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F1972-2C43-47B3-8EF3-32989B15381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068BB-99DC-4D77-B21D-DCDBD4CC58E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068BB-99DC-4D77-B21D-DCDBD4CC58E9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3749D-9CFF-4E12-8614-0BD0EA5E8D4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74D9A-C006-470E-85BF-98047FAE975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FBA41-834D-4950-942B-45818EC76E6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A2841-895B-4BF1-9BBE-985DD9BEC3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3749D-9CFF-4E12-8614-0BD0EA5E8D4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E39AA-E964-424F-A95A-B450B8660C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F2D7F-DCEA-4D5A-B256-752677FF49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684A4-42FC-4FA5-8FFA-753A6845230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2D760-385B-4F9F-80D1-6E0C323F1B7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E2F1C-1925-47D1-AD9E-F0F6C344F97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42EE3-1ECB-4670-A946-3B53D475B2A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4AC5D-A6CF-45FF-BF07-F3AAA95D6AB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0EEDB34-536C-4208-A3DA-6F7C8D38A91A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4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Unit </a:t>
            </a:r>
            <a:r>
              <a:rPr lang="en-US" altLang="zh-CN" sz="40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3</a:t>
            </a:r>
          </a:p>
          <a:p>
            <a:r>
              <a:rPr lang="en-US" altLang="zh-CN" sz="4000" b="1" spc="-15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I'm </a:t>
            </a:r>
            <a:r>
              <a:rPr lang="en-US" altLang="zh-CN" sz="4000" b="1" spc="-150" dirty="0">
                <a:solidFill>
                  <a:srgbClr val="C00000"/>
                </a:solidFill>
                <a:latin typeface="Comic Sans MS" panose="030F0702030302020204" pitchFamily="66" charset="0"/>
              </a:rPr>
              <a:t>more outgoing than my sister</a:t>
            </a:r>
            <a:r>
              <a:rPr lang="en-US" altLang="zh-CN" sz="4000" b="1" spc="-15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.</a:t>
            </a:r>
            <a:endParaRPr lang="zh-CN" altLang="en-US" sz="4000" b="1" spc="-150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endParaRPr lang="zh-CN" altLang="en-US" sz="3200" b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Section A  ( 1a - 1c )</a:t>
            </a:r>
          </a:p>
        </p:txBody>
      </p:sp>
      <p:sp>
        <p:nvSpPr>
          <p:cNvPr id="3" name="矩形 2"/>
          <p:cNvSpPr/>
          <p:nvPr/>
        </p:nvSpPr>
        <p:spPr>
          <a:xfrm>
            <a:off x="2551356" y="53340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2409825"/>
            <a:ext cx="3767138" cy="274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66725" y="1052513"/>
            <a:ext cx="79216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1a</a:t>
            </a: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.</a:t>
            </a:r>
            <a:r>
              <a:rPr lang="zh-CN" altLang="en-US" sz="3200" b="1" dirty="0">
                <a:solidFill>
                  <a:srgbClr val="0033CC"/>
                </a:solidFill>
                <a:latin typeface="Comic Sans MS" panose="030F0702030302020204" pitchFamily="66" charset="0"/>
              </a:rPr>
              <a:t>Match each word with its opposite.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4500563" y="2444750"/>
            <a:ext cx="4227512" cy="265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tall                     loudly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thin                    short hair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long hair           heavy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 dirty="0" err="1">
                <a:latin typeface="Times New Roman" panose="02020603050405020304" pitchFamily="18" charset="0"/>
              </a:rPr>
              <a:t>quitely</a:t>
            </a:r>
            <a:r>
              <a:rPr lang="en-US" altLang="zh-CN" sz="2800" b="1" dirty="0">
                <a:latin typeface="Times New Roman" panose="02020603050405020304" pitchFamily="18" charset="0"/>
              </a:rPr>
              <a:t>               short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rot="240000">
            <a:off x="5259388" y="2979738"/>
            <a:ext cx="1681162" cy="1760537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 rot="240000">
            <a:off x="5353050" y="3625850"/>
            <a:ext cx="1527175" cy="485775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 rot="240000" flipV="1">
            <a:off x="6049963" y="3597275"/>
            <a:ext cx="806450" cy="668338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736" name="Line 8"/>
          <p:cNvSpPr>
            <a:spLocks noChangeShapeType="1"/>
          </p:cNvSpPr>
          <p:nvPr/>
        </p:nvSpPr>
        <p:spPr bwMode="auto">
          <a:xfrm rot="240000" flipV="1">
            <a:off x="5762625" y="2943225"/>
            <a:ext cx="1027113" cy="1944688"/>
          </a:xfrm>
          <a:prstGeom prst="line">
            <a:avLst/>
          </a:prstGeom>
          <a:noFill/>
          <a:ln w="25400">
            <a:solidFill>
              <a:srgbClr val="FF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 animBg="1"/>
      <p:bldP spid="73734" grpId="0" animBg="1"/>
      <p:bldP spid="73735" grpId="0" animBg="1"/>
      <p:bldP spid="737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pic_2771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557338"/>
            <a:ext cx="7058025" cy="472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971550" y="333375"/>
            <a:ext cx="71659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 b="1">
                <a:solidFill>
                  <a:srgbClr val="FF0000"/>
                </a:solidFill>
                <a:latin typeface="Comic Sans MS" panose="030F0702030302020204" pitchFamily="66" charset="0"/>
              </a:rPr>
              <a:t>1b</a:t>
            </a: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. </a:t>
            </a:r>
            <a:r>
              <a:rPr lang="zh-CN" altLang="en-US" sz="3200" b="1">
                <a:solidFill>
                  <a:srgbClr val="0033CC"/>
                </a:solidFill>
                <a:latin typeface="Comic Sans MS" panose="030F0702030302020204" pitchFamily="66" charset="0"/>
              </a:rPr>
              <a:t>Listen and number the pairs of twins 1-3 in the picture.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116013" y="2997200"/>
            <a:ext cx="600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zh-CN" altLang="zh-CN" sz="2400"/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5940425" y="4797425"/>
            <a:ext cx="600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zh-CN" altLang="zh-CN" sz="2400"/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4356100" y="2060575"/>
            <a:ext cx="600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zh-CN" altLang="zh-CN" sz="2400"/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4356100" y="1989138"/>
            <a:ext cx="7223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i="1">
                <a:latin typeface="Arial Black" panose="020B0A04020102020204" pitchFamily="34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5940425" y="4721225"/>
            <a:ext cx="7223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i="1">
                <a:latin typeface="Arial Black" panose="020B0A04020102020204" pitchFamily="34" charset="0"/>
                <a:ea typeface="黑体" panose="02010609060101010101" pitchFamily="49" charset="-122"/>
              </a:rPr>
              <a:t>3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1116013" y="2921000"/>
            <a:ext cx="7223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i="1">
                <a:latin typeface="Arial Black" panose="020B0A04020102020204" pitchFamily="34" charset="0"/>
                <a:ea typeface="黑体" panose="02010609060101010101" pitchFamily="49" charset="-12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9" grpId="0" bldLvl="0" autoUpdateAnimBg="0"/>
      <p:bldP spid="74760" grpId="0" bldLvl="0" autoUpdateAnimBg="0"/>
      <p:bldP spid="74761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WordArt 2"/>
          <p:cNvSpPr>
            <a:spLocks noChangeArrowheads="1" noChangeShapeType="1"/>
          </p:cNvSpPr>
          <p:nvPr/>
        </p:nvSpPr>
        <p:spPr bwMode="auto">
          <a:xfrm>
            <a:off x="468313" y="406400"/>
            <a:ext cx="2016125" cy="5746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7707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zh-CN" altLang="en-US" sz="3600" b="1" dirty="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小结训练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403350" y="1196975"/>
            <a:ext cx="5772150" cy="214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000" b="1" dirty="0">
                <a:solidFill>
                  <a:srgbClr val="3333CC"/>
                </a:solidFill>
                <a:latin typeface="Times New Roman" panose="02020603050405020304" pitchFamily="18" charset="0"/>
                <a:ea typeface="仿宋_GB2312" pitchFamily="49" charset="-122"/>
              </a:rPr>
              <a:t>写出下列单词的比较级。</a:t>
            </a:r>
          </a:p>
          <a:p>
            <a:pPr algn="l">
              <a:lnSpc>
                <a:spcPct val="115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                            late                     tall</a:t>
            </a:r>
          </a:p>
          <a:p>
            <a:pPr algn="l">
              <a:lnSpc>
                <a:spcPct val="115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hungry                        thirsty                        </a:t>
            </a:r>
            <a:r>
              <a:rPr lang="en-US" altLang="zh-C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fuuny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pPr algn="l">
              <a:lnSpc>
                <a:spcPct val="115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                               hot                              wet </a:t>
            </a:r>
          </a:p>
          <a:p>
            <a:pPr algn="l">
              <a:lnSpc>
                <a:spcPct val="115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little                            good/</a:t>
            </a:r>
            <a:r>
              <a:rPr lang="en-US" altLang="zh-C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weel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>
              <a:lnSpc>
                <a:spcPct val="115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beautiful                                     interesting 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2555875" y="1501775"/>
            <a:ext cx="5689600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5000"/>
              </a:lnSpc>
            </a:pPr>
            <a:r>
              <a:rPr lang="en-US" altLang="zh-CN" sz="2000" b="1" dirty="0">
                <a:solidFill>
                  <a:srgbClr val="FF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higher                   later                  taller</a:t>
            </a:r>
          </a:p>
          <a:p>
            <a:pPr algn="l">
              <a:lnSpc>
                <a:spcPct val="115000"/>
              </a:lnSpc>
            </a:pPr>
            <a:r>
              <a:rPr lang="en-US" altLang="zh-CN" sz="2000" b="1" dirty="0">
                <a:solidFill>
                  <a:srgbClr val="FF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hungrier                     thirstier                   funnier</a:t>
            </a:r>
          </a:p>
          <a:p>
            <a:pPr algn="l">
              <a:lnSpc>
                <a:spcPct val="115000"/>
              </a:lnSpc>
            </a:pPr>
            <a:r>
              <a:rPr lang="en-US" altLang="zh-CN" sz="2000" b="1" dirty="0">
                <a:solidFill>
                  <a:srgbClr val="FF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bigger                      hotter                    wetter </a:t>
            </a:r>
          </a:p>
          <a:p>
            <a:pPr algn="l">
              <a:lnSpc>
                <a:spcPct val="115000"/>
              </a:lnSpc>
            </a:pPr>
            <a:r>
              <a:rPr lang="en-US" altLang="zh-CN" sz="2000" b="1" dirty="0">
                <a:solidFill>
                  <a:srgbClr val="FF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less                                 better</a:t>
            </a:r>
          </a:p>
          <a:p>
            <a:pPr algn="l">
              <a:lnSpc>
                <a:spcPct val="115000"/>
              </a:lnSpc>
            </a:pPr>
            <a:r>
              <a:rPr lang="en-US" altLang="zh-CN" sz="2000" b="1" dirty="0">
                <a:solidFill>
                  <a:srgbClr val="FF66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more beautiful                              more interesting </a:t>
            </a:r>
            <a:endParaRPr lang="zh-CN" altLang="en-US" sz="2000" b="1" dirty="0">
              <a:solidFill>
                <a:srgbClr val="FF66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1116013" y="3644900"/>
            <a:ext cx="69850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b="1" dirty="0">
                <a:solidFill>
                  <a:srgbClr val="3333CC"/>
                </a:solidFill>
                <a:latin typeface="Times New Roman" panose="02020603050405020304" pitchFamily="18" charset="0"/>
                <a:ea typeface="仿宋_GB2312" pitchFamily="49" charset="-122"/>
                <a:sym typeface="Arial" panose="020B0604020202020204" pitchFamily="34" charset="0"/>
              </a:rPr>
              <a:t>用所给词的适当形式填空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</a:p>
          <a:p>
            <a:pPr algn="l"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       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My  father has _________ ( short ) hair than my mother. My mother has ________ ( long ) hair than my father. But my father is __________ ( heavy ) than my mother and _______________ ( outgoing ) than her.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3492500" y="4184650"/>
            <a:ext cx="1100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>
                <a:solidFill>
                  <a:srgbClr val="FF66FF"/>
                </a:solidFill>
                <a:latin typeface="Times New Roman" panose="02020603050405020304" pitchFamily="18" charset="0"/>
              </a:rPr>
              <a:t>shorter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2916238" y="4616450"/>
            <a:ext cx="1773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>
                <a:solidFill>
                  <a:srgbClr val="FF66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longer</a:t>
            </a:r>
            <a:endParaRPr lang="zh-CN" altLang="en-US" sz="2000" b="1">
              <a:solidFill>
                <a:srgbClr val="FF66FF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2390775" y="5121275"/>
            <a:ext cx="1604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>
                <a:solidFill>
                  <a:srgbClr val="FF66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heavier</a:t>
            </a:r>
            <a:endParaRPr lang="zh-CN" altLang="en-US" sz="2000" b="1">
              <a:solidFill>
                <a:srgbClr val="FF66FF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5785" name="Text Box 9"/>
          <p:cNvSpPr txBox="1">
            <a:spLocks noChangeArrowheads="1"/>
          </p:cNvSpPr>
          <p:nvPr/>
        </p:nvSpPr>
        <p:spPr bwMode="auto">
          <a:xfrm>
            <a:off x="1260475" y="5553075"/>
            <a:ext cx="2555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>
                <a:solidFill>
                  <a:srgbClr val="FF66FF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more outgoing</a:t>
            </a:r>
            <a:endParaRPr lang="zh-CN" altLang="en-US" sz="2000" b="1">
              <a:solidFill>
                <a:srgbClr val="FF66FF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10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bldLvl="0" autoUpdateAnimBg="0"/>
      <p:bldP spid="75781" grpId="0" bldLvl="0" autoUpdateAnimBg="0"/>
      <p:bldP spid="75782" grpId="0" bldLvl="0" autoUpdateAnimBg="0"/>
      <p:bldP spid="75783" grpId="0" bldLvl="0" autoUpdateAnimBg="0"/>
      <p:bldP spid="75784" grpId="0" bldLvl="0" autoUpdateAnimBg="0"/>
      <p:bldP spid="75785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166813" y="1133475"/>
            <a:ext cx="6624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>
                <a:solidFill>
                  <a:srgbClr val="FF3399"/>
                </a:solidFill>
                <a:latin typeface="Comic Sans MS" panose="030F0702030302020204" pitchFamily="66" charset="0"/>
              </a:rPr>
              <a:t>1C</a:t>
            </a:r>
            <a:r>
              <a:rPr lang="en-US" altLang="zh-CN" sz="3200" b="1">
                <a:solidFill>
                  <a:schemeClr val="folHlink"/>
                </a:solidFill>
                <a:latin typeface="Comic Sans MS" panose="030F0702030302020204" pitchFamily="66" charset="0"/>
              </a:rPr>
              <a:t>. Practice the conversations.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331913" y="2420938"/>
            <a:ext cx="6459537" cy="173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A: That's Tara, isn't it?</a:t>
            </a:r>
          </a:p>
          <a:p>
            <a:pPr algn="l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B: No, it isn't. It's 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Tina.Tina</a:t>
            </a:r>
            <a:r>
              <a:rPr lang="en-US" altLang="zh-CN" sz="2400" b="1" dirty="0">
                <a:latin typeface="Times New Roman" panose="02020603050405020304" pitchFamily="18" charset="0"/>
              </a:rPr>
              <a:t> is taller than Tara.</a:t>
            </a:r>
          </a:p>
          <a:p>
            <a:pPr algn="l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    And she also sings more loudly than Tara. 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WordArt 2"/>
          <p:cNvSpPr>
            <a:spLocks noChangeArrowheads="1" noChangeShapeType="1"/>
          </p:cNvSpPr>
          <p:nvPr/>
        </p:nvSpPr>
        <p:spPr bwMode="auto">
          <a:xfrm>
            <a:off x="539750" y="261938"/>
            <a:ext cx="1828800" cy="7905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7685"/>
              </a:avLst>
            </a:prstTxWarp>
          </a:bodyPr>
          <a:lstStyle/>
          <a:p>
            <a:r>
              <a:rPr lang="zh-CN" altLang="en-US" sz="3600" b="1" dirty="0">
                <a:ln w="9525">
                  <a:solidFill>
                    <a:srgbClr val="99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8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问题探究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260475" y="1052513"/>
            <a:ext cx="6550025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形容词和副词比较级的构成</a:t>
            </a:r>
          </a:p>
          <a:p>
            <a:pPr algn="l">
              <a:lnSpc>
                <a:spcPct val="110000"/>
              </a:lnSpc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 — harder                            great — greater</a:t>
            </a:r>
          </a:p>
          <a:p>
            <a:pPr algn="l">
              <a:lnSpc>
                <a:spcPct val="110000"/>
              </a:lnSpc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 — later                                 nice — nicer</a:t>
            </a:r>
          </a:p>
          <a:p>
            <a:pPr algn="l">
              <a:lnSpc>
                <a:spcPct val="110000"/>
              </a:lnSpc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big — bigger                              fat — fatter</a:t>
            </a:r>
          </a:p>
          <a:p>
            <a:pPr algn="l">
              <a:lnSpc>
                <a:spcPct val="110000"/>
              </a:lnSpc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easy — easier                             happy — happier</a:t>
            </a:r>
          </a:p>
          <a:p>
            <a:pPr algn="l">
              <a:lnSpc>
                <a:spcPct val="110000"/>
              </a:lnSpc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beautiful — more beautiful        interesting — more interesting</a:t>
            </a:r>
          </a:p>
          <a:p>
            <a:pPr algn="l">
              <a:lnSpc>
                <a:spcPct val="110000"/>
              </a:lnSpc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— better                              many — more</a:t>
            </a:r>
            <a:endParaRPr lang="zh-CN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614363" y="3584575"/>
            <a:ext cx="7704137" cy="214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    </a:t>
            </a:r>
            <a:r>
              <a:rPr lang="zh-CN" altLang="en-US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一般情况在词尾直接加 </a:t>
            </a:r>
            <a:r>
              <a:rPr lang="en-US" altLang="zh-CN" b="1" dirty="0" err="1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er</a:t>
            </a:r>
            <a:r>
              <a:rPr lang="zh-CN" altLang="en-US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；以字母 </a:t>
            </a:r>
            <a:r>
              <a:rPr lang="en-US" altLang="zh-CN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e </a:t>
            </a:r>
            <a:r>
              <a:rPr lang="zh-CN" altLang="en-US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结尾的只加 </a:t>
            </a:r>
            <a:r>
              <a:rPr lang="en-US" altLang="zh-CN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r</a:t>
            </a:r>
            <a:r>
              <a:rPr lang="zh-CN" altLang="en-US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；</a:t>
            </a:r>
          </a:p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    重读闭音节词尾只有一个辅音字母时，先双写该辅音字母，再加 </a:t>
            </a:r>
            <a:r>
              <a:rPr lang="en-US" altLang="zh-CN" b="1" dirty="0" err="1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er</a:t>
            </a:r>
            <a:r>
              <a:rPr lang="zh-CN" altLang="en-US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；</a:t>
            </a:r>
          </a:p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    以辅音字母 </a:t>
            </a:r>
            <a:r>
              <a:rPr lang="en-US" altLang="zh-CN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+ y </a:t>
            </a:r>
            <a:r>
              <a:rPr lang="zh-CN" altLang="en-US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结尾的先变 </a:t>
            </a:r>
            <a:r>
              <a:rPr lang="en-US" altLang="zh-CN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y </a:t>
            </a:r>
            <a:r>
              <a:rPr lang="zh-CN" altLang="en-US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为 </a:t>
            </a:r>
            <a:r>
              <a:rPr lang="en-US" altLang="zh-CN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i </a:t>
            </a:r>
            <a:r>
              <a:rPr lang="zh-CN" altLang="en-US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再加 </a:t>
            </a:r>
            <a:r>
              <a:rPr lang="en-US" altLang="zh-CN" b="1" dirty="0" err="1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er</a:t>
            </a:r>
            <a:r>
              <a:rPr lang="zh-CN" altLang="en-US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；</a:t>
            </a:r>
          </a:p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    在多音节和部分双音节词的前加 </a:t>
            </a:r>
            <a:r>
              <a:rPr lang="en-US" altLang="zh-CN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more</a:t>
            </a:r>
            <a:r>
              <a:rPr lang="zh-CN" altLang="en-US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（更多）或 </a:t>
            </a:r>
            <a:r>
              <a:rPr lang="en-US" altLang="zh-CN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less</a:t>
            </a:r>
            <a:r>
              <a:rPr lang="zh-CN" altLang="en-US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（较少）；</a:t>
            </a:r>
          </a:p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    此外还有一些不规则变化的单词，需要我们特殊背诵。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ldLvl="0" autoUpdateAnimBg="0"/>
      <p:bldP spid="77828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181100" y="692150"/>
            <a:ext cx="6415088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000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2.</a:t>
            </a:r>
            <a:r>
              <a:rPr lang="zh-CN" altLang="en-US" sz="2000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比较级的用法</a:t>
            </a:r>
          </a:p>
          <a:p>
            <a:pPr algn="l">
              <a:lnSpc>
                <a:spcPct val="120000"/>
              </a:lnSpc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）我比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Lily 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瘦。 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thinner than Lily.</a:t>
            </a:r>
          </a:p>
          <a:p>
            <a:pPr algn="l">
              <a:lnSpc>
                <a:spcPct val="120000"/>
              </a:lnSpc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）我跑得比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 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快。 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run faster than Tom.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1117600" y="1989138"/>
            <a:ext cx="6413500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当两种物体之间相互比较时，我们要用形容词或副词的比较级，“ </a:t>
            </a:r>
            <a:r>
              <a:rPr lang="en-US" altLang="zh-CN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A + be + </a:t>
            </a:r>
            <a:r>
              <a:rPr lang="zh-CN" altLang="en-US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形容词比较级 </a:t>
            </a:r>
            <a:r>
              <a:rPr lang="en-US" altLang="zh-CN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+ than + B ” </a:t>
            </a:r>
            <a:r>
              <a:rPr lang="zh-CN" altLang="en-US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意为 “ </a:t>
            </a:r>
            <a:r>
              <a:rPr lang="en-US" altLang="zh-CN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A </a:t>
            </a:r>
            <a:r>
              <a:rPr lang="zh-CN" altLang="en-US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比 </a:t>
            </a:r>
            <a:r>
              <a:rPr lang="en-US" altLang="zh-CN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B </a:t>
            </a:r>
            <a:r>
              <a:rPr lang="zh-CN" altLang="en-US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更</a:t>
            </a:r>
            <a:r>
              <a:rPr lang="en-US" altLang="zh-CN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... ...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117600" y="3757613"/>
            <a:ext cx="691356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(    )3. Lily is a good student, ____ she?</a:t>
            </a:r>
          </a:p>
          <a:p>
            <a:pPr algn="l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         A. is            B. doesn't            C. isn't          D. does</a:t>
            </a:r>
            <a:endParaRPr lang="zh-CN" altLang="en-US" sz="2000" b="1" dirty="0">
              <a:latin typeface="Times New Roman" panose="02020603050405020304" pitchFamily="18" charset="0"/>
            </a:endParaRP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1042988" y="4725988"/>
            <a:ext cx="6546850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    </a:t>
            </a:r>
            <a:r>
              <a:rPr lang="zh-CN" altLang="en-US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答案选</a:t>
            </a:r>
            <a:r>
              <a:rPr lang="en-US" altLang="zh-CN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C</a:t>
            </a:r>
            <a:r>
              <a:rPr lang="zh-CN" altLang="en-US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。本题考查反义疑问句，本题前面部分是肯定陈述句，所以要用否定简略疑问，并且前面是 </a:t>
            </a:r>
            <a:r>
              <a:rPr lang="en-US" altLang="zh-CN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be </a:t>
            </a:r>
            <a:r>
              <a:rPr lang="zh-CN" altLang="en-US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动词，前后要保持一致，因此选</a:t>
            </a:r>
            <a:r>
              <a:rPr lang="en-US" altLang="zh-CN" b="1" dirty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C</a:t>
            </a:r>
            <a:r>
              <a:rPr lang="en-US" altLang="zh-CN" b="1" dirty="0" smtClean="0">
                <a:solidFill>
                  <a:srgbClr val="3333CC"/>
                </a:solidFill>
                <a:latin typeface="仿宋_GB2312" pitchFamily="49" charset="-122"/>
                <a:ea typeface="仿宋_GB2312" pitchFamily="49" charset="-122"/>
              </a:rPr>
              <a:t>. </a:t>
            </a:r>
            <a:endParaRPr lang="en-US" altLang="zh-CN" b="1" dirty="0">
              <a:solidFill>
                <a:srgbClr val="3333CC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bldLvl="0" autoUpdateAnimBg="0"/>
      <p:bldP spid="78851" grpId="0" bldLvl="0" autoUpdateAnimBg="0"/>
      <p:bldP spid="78852" grpId="0" bldLvl="0" autoUpdateAnimBg="0"/>
      <p:bldP spid="78853" grpId="0" bldLvl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</Words>
  <Application>Microsoft Office PowerPoint</Application>
  <PresentationFormat>全屏显示(4:3)</PresentationFormat>
  <Paragraphs>57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仿宋_GB2312</vt:lpstr>
      <vt:lpstr>黑体</vt:lpstr>
      <vt:lpstr>宋体</vt:lpstr>
      <vt:lpstr>微软雅黑</vt:lpstr>
      <vt:lpstr>Arial</vt:lpstr>
      <vt:lpstr>Arial Black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2023-01-16T19:25:49Z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59C3C6D850364558B273D6B709F82508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