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8" r:id="rId2"/>
    <p:sldId id="260" r:id="rId3"/>
    <p:sldId id="302" r:id="rId4"/>
    <p:sldId id="303" r:id="rId5"/>
    <p:sldId id="304" r:id="rId6"/>
    <p:sldId id="305" r:id="rId7"/>
    <p:sldId id="306" r:id="rId8"/>
    <p:sldId id="308" r:id="rId9"/>
    <p:sldId id="309" r:id="rId10"/>
    <p:sldId id="310" r:id="rId11"/>
    <p:sldId id="314" r:id="rId12"/>
    <p:sldId id="315" r:id="rId13"/>
    <p:sldId id="316" r:id="rId14"/>
    <p:sldId id="259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C4C"/>
    <a:srgbClr val="ED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9" autoAdjust="0"/>
    <p:restoredTop sz="94660"/>
  </p:normalViewPr>
  <p:slideViewPr>
    <p:cSldViewPr snapToGrid="0">
      <p:cViewPr>
        <p:scale>
          <a:sx n="100" d="100"/>
          <a:sy n="100" d="100"/>
        </p:scale>
        <p:origin x="-516" y="-67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3C2F84A-9B46-42AE-8E9E-4DBA313A661B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1B9D491-045D-4F30-AC45-B9F9CEDFFDE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-1827363" y="-333477"/>
            <a:ext cx="5810453" cy="5810453"/>
          </a:xfrm>
          <a:custGeom>
            <a:avLst/>
            <a:gdLst>
              <a:gd name="connsiteX0" fmla="*/ 3873635 w 7747270"/>
              <a:gd name="connsiteY0" fmla="*/ 0 h 7747270"/>
              <a:gd name="connsiteX1" fmla="*/ 7747270 w 7747270"/>
              <a:gd name="connsiteY1" fmla="*/ 3873635 h 7747270"/>
              <a:gd name="connsiteX2" fmla="*/ 3873635 w 7747270"/>
              <a:gd name="connsiteY2" fmla="*/ 7747270 h 7747270"/>
              <a:gd name="connsiteX3" fmla="*/ 0 w 7747270"/>
              <a:gd name="connsiteY3" fmla="*/ 3873635 h 7747270"/>
              <a:gd name="connsiteX4" fmla="*/ 3873635 w 7747270"/>
              <a:gd name="connsiteY4" fmla="*/ 0 h 774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270" h="7747270">
                <a:moveTo>
                  <a:pt x="3873635" y="0"/>
                </a:moveTo>
                <a:cubicBezTo>
                  <a:pt x="6012985" y="0"/>
                  <a:pt x="7747270" y="1734285"/>
                  <a:pt x="7747270" y="3873635"/>
                </a:cubicBezTo>
                <a:cubicBezTo>
                  <a:pt x="7747270" y="6012985"/>
                  <a:pt x="6012985" y="7747270"/>
                  <a:pt x="3873635" y="7747270"/>
                </a:cubicBezTo>
                <a:cubicBezTo>
                  <a:pt x="1734285" y="7747270"/>
                  <a:pt x="0" y="6012985"/>
                  <a:pt x="0" y="3873635"/>
                </a:cubicBezTo>
                <a:cubicBezTo>
                  <a:pt x="0" y="1734285"/>
                  <a:pt x="1734285" y="0"/>
                  <a:pt x="3873635" y="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133350"/>
            <a:ext cx="276225" cy="60007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133350"/>
            <a:ext cx="276225" cy="60007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3"/>
          <p:cNvSpPr>
            <a:spLocks noEditPoints="1"/>
          </p:cNvSpPr>
          <p:nvPr/>
        </p:nvSpPr>
        <p:spPr bwMode="auto">
          <a:xfrm rot="10800000" flipH="1" flipV="1">
            <a:off x="-2001718" y="-517072"/>
            <a:ext cx="6159162" cy="6177644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 rot="11219828">
            <a:off x="5783714" y="4127762"/>
            <a:ext cx="5823615" cy="5823615"/>
            <a:chOff x="-2186432" y="-5388948"/>
            <a:chExt cx="7764820" cy="7764820"/>
          </a:xfrm>
        </p:grpSpPr>
        <p:sp>
          <p:nvSpPr>
            <p:cNvPr id="14" name="Oval 13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9" name="图片占位符 18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/>
      </p:pic>
      <p:sp>
        <p:nvSpPr>
          <p:cNvPr id="16" name="Freeform 233"/>
          <p:cNvSpPr>
            <a:spLocks noEditPoints="1"/>
          </p:cNvSpPr>
          <p:nvPr/>
        </p:nvSpPr>
        <p:spPr bwMode="auto">
          <a:xfrm rot="10800000" flipH="1" flipV="1">
            <a:off x="2854665" y="3521077"/>
            <a:ext cx="1389957" cy="139412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Freeform 58"/>
          <p:cNvSpPr/>
          <p:nvPr/>
        </p:nvSpPr>
        <p:spPr bwMode="auto">
          <a:xfrm>
            <a:off x="3341580" y="4037272"/>
            <a:ext cx="492920" cy="418888"/>
          </a:xfrm>
          <a:custGeom>
            <a:avLst/>
            <a:gdLst>
              <a:gd name="connsiteX0" fmla="*/ 209095 w 657226"/>
              <a:gd name="connsiteY0" fmla="*/ 435657 h 558517"/>
              <a:gd name="connsiteX1" fmla="*/ 621169 w 657226"/>
              <a:gd name="connsiteY1" fmla="*/ 435657 h 558517"/>
              <a:gd name="connsiteX2" fmla="*/ 657226 w 657226"/>
              <a:gd name="connsiteY2" fmla="*/ 469193 h 558517"/>
              <a:gd name="connsiteX3" fmla="*/ 657226 w 657226"/>
              <a:gd name="connsiteY3" fmla="*/ 505309 h 558517"/>
              <a:gd name="connsiteX4" fmla="*/ 621169 w 657226"/>
              <a:gd name="connsiteY4" fmla="*/ 538845 h 558517"/>
              <a:gd name="connsiteX5" fmla="*/ 209095 w 657226"/>
              <a:gd name="connsiteY5" fmla="*/ 538845 h 558517"/>
              <a:gd name="connsiteX6" fmla="*/ 173038 w 657226"/>
              <a:gd name="connsiteY6" fmla="*/ 505309 h 558517"/>
              <a:gd name="connsiteX7" fmla="*/ 173038 w 657226"/>
              <a:gd name="connsiteY7" fmla="*/ 469193 h 558517"/>
              <a:gd name="connsiteX8" fmla="*/ 209095 w 657226"/>
              <a:gd name="connsiteY8" fmla="*/ 435657 h 558517"/>
              <a:gd name="connsiteX9" fmla="*/ 8747 w 657226"/>
              <a:gd name="connsiteY9" fmla="*/ 414827 h 558517"/>
              <a:gd name="connsiteX10" fmla="*/ 31102 w 657226"/>
              <a:gd name="connsiteY10" fmla="*/ 416448 h 558517"/>
              <a:gd name="connsiteX11" fmla="*/ 108857 w 657226"/>
              <a:gd name="connsiteY11" fmla="*/ 468306 h 558517"/>
              <a:gd name="connsiteX12" fmla="*/ 108857 w 657226"/>
              <a:gd name="connsiteY12" fmla="*/ 504607 h 558517"/>
              <a:gd name="connsiteX13" fmla="*/ 31102 w 657226"/>
              <a:gd name="connsiteY13" fmla="*/ 553872 h 558517"/>
              <a:gd name="connsiteX14" fmla="*/ 0 w 657226"/>
              <a:gd name="connsiteY14" fmla="*/ 538315 h 558517"/>
              <a:gd name="connsiteX15" fmla="*/ 0 w 657226"/>
              <a:gd name="connsiteY15" fmla="*/ 434598 h 558517"/>
              <a:gd name="connsiteX16" fmla="*/ 8747 w 657226"/>
              <a:gd name="connsiteY16" fmla="*/ 414827 h 558517"/>
              <a:gd name="connsiteX17" fmla="*/ 209095 w 657226"/>
              <a:gd name="connsiteY17" fmla="*/ 226107 h 558517"/>
              <a:gd name="connsiteX18" fmla="*/ 621169 w 657226"/>
              <a:gd name="connsiteY18" fmla="*/ 226107 h 558517"/>
              <a:gd name="connsiteX19" fmla="*/ 657226 w 657226"/>
              <a:gd name="connsiteY19" fmla="*/ 262426 h 558517"/>
              <a:gd name="connsiteX20" fmla="*/ 657226 w 657226"/>
              <a:gd name="connsiteY20" fmla="*/ 296151 h 558517"/>
              <a:gd name="connsiteX21" fmla="*/ 621169 w 657226"/>
              <a:gd name="connsiteY21" fmla="*/ 332470 h 558517"/>
              <a:gd name="connsiteX22" fmla="*/ 209095 w 657226"/>
              <a:gd name="connsiteY22" fmla="*/ 332470 h 558517"/>
              <a:gd name="connsiteX23" fmla="*/ 173038 w 657226"/>
              <a:gd name="connsiteY23" fmla="*/ 296151 h 558517"/>
              <a:gd name="connsiteX24" fmla="*/ 173038 w 657226"/>
              <a:gd name="connsiteY24" fmla="*/ 262426 h 558517"/>
              <a:gd name="connsiteX25" fmla="*/ 209095 w 657226"/>
              <a:gd name="connsiteY25" fmla="*/ 226107 h 558517"/>
              <a:gd name="connsiteX26" fmla="*/ 19682 w 657226"/>
              <a:gd name="connsiteY26" fmla="*/ 221285 h 558517"/>
              <a:gd name="connsiteX27" fmla="*/ 31102 w 657226"/>
              <a:gd name="connsiteY27" fmla="*/ 225385 h 558517"/>
              <a:gd name="connsiteX28" fmla="*/ 108857 w 657226"/>
              <a:gd name="connsiteY28" fmla="*/ 261753 h 558517"/>
              <a:gd name="connsiteX29" fmla="*/ 108857 w 657226"/>
              <a:gd name="connsiteY29" fmla="*/ 298121 h 558517"/>
              <a:gd name="connsiteX30" fmla="*/ 31102 w 657226"/>
              <a:gd name="connsiteY30" fmla="*/ 347478 h 558517"/>
              <a:gd name="connsiteX31" fmla="*/ 0 w 657226"/>
              <a:gd name="connsiteY31" fmla="*/ 331892 h 558517"/>
              <a:gd name="connsiteX32" fmla="*/ 0 w 657226"/>
              <a:gd name="connsiteY32" fmla="*/ 243569 h 558517"/>
              <a:gd name="connsiteX33" fmla="*/ 19682 w 657226"/>
              <a:gd name="connsiteY33" fmla="*/ 221285 h 558517"/>
              <a:gd name="connsiteX34" fmla="*/ 209095 w 657226"/>
              <a:gd name="connsiteY34" fmla="*/ 19732 h 558517"/>
              <a:gd name="connsiteX35" fmla="*/ 621169 w 657226"/>
              <a:gd name="connsiteY35" fmla="*/ 19732 h 558517"/>
              <a:gd name="connsiteX36" fmla="*/ 657226 w 657226"/>
              <a:gd name="connsiteY36" fmla="*/ 53268 h 558517"/>
              <a:gd name="connsiteX37" fmla="*/ 657226 w 657226"/>
              <a:gd name="connsiteY37" fmla="*/ 89384 h 558517"/>
              <a:gd name="connsiteX38" fmla="*/ 621169 w 657226"/>
              <a:gd name="connsiteY38" fmla="*/ 122920 h 558517"/>
              <a:gd name="connsiteX39" fmla="*/ 209095 w 657226"/>
              <a:gd name="connsiteY39" fmla="*/ 122920 h 558517"/>
              <a:gd name="connsiteX40" fmla="*/ 173038 w 657226"/>
              <a:gd name="connsiteY40" fmla="*/ 89384 h 558517"/>
              <a:gd name="connsiteX41" fmla="*/ 173038 w 657226"/>
              <a:gd name="connsiteY41" fmla="*/ 53268 h 558517"/>
              <a:gd name="connsiteX42" fmla="*/ 209095 w 657226"/>
              <a:gd name="connsiteY42" fmla="*/ 19732 h 558517"/>
              <a:gd name="connsiteX43" fmla="*/ 8747 w 657226"/>
              <a:gd name="connsiteY43" fmla="*/ 1711 h 558517"/>
              <a:gd name="connsiteX44" fmla="*/ 31102 w 657226"/>
              <a:gd name="connsiteY44" fmla="*/ 4598 h 558517"/>
              <a:gd name="connsiteX45" fmla="*/ 108857 w 657226"/>
              <a:gd name="connsiteY45" fmla="*/ 53361 h 558517"/>
              <a:gd name="connsiteX46" fmla="*/ 108857 w 657226"/>
              <a:gd name="connsiteY46" fmla="*/ 89291 h 558517"/>
              <a:gd name="connsiteX47" fmla="*/ 31102 w 657226"/>
              <a:gd name="connsiteY47" fmla="*/ 138054 h 558517"/>
              <a:gd name="connsiteX48" fmla="*/ 0 w 657226"/>
              <a:gd name="connsiteY48" fmla="*/ 122655 h 558517"/>
              <a:gd name="connsiteX49" fmla="*/ 0 w 657226"/>
              <a:gd name="connsiteY49" fmla="*/ 19997 h 558517"/>
              <a:gd name="connsiteX50" fmla="*/ 8747 w 657226"/>
              <a:gd name="connsiteY50" fmla="*/ 1711 h 55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57226" h="558517">
                <a:moveTo>
                  <a:pt x="209095" y="435657"/>
                </a:moveTo>
                <a:cubicBezTo>
                  <a:pt x="209095" y="435657"/>
                  <a:pt x="209095" y="435657"/>
                  <a:pt x="621169" y="435657"/>
                </a:cubicBezTo>
                <a:cubicBezTo>
                  <a:pt x="641773" y="435657"/>
                  <a:pt x="657226" y="451135"/>
                  <a:pt x="657226" y="469193"/>
                </a:cubicBezTo>
                <a:cubicBezTo>
                  <a:pt x="657226" y="469193"/>
                  <a:pt x="657226" y="469193"/>
                  <a:pt x="657226" y="505309"/>
                </a:cubicBezTo>
                <a:cubicBezTo>
                  <a:pt x="657226" y="523367"/>
                  <a:pt x="641773" y="538845"/>
                  <a:pt x="621169" y="538845"/>
                </a:cubicBezTo>
                <a:cubicBezTo>
                  <a:pt x="621169" y="538845"/>
                  <a:pt x="621169" y="538845"/>
                  <a:pt x="209095" y="538845"/>
                </a:cubicBezTo>
                <a:cubicBezTo>
                  <a:pt x="188491" y="538845"/>
                  <a:pt x="173038" y="523367"/>
                  <a:pt x="173038" y="505309"/>
                </a:cubicBezTo>
                <a:cubicBezTo>
                  <a:pt x="173038" y="505309"/>
                  <a:pt x="173038" y="505309"/>
                  <a:pt x="173038" y="469193"/>
                </a:cubicBezTo>
                <a:cubicBezTo>
                  <a:pt x="173038" y="451135"/>
                  <a:pt x="188491" y="435657"/>
                  <a:pt x="209095" y="435657"/>
                </a:cubicBezTo>
                <a:close/>
                <a:moveTo>
                  <a:pt x="8747" y="414827"/>
                </a:moveTo>
                <a:cubicBezTo>
                  <a:pt x="14255" y="411910"/>
                  <a:pt x="22031" y="412558"/>
                  <a:pt x="31102" y="416448"/>
                </a:cubicBezTo>
                <a:cubicBezTo>
                  <a:pt x="31102" y="416448"/>
                  <a:pt x="31102" y="416448"/>
                  <a:pt x="108857" y="468306"/>
                </a:cubicBezTo>
                <a:cubicBezTo>
                  <a:pt x="127000" y="478678"/>
                  <a:pt x="127000" y="494235"/>
                  <a:pt x="108857" y="504607"/>
                </a:cubicBezTo>
                <a:cubicBezTo>
                  <a:pt x="108857" y="504607"/>
                  <a:pt x="108857" y="504607"/>
                  <a:pt x="31102" y="553872"/>
                </a:cubicBezTo>
                <a:cubicBezTo>
                  <a:pt x="12959" y="564244"/>
                  <a:pt x="0" y="556465"/>
                  <a:pt x="0" y="538315"/>
                </a:cubicBezTo>
                <a:cubicBezTo>
                  <a:pt x="0" y="538315"/>
                  <a:pt x="0" y="538315"/>
                  <a:pt x="0" y="434598"/>
                </a:cubicBezTo>
                <a:cubicBezTo>
                  <a:pt x="0" y="424227"/>
                  <a:pt x="3240" y="417744"/>
                  <a:pt x="8747" y="414827"/>
                </a:cubicBezTo>
                <a:close/>
                <a:moveTo>
                  <a:pt x="209095" y="226107"/>
                </a:moveTo>
                <a:cubicBezTo>
                  <a:pt x="209095" y="226107"/>
                  <a:pt x="209095" y="226107"/>
                  <a:pt x="621169" y="226107"/>
                </a:cubicBezTo>
                <a:cubicBezTo>
                  <a:pt x="641773" y="226107"/>
                  <a:pt x="657226" y="241672"/>
                  <a:pt x="657226" y="262426"/>
                </a:cubicBezTo>
                <a:cubicBezTo>
                  <a:pt x="657226" y="262426"/>
                  <a:pt x="657226" y="262426"/>
                  <a:pt x="657226" y="296151"/>
                </a:cubicBezTo>
                <a:cubicBezTo>
                  <a:pt x="657226" y="316905"/>
                  <a:pt x="641773" y="332470"/>
                  <a:pt x="621169" y="332470"/>
                </a:cubicBezTo>
                <a:cubicBezTo>
                  <a:pt x="621169" y="332470"/>
                  <a:pt x="621169" y="332470"/>
                  <a:pt x="209095" y="332470"/>
                </a:cubicBezTo>
                <a:cubicBezTo>
                  <a:pt x="188491" y="332470"/>
                  <a:pt x="173038" y="316905"/>
                  <a:pt x="173038" y="296151"/>
                </a:cubicBezTo>
                <a:cubicBezTo>
                  <a:pt x="173038" y="296151"/>
                  <a:pt x="173038" y="296151"/>
                  <a:pt x="173038" y="262426"/>
                </a:cubicBezTo>
                <a:cubicBezTo>
                  <a:pt x="173038" y="241672"/>
                  <a:pt x="188491" y="226107"/>
                  <a:pt x="209095" y="226107"/>
                </a:cubicBezTo>
                <a:close/>
                <a:moveTo>
                  <a:pt x="19682" y="221285"/>
                </a:moveTo>
                <a:cubicBezTo>
                  <a:pt x="23327" y="221488"/>
                  <a:pt x="27214" y="222787"/>
                  <a:pt x="31102" y="225385"/>
                </a:cubicBezTo>
                <a:cubicBezTo>
                  <a:pt x="31102" y="225385"/>
                  <a:pt x="31102" y="225385"/>
                  <a:pt x="108857" y="261753"/>
                </a:cubicBezTo>
                <a:cubicBezTo>
                  <a:pt x="124408" y="272144"/>
                  <a:pt x="127000" y="287730"/>
                  <a:pt x="108857" y="298121"/>
                </a:cubicBezTo>
                <a:cubicBezTo>
                  <a:pt x="108857" y="298121"/>
                  <a:pt x="108857" y="298121"/>
                  <a:pt x="31102" y="347478"/>
                </a:cubicBezTo>
                <a:cubicBezTo>
                  <a:pt x="12959" y="357869"/>
                  <a:pt x="0" y="350076"/>
                  <a:pt x="0" y="331892"/>
                </a:cubicBezTo>
                <a:cubicBezTo>
                  <a:pt x="0" y="331892"/>
                  <a:pt x="0" y="331892"/>
                  <a:pt x="0" y="243569"/>
                </a:cubicBezTo>
                <a:cubicBezTo>
                  <a:pt x="0" y="229931"/>
                  <a:pt x="8747" y="220676"/>
                  <a:pt x="19682" y="221285"/>
                </a:cubicBezTo>
                <a:close/>
                <a:moveTo>
                  <a:pt x="209095" y="19732"/>
                </a:moveTo>
                <a:cubicBezTo>
                  <a:pt x="209095" y="19732"/>
                  <a:pt x="209095" y="19732"/>
                  <a:pt x="621169" y="19732"/>
                </a:cubicBezTo>
                <a:cubicBezTo>
                  <a:pt x="641773" y="19732"/>
                  <a:pt x="657226" y="35210"/>
                  <a:pt x="657226" y="53268"/>
                </a:cubicBezTo>
                <a:cubicBezTo>
                  <a:pt x="657226" y="53268"/>
                  <a:pt x="657226" y="53268"/>
                  <a:pt x="657226" y="89384"/>
                </a:cubicBezTo>
                <a:cubicBezTo>
                  <a:pt x="657226" y="107442"/>
                  <a:pt x="641773" y="122920"/>
                  <a:pt x="621169" y="122920"/>
                </a:cubicBezTo>
                <a:cubicBezTo>
                  <a:pt x="621169" y="122920"/>
                  <a:pt x="621169" y="122920"/>
                  <a:pt x="209095" y="122920"/>
                </a:cubicBezTo>
                <a:cubicBezTo>
                  <a:pt x="188491" y="122920"/>
                  <a:pt x="173038" y="107442"/>
                  <a:pt x="173038" y="89384"/>
                </a:cubicBezTo>
                <a:cubicBezTo>
                  <a:pt x="173038" y="89384"/>
                  <a:pt x="173038" y="89384"/>
                  <a:pt x="173038" y="53268"/>
                </a:cubicBezTo>
                <a:cubicBezTo>
                  <a:pt x="173038" y="35210"/>
                  <a:pt x="188491" y="19732"/>
                  <a:pt x="209095" y="19732"/>
                </a:cubicBezTo>
                <a:close/>
                <a:moveTo>
                  <a:pt x="8747" y="1711"/>
                </a:moveTo>
                <a:cubicBezTo>
                  <a:pt x="14255" y="-1177"/>
                  <a:pt x="22031" y="-535"/>
                  <a:pt x="31102" y="4598"/>
                </a:cubicBezTo>
                <a:cubicBezTo>
                  <a:pt x="31102" y="4598"/>
                  <a:pt x="31102" y="4598"/>
                  <a:pt x="108857" y="53361"/>
                </a:cubicBezTo>
                <a:cubicBezTo>
                  <a:pt x="127000" y="63627"/>
                  <a:pt x="127000" y="79025"/>
                  <a:pt x="108857" y="89291"/>
                </a:cubicBezTo>
                <a:cubicBezTo>
                  <a:pt x="108857" y="89291"/>
                  <a:pt x="108857" y="89291"/>
                  <a:pt x="31102" y="138054"/>
                </a:cubicBezTo>
                <a:cubicBezTo>
                  <a:pt x="12959" y="148320"/>
                  <a:pt x="0" y="143187"/>
                  <a:pt x="0" y="122655"/>
                </a:cubicBezTo>
                <a:cubicBezTo>
                  <a:pt x="0" y="122655"/>
                  <a:pt x="0" y="122655"/>
                  <a:pt x="0" y="19997"/>
                </a:cubicBezTo>
                <a:cubicBezTo>
                  <a:pt x="0" y="11014"/>
                  <a:pt x="3240" y="4598"/>
                  <a:pt x="8747" y="17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478568" y="1550278"/>
            <a:ext cx="4162287" cy="1159683"/>
            <a:chOff x="1525092" y="2645592"/>
            <a:chExt cx="5549716" cy="1546243"/>
          </a:xfrm>
        </p:grpSpPr>
        <p:sp>
          <p:nvSpPr>
            <p:cNvPr id="21" name="矩形 20"/>
            <p:cNvSpPr/>
            <p:nvPr/>
          </p:nvSpPr>
          <p:spPr bwMode="auto">
            <a:xfrm>
              <a:off x="1525092" y="2645592"/>
              <a:ext cx="5549716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1.5 </a:t>
              </a:r>
              <a:r>
                <a:rPr lang="zh-CN" altLang="en-US" sz="3800" b="1" kern="100" dirty="0">
                  <a:cs typeface="+mn-ea"/>
                  <a:sym typeface="+mn-lt"/>
                </a:rPr>
                <a:t>有理数的乘方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1571361" y="3637838"/>
              <a:ext cx="2631008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en-US" altLang="zh-CN" sz="2100" dirty="0">
                  <a:cs typeface="+mn-ea"/>
                  <a:sym typeface="+mn-lt"/>
                </a:rPr>
                <a:t>1.5.3 </a:t>
              </a:r>
              <a:r>
                <a:rPr lang="zh-CN" altLang="en-US" sz="2100" dirty="0">
                  <a:cs typeface="+mn-ea"/>
                  <a:sym typeface="+mn-lt"/>
                </a:rPr>
                <a:t>近似数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4" name="矩形 23"/>
          <p:cNvSpPr/>
          <p:nvPr/>
        </p:nvSpPr>
        <p:spPr bwMode="auto">
          <a:xfrm>
            <a:off x="4478567" y="1080373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551547" y="2704341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13397" y="402660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6739" y="857098"/>
            <a:ext cx="8637262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 2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、说出下列近似数的精确度</a:t>
            </a: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0.2   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1.205   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27.05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亿    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3.06×10</a:t>
            </a:r>
            <a:r>
              <a:rPr lang="en-US" altLang="zh-CN" sz="1500" b="1" baseline="30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sz="1500" b="1" baseline="30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11837" y="1761119"/>
            <a:ext cx="722376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十分位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54421" y="1761119"/>
            <a:ext cx="120014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千分位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054562" y="1761119"/>
            <a:ext cx="120014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百万位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97612" y="1761119"/>
            <a:ext cx="120014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千位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06738" y="2571750"/>
            <a:ext cx="2743200" cy="31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sz="1600" b="1" dirty="0">
                <a:latin typeface="+mn-lt"/>
                <a:ea typeface="+mn-ea"/>
                <a:cs typeface="+mn-ea"/>
                <a:sym typeface="+mn-lt"/>
              </a:rPr>
              <a:t>方法小结：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4483" y="3319267"/>
            <a:ext cx="8763000" cy="60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（二）带单位的数（如：万、亿）由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单位前面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末位数字在哪一位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来决定其精确度。</a:t>
            </a:r>
          </a:p>
          <a:p>
            <a:pPr defTabSz="914400" eaLnBrk="1" hangingPunct="1">
              <a:spcBef>
                <a:spcPct val="50000"/>
              </a:spcBef>
            </a:pPr>
            <a:endParaRPr lang="en-US" altLang="zh-CN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404483" y="2980713"/>
            <a:ext cx="8647113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b="1" dirty="0">
                <a:solidFill>
                  <a:srgbClr val="1F2021"/>
                </a:solidFill>
                <a:latin typeface="+mn-lt"/>
                <a:ea typeface="+mn-ea"/>
                <a:cs typeface="+mn-ea"/>
                <a:sym typeface="+mn-lt"/>
              </a:rPr>
              <a:t>（一）</a:t>
            </a:r>
            <a:r>
              <a:rPr lang="zh-CN" altLang="zh-CN" b="1" dirty="0">
                <a:solidFill>
                  <a:srgbClr val="1F2021"/>
                </a:solidFill>
                <a:latin typeface="+mn-lt"/>
                <a:ea typeface="+mn-ea"/>
                <a:cs typeface="+mn-ea"/>
                <a:sym typeface="+mn-lt"/>
              </a:rPr>
              <a:t>求一个较大数的近似数</a:t>
            </a:r>
            <a:r>
              <a:rPr lang="zh-CN" altLang="en-US" b="1" dirty="0">
                <a:solidFill>
                  <a:srgbClr val="1F2021"/>
                </a:solidFill>
                <a:latin typeface="+mn-lt"/>
                <a:ea typeface="+mn-ea"/>
                <a:cs typeface="+mn-ea"/>
                <a:sym typeface="+mn-lt"/>
              </a:rPr>
              <a:t>可用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科学记数法</a:t>
            </a:r>
            <a:r>
              <a:rPr lang="zh-CN" altLang="en-US" b="1" dirty="0">
                <a:solidFill>
                  <a:srgbClr val="1F2021"/>
                </a:solidFill>
                <a:latin typeface="+mn-lt"/>
                <a:ea typeface="+mn-ea"/>
                <a:cs typeface="+mn-ea"/>
                <a:sym typeface="+mn-lt"/>
              </a:rPr>
              <a:t>表示或者用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带单位</a:t>
            </a:r>
            <a:r>
              <a:rPr lang="zh-CN" altLang="en-US" b="1" dirty="0">
                <a:solidFill>
                  <a:srgbClr val="1F2021"/>
                </a:solidFill>
                <a:latin typeface="+mn-lt"/>
                <a:ea typeface="+mn-ea"/>
                <a:cs typeface="+mn-ea"/>
                <a:sym typeface="+mn-lt"/>
              </a:rPr>
              <a:t>的数表示。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404483" y="3639876"/>
            <a:ext cx="8227889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（三）用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a×10</a:t>
            </a:r>
            <a:r>
              <a:rPr lang="en-US" altLang="zh-CN" b="1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表示的近似数，要确定它精确到哪一位，要看</a:t>
            </a:r>
            <a:r>
              <a:rPr lang="en-US" altLang="zh-CN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中最后一位数字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在原数的什么位置上，就说这个近似数精确到哪一位。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7475" y="944696"/>
            <a:ext cx="7589520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914400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．按括号内的要求，用四舍五入法对下列各数取近似数：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(1) 2.715(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精确到百分位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(2) 0.1395(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精确到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0.001)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(3) 123 410 000(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精确到万位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(4) 13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亿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精确到十万位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7524" y="4025679"/>
            <a:ext cx="660668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(1) 2.72  (2) 0.140  (3) 1.2341×10</a:t>
            </a:r>
            <a:r>
              <a:rPr lang="en-US" altLang="zh-CN" sz="1800" b="1" kern="100" baseline="300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  (4) 1.3000×10</a:t>
            </a:r>
            <a:r>
              <a:rPr lang="en-US" altLang="zh-CN" sz="1800" b="1" kern="100" baseline="30000" dirty="0">
                <a:solidFill>
                  <a:prstClr val="black"/>
                </a:solidFill>
                <a:cs typeface="+mn-ea"/>
                <a:sym typeface="+mn-lt"/>
              </a:rPr>
              <a:t>9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897282"/>
            <a:ext cx="7777048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914400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．下列由四舍五入法得到的近似数各精确到哪一位？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(1) 478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(2) 0.032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(3) 5.80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亿；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(4) 4.0×10</a:t>
            </a:r>
            <a:r>
              <a:rPr lang="en-US" altLang="zh-CN" sz="1800" kern="100" baseline="30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84772" y="2133809"/>
            <a:ext cx="7691868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精确到个位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  (2)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精确到千分位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  (3)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精确到百万位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  (4)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精确到万位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8417" y="970920"/>
            <a:ext cx="7578671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914400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．把一个四位数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先四舍五入到十位，所得的数为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，再四舍五入到百位，所得的数为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z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，再四舍五入到千位，所得的数恰好是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3×10</a:t>
            </a:r>
            <a:r>
              <a:rPr lang="en-US" altLang="zh-CN" sz="1800" kern="100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数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的最大值和最小值分别是多少？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将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的最大值和最小值的差用科学记数法表示出来．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8416" y="3418194"/>
            <a:ext cx="4572000" cy="9002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(1) </a:t>
            </a:r>
            <a:r>
              <a:rPr lang="en-US" altLang="zh-CN" sz="1800" b="1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的最大值是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3444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，最小值是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2445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indent="299720" algn="just" defTabSz="914400">
              <a:lnSpc>
                <a:spcPct val="150000"/>
              </a:lnSpc>
            </a:pP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   (2) 3444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2445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999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9.99×10</a:t>
            </a:r>
            <a:r>
              <a:rPr lang="en-US" altLang="zh-CN" sz="1800" b="1" kern="100" baseline="30000" dirty="0">
                <a:solidFill>
                  <a:prstClr val="black"/>
                </a:solidFill>
                <a:cs typeface="+mn-ea"/>
                <a:sym typeface="+mn-lt"/>
              </a:rPr>
              <a:t>2 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3"/>
          <p:cNvSpPr>
            <a:spLocks noEditPoints="1"/>
          </p:cNvSpPr>
          <p:nvPr/>
        </p:nvSpPr>
        <p:spPr bwMode="auto">
          <a:xfrm rot="10800000" flipH="1" flipV="1">
            <a:off x="-2001718" y="-517072"/>
            <a:ext cx="6159162" cy="6177644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 rot="11219828">
            <a:off x="5783714" y="4127762"/>
            <a:ext cx="5823615" cy="5823615"/>
            <a:chOff x="-2186432" y="-5388948"/>
            <a:chExt cx="7764820" cy="7764820"/>
          </a:xfrm>
        </p:grpSpPr>
        <p:sp>
          <p:nvSpPr>
            <p:cNvPr id="14" name="Oval 13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9" name="图片占位符 18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/>
      </p:pic>
      <p:sp>
        <p:nvSpPr>
          <p:cNvPr id="16" name="Freeform 233"/>
          <p:cNvSpPr>
            <a:spLocks noEditPoints="1"/>
          </p:cNvSpPr>
          <p:nvPr/>
        </p:nvSpPr>
        <p:spPr bwMode="auto">
          <a:xfrm rot="10800000" flipH="1" flipV="1">
            <a:off x="2854665" y="3521077"/>
            <a:ext cx="1389957" cy="139412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Freeform 58"/>
          <p:cNvSpPr/>
          <p:nvPr/>
        </p:nvSpPr>
        <p:spPr bwMode="auto">
          <a:xfrm>
            <a:off x="3341580" y="4037272"/>
            <a:ext cx="492920" cy="418888"/>
          </a:xfrm>
          <a:custGeom>
            <a:avLst/>
            <a:gdLst>
              <a:gd name="connsiteX0" fmla="*/ 209095 w 657226"/>
              <a:gd name="connsiteY0" fmla="*/ 435657 h 558517"/>
              <a:gd name="connsiteX1" fmla="*/ 621169 w 657226"/>
              <a:gd name="connsiteY1" fmla="*/ 435657 h 558517"/>
              <a:gd name="connsiteX2" fmla="*/ 657226 w 657226"/>
              <a:gd name="connsiteY2" fmla="*/ 469193 h 558517"/>
              <a:gd name="connsiteX3" fmla="*/ 657226 w 657226"/>
              <a:gd name="connsiteY3" fmla="*/ 505309 h 558517"/>
              <a:gd name="connsiteX4" fmla="*/ 621169 w 657226"/>
              <a:gd name="connsiteY4" fmla="*/ 538845 h 558517"/>
              <a:gd name="connsiteX5" fmla="*/ 209095 w 657226"/>
              <a:gd name="connsiteY5" fmla="*/ 538845 h 558517"/>
              <a:gd name="connsiteX6" fmla="*/ 173038 w 657226"/>
              <a:gd name="connsiteY6" fmla="*/ 505309 h 558517"/>
              <a:gd name="connsiteX7" fmla="*/ 173038 w 657226"/>
              <a:gd name="connsiteY7" fmla="*/ 469193 h 558517"/>
              <a:gd name="connsiteX8" fmla="*/ 209095 w 657226"/>
              <a:gd name="connsiteY8" fmla="*/ 435657 h 558517"/>
              <a:gd name="connsiteX9" fmla="*/ 8747 w 657226"/>
              <a:gd name="connsiteY9" fmla="*/ 414827 h 558517"/>
              <a:gd name="connsiteX10" fmla="*/ 31102 w 657226"/>
              <a:gd name="connsiteY10" fmla="*/ 416448 h 558517"/>
              <a:gd name="connsiteX11" fmla="*/ 108857 w 657226"/>
              <a:gd name="connsiteY11" fmla="*/ 468306 h 558517"/>
              <a:gd name="connsiteX12" fmla="*/ 108857 w 657226"/>
              <a:gd name="connsiteY12" fmla="*/ 504607 h 558517"/>
              <a:gd name="connsiteX13" fmla="*/ 31102 w 657226"/>
              <a:gd name="connsiteY13" fmla="*/ 553872 h 558517"/>
              <a:gd name="connsiteX14" fmla="*/ 0 w 657226"/>
              <a:gd name="connsiteY14" fmla="*/ 538315 h 558517"/>
              <a:gd name="connsiteX15" fmla="*/ 0 w 657226"/>
              <a:gd name="connsiteY15" fmla="*/ 434598 h 558517"/>
              <a:gd name="connsiteX16" fmla="*/ 8747 w 657226"/>
              <a:gd name="connsiteY16" fmla="*/ 414827 h 558517"/>
              <a:gd name="connsiteX17" fmla="*/ 209095 w 657226"/>
              <a:gd name="connsiteY17" fmla="*/ 226107 h 558517"/>
              <a:gd name="connsiteX18" fmla="*/ 621169 w 657226"/>
              <a:gd name="connsiteY18" fmla="*/ 226107 h 558517"/>
              <a:gd name="connsiteX19" fmla="*/ 657226 w 657226"/>
              <a:gd name="connsiteY19" fmla="*/ 262426 h 558517"/>
              <a:gd name="connsiteX20" fmla="*/ 657226 w 657226"/>
              <a:gd name="connsiteY20" fmla="*/ 296151 h 558517"/>
              <a:gd name="connsiteX21" fmla="*/ 621169 w 657226"/>
              <a:gd name="connsiteY21" fmla="*/ 332470 h 558517"/>
              <a:gd name="connsiteX22" fmla="*/ 209095 w 657226"/>
              <a:gd name="connsiteY22" fmla="*/ 332470 h 558517"/>
              <a:gd name="connsiteX23" fmla="*/ 173038 w 657226"/>
              <a:gd name="connsiteY23" fmla="*/ 296151 h 558517"/>
              <a:gd name="connsiteX24" fmla="*/ 173038 w 657226"/>
              <a:gd name="connsiteY24" fmla="*/ 262426 h 558517"/>
              <a:gd name="connsiteX25" fmla="*/ 209095 w 657226"/>
              <a:gd name="connsiteY25" fmla="*/ 226107 h 558517"/>
              <a:gd name="connsiteX26" fmla="*/ 19682 w 657226"/>
              <a:gd name="connsiteY26" fmla="*/ 221285 h 558517"/>
              <a:gd name="connsiteX27" fmla="*/ 31102 w 657226"/>
              <a:gd name="connsiteY27" fmla="*/ 225385 h 558517"/>
              <a:gd name="connsiteX28" fmla="*/ 108857 w 657226"/>
              <a:gd name="connsiteY28" fmla="*/ 261753 h 558517"/>
              <a:gd name="connsiteX29" fmla="*/ 108857 w 657226"/>
              <a:gd name="connsiteY29" fmla="*/ 298121 h 558517"/>
              <a:gd name="connsiteX30" fmla="*/ 31102 w 657226"/>
              <a:gd name="connsiteY30" fmla="*/ 347478 h 558517"/>
              <a:gd name="connsiteX31" fmla="*/ 0 w 657226"/>
              <a:gd name="connsiteY31" fmla="*/ 331892 h 558517"/>
              <a:gd name="connsiteX32" fmla="*/ 0 w 657226"/>
              <a:gd name="connsiteY32" fmla="*/ 243569 h 558517"/>
              <a:gd name="connsiteX33" fmla="*/ 19682 w 657226"/>
              <a:gd name="connsiteY33" fmla="*/ 221285 h 558517"/>
              <a:gd name="connsiteX34" fmla="*/ 209095 w 657226"/>
              <a:gd name="connsiteY34" fmla="*/ 19732 h 558517"/>
              <a:gd name="connsiteX35" fmla="*/ 621169 w 657226"/>
              <a:gd name="connsiteY35" fmla="*/ 19732 h 558517"/>
              <a:gd name="connsiteX36" fmla="*/ 657226 w 657226"/>
              <a:gd name="connsiteY36" fmla="*/ 53268 h 558517"/>
              <a:gd name="connsiteX37" fmla="*/ 657226 w 657226"/>
              <a:gd name="connsiteY37" fmla="*/ 89384 h 558517"/>
              <a:gd name="connsiteX38" fmla="*/ 621169 w 657226"/>
              <a:gd name="connsiteY38" fmla="*/ 122920 h 558517"/>
              <a:gd name="connsiteX39" fmla="*/ 209095 w 657226"/>
              <a:gd name="connsiteY39" fmla="*/ 122920 h 558517"/>
              <a:gd name="connsiteX40" fmla="*/ 173038 w 657226"/>
              <a:gd name="connsiteY40" fmla="*/ 89384 h 558517"/>
              <a:gd name="connsiteX41" fmla="*/ 173038 w 657226"/>
              <a:gd name="connsiteY41" fmla="*/ 53268 h 558517"/>
              <a:gd name="connsiteX42" fmla="*/ 209095 w 657226"/>
              <a:gd name="connsiteY42" fmla="*/ 19732 h 558517"/>
              <a:gd name="connsiteX43" fmla="*/ 8747 w 657226"/>
              <a:gd name="connsiteY43" fmla="*/ 1711 h 558517"/>
              <a:gd name="connsiteX44" fmla="*/ 31102 w 657226"/>
              <a:gd name="connsiteY44" fmla="*/ 4598 h 558517"/>
              <a:gd name="connsiteX45" fmla="*/ 108857 w 657226"/>
              <a:gd name="connsiteY45" fmla="*/ 53361 h 558517"/>
              <a:gd name="connsiteX46" fmla="*/ 108857 w 657226"/>
              <a:gd name="connsiteY46" fmla="*/ 89291 h 558517"/>
              <a:gd name="connsiteX47" fmla="*/ 31102 w 657226"/>
              <a:gd name="connsiteY47" fmla="*/ 138054 h 558517"/>
              <a:gd name="connsiteX48" fmla="*/ 0 w 657226"/>
              <a:gd name="connsiteY48" fmla="*/ 122655 h 558517"/>
              <a:gd name="connsiteX49" fmla="*/ 0 w 657226"/>
              <a:gd name="connsiteY49" fmla="*/ 19997 h 558517"/>
              <a:gd name="connsiteX50" fmla="*/ 8747 w 657226"/>
              <a:gd name="connsiteY50" fmla="*/ 1711 h 55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57226" h="558517">
                <a:moveTo>
                  <a:pt x="209095" y="435657"/>
                </a:moveTo>
                <a:cubicBezTo>
                  <a:pt x="209095" y="435657"/>
                  <a:pt x="209095" y="435657"/>
                  <a:pt x="621169" y="435657"/>
                </a:cubicBezTo>
                <a:cubicBezTo>
                  <a:pt x="641773" y="435657"/>
                  <a:pt x="657226" y="451135"/>
                  <a:pt x="657226" y="469193"/>
                </a:cubicBezTo>
                <a:cubicBezTo>
                  <a:pt x="657226" y="469193"/>
                  <a:pt x="657226" y="469193"/>
                  <a:pt x="657226" y="505309"/>
                </a:cubicBezTo>
                <a:cubicBezTo>
                  <a:pt x="657226" y="523367"/>
                  <a:pt x="641773" y="538845"/>
                  <a:pt x="621169" y="538845"/>
                </a:cubicBezTo>
                <a:cubicBezTo>
                  <a:pt x="621169" y="538845"/>
                  <a:pt x="621169" y="538845"/>
                  <a:pt x="209095" y="538845"/>
                </a:cubicBezTo>
                <a:cubicBezTo>
                  <a:pt x="188491" y="538845"/>
                  <a:pt x="173038" y="523367"/>
                  <a:pt x="173038" y="505309"/>
                </a:cubicBezTo>
                <a:cubicBezTo>
                  <a:pt x="173038" y="505309"/>
                  <a:pt x="173038" y="505309"/>
                  <a:pt x="173038" y="469193"/>
                </a:cubicBezTo>
                <a:cubicBezTo>
                  <a:pt x="173038" y="451135"/>
                  <a:pt x="188491" y="435657"/>
                  <a:pt x="209095" y="435657"/>
                </a:cubicBezTo>
                <a:close/>
                <a:moveTo>
                  <a:pt x="8747" y="414827"/>
                </a:moveTo>
                <a:cubicBezTo>
                  <a:pt x="14255" y="411910"/>
                  <a:pt x="22031" y="412558"/>
                  <a:pt x="31102" y="416448"/>
                </a:cubicBezTo>
                <a:cubicBezTo>
                  <a:pt x="31102" y="416448"/>
                  <a:pt x="31102" y="416448"/>
                  <a:pt x="108857" y="468306"/>
                </a:cubicBezTo>
                <a:cubicBezTo>
                  <a:pt x="127000" y="478678"/>
                  <a:pt x="127000" y="494235"/>
                  <a:pt x="108857" y="504607"/>
                </a:cubicBezTo>
                <a:cubicBezTo>
                  <a:pt x="108857" y="504607"/>
                  <a:pt x="108857" y="504607"/>
                  <a:pt x="31102" y="553872"/>
                </a:cubicBezTo>
                <a:cubicBezTo>
                  <a:pt x="12959" y="564244"/>
                  <a:pt x="0" y="556465"/>
                  <a:pt x="0" y="538315"/>
                </a:cubicBezTo>
                <a:cubicBezTo>
                  <a:pt x="0" y="538315"/>
                  <a:pt x="0" y="538315"/>
                  <a:pt x="0" y="434598"/>
                </a:cubicBezTo>
                <a:cubicBezTo>
                  <a:pt x="0" y="424227"/>
                  <a:pt x="3240" y="417744"/>
                  <a:pt x="8747" y="414827"/>
                </a:cubicBezTo>
                <a:close/>
                <a:moveTo>
                  <a:pt x="209095" y="226107"/>
                </a:moveTo>
                <a:cubicBezTo>
                  <a:pt x="209095" y="226107"/>
                  <a:pt x="209095" y="226107"/>
                  <a:pt x="621169" y="226107"/>
                </a:cubicBezTo>
                <a:cubicBezTo>
                  <a:pt x="641773" y="226107"/>
                  <a:pt x="657226" y="241672"/>
                  <a:pt x="657226" y="262426"/>
                </a:cubicBezTo>
                <a:cubicBezTo>
                  <a:pt x="657226" y="262426"/>
                  <a:pt x="657226" y="262426"/>
                  <a:pt x="657226" y="296151"/>
                </a:cubicBezTo>
                <a:cubicBezTo>
                  <a:pt x="657226" y="316905"/>
                  <a:pt x="641773" y="332470"/>
                  <a:pt x="621169" y="332470"/>
                </a:cubicBezTo>
                <a:cubicBezTo>
                  <a:pt x="621169" y="332470"/>
                  <a:pt x="621169" y="332470"/>
                  <a:pt x="209095" y="332470"/>
                </a:cubicBezTo>
                <a:cubicBezTo>
                  <a:pt x="188491" y="332470"/>
                  <a:pt x="173038" y="316905"/>
                  <a:pt x="173038" y="296151"/>
                </a:cubicBezTo>
                <a:cubicBezTo>
                  <a:pt x="173038" y="296151"/>
                  <a:pt x="173038" y="296151"/>
                  <a:pt x="173038" y="262426"/>
                </a:cubicBezTo>
                <a:cubicBezTo>
                  <a:pt x="173038" y="241672"/>
                  <a:pt x="188491" y="226107"/>
                  <a:pt x="209095" y="226107"/>
                </a:cubicBezTo>
                <a:close/>
                <a:moveTo>
                  <a:pt x="19682" y="221285"/>
                </a:moveTo>
                <a:cubicBezTo>
                  <a:pt x="23327" y="221488"/>
                  <a:pt x="27214" y="222787"/>
                  <a:pt x="31102" y="225385"/>
                </a:cubicBezTo>
                <a:cubicBezTo>
                  <a:pt x="31102" y="225385"/>
                  <a:pt x="31102" y="225385"/>
                  <a:pt x="108857" y="261753"/>
                </a:cubicBezTo>
                <a:cubicBezTo>
                  <a:pt x="124408" y="272144"/>
                  <a:pt x="127000" y="287730"/>
                  <a:pt x="108857" y="298121"/>
                </a:cubicBezTo>
                <a:cubicBezTo>
                  <a:pt x="108857" y="298121"/>
                  <a:pt x="108857" y="298121"/>
                  <a:pt x="31102" y="347478"/>
                </a:cubicBezTo>
                <a:cubicBezTo>
                  <a:pt x="12959" y="357869"/>
                  <a:pt x="0" y="350076"/>
                  <a:pt x="0" y="331892"/>
                </a:cubicBezTo>
                <a:cubicBezTo>
                  <a:pt x="0" y="331892"/>
                  <a:pt x="0" y="331892"/>
                  <a:pt x="0" y="243569"/>
                </a:cubicBezTo>
                <a:cubicBezTo>
                  <a:pt x="0" y="229931"/>
                  <a:pt x="8747" y="220676"/>
                  <a:pt x="19682" y="221285"/>
                </a:cubicBezTo>
                <a:close/>
                <a:moveTo>
                  <a:pt x="209095" y="19732"/>
                </a:moveTo>
                <a:cubicBezTo>
                  <a:pt x="209095" y="19732"/>
                  <a:pt x="209095" y="19732"/>
                  <a:pt x="621169" y="19732"/>
                </a:cubicBezTo>
                <a:cubicBezTo>
                  <a:pt x="641773" y="19732"/>
                  <a:pt x="657226" y="35210"/>
                  <a:pt x="657226" y="53268"/>
                </a:cubicBezTo>
                <a:cubicBezTo>
                  <a:pt x="657226" y="53268"/>
                  <a:pt x="657226" y="53268"/>
                  <a:pt x="657226" y="89384"/>
                </a:cubicBezTo>
                <a:cubicBezTo>
                  <a:pt x="657226" y="107442"/>
                  <a:pt x="641773" y="122920"/>
                  <a:pt x="621169" y="122920"/>
                </a:cubicBezTo>
                <a:cubicBezTo>
                  <a:pt x="621169" y="122920"/>
                  <a:pt x="621169" y="122920"/>
                  <a:pt x="209095" y="122920"/>
                </a:cubicBezTo>
                <a:cubicBezTo>
                  <a:pt x="188491" y="122920"/>
                  <a:pt x="173038" y="107442"/>
                  <a:pt x="173038" y="89384"/>
                </a:cubicBezTo>
                <a:cubicBezTo>
                  <a:pt x="173038" y="89384"/>
                  <a:pt x="173038" y="89384"/>
                  <a:pt x="173038" y="53268"/>
                </a:cubicBezTo>
                <a:cubicBezTo>
                  <a:pt x="173038" y="35210"/>
                  <a:pt x="188491" y="19732"/>
                  <a:pt x="209095" y="19732"/>
                </a:cubicBezTo>
                <a:close/>
                <a:moveTo>
                  <a:pt x="8747" y="1711"/>
                </a:moveTo>
                <a:cubicBezTo>
                  <a:pt x="14255" y="-1177"/>
                  <a:pt x="22031" y="-535"/>
                  <a:pt x="31102" y="4598"/>
                </a:cubicBezTo>
                <a:cubicBezTo>
                  <a:pt x="31102" y="4598"/>
                  <a:pt x="31102" y="4598"/>
                  <a:pt x="108857" y="53361"/>
                </a:cubicBezTo>
                <a:cubicBezTo>
                  <a:pt x="127000" y="63627"/>
                  <a:pt x="127000" y="79025"/>
                  <a:pt x="108857" y="89291"/>
                </a:cubicBezTo>
                <a:cubicBezTo>
                  <a:pt x="108857" y="89291"/>
                  <a:pt x="108857" y="89291"/>
                  <a:pt x="31102" y="138054"/>
                </a:cubicBezTo>
                <a:cubicBezTo>
                  <a:pt x="12959" y="148320"/>
                  <a:pt x="0" y="143187"/>
                  <a:pt x="0" y="122655"/>
                </a:cubicBezTo>
                <a:cubicBezTo>
                  <a:pt x="0" y="122655"/>
                  <a:pt x="0" y="122655"/>
                  <a:pt x="0" y="19997"/>
                </a:cubicBezTo>
                <a:cubicBezTo>
                  <a:pt x="0" y="11014"/>
                  <a:pt x="3240" y="4598"/>
                  <a:pt x="8747" y="17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478568" y="1550279"/>
            <a:ext cx="4162287" cy="699189"/>
            <a:chOff x="1525092" y="2645592"/>
            <a:chExt cx="5549716" cy="932251"/>
          </a:xfrm>
        </p:grpSpPr>
        <p:sp>
          <p:nvSpPr>
            <p:cNvPr id="21" name="矩形 20"/>
            <p:cNvSpPr/>
            <p:nvPr/>
          </p:nvSpPr>
          <p:spPr bwMode="auto">
            <a:xfrm>
              <a:off x="1525092" y="2645592"/>
              <a:ext cx="5549716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8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文本框 24"/>
          <p:cNvSpPr txBox="1"/>
          <p:nvPr/>
        </p:nvSpPr>
        <p:spPr>
          <a:xfrm>
            <a:off x="4551547" y="2704341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87914" y="126376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D5959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87914" y="1849100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了解近似数与有效数字的概念。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2. 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能按照精度的要求取近似数。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能根据近似数的不同形式确定其精确度和有效数字。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7914" y="325744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D5959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87914" y="3842780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重点：近似数的求法。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 精确度及有效数字的确定。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8181" y="1897743"/>
            <a:ext cx="7427639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某日新闻报道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：今日参加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XXX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会议的有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513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人。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58181" y="2747281"/>
            <a:ext cx="7427639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某日新闻报道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：今日参加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XXX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会议的约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500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人。</a:t>
            </a:r>
          </a:p>
        </p:txBody>
      </p:sp>
      <p:sp>
        <p:nvSpPr>
          <p:cNvPr id="9" name="箭头: 上 8"/>
          <p:cNvSpPr/>
          <p:nvPr/>
        </p:nvSpPr>
        <p:spPr>
          <a:xfrm>
            <a:off x="4286748" y="1463086"/>
            <a:ext cx="237067" cy="4495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31334" y="987183"/>
            <a:ext cx="134789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准确数字</a:t>
            </a:r>
          </a:p>
        </p:txBody>
      </p:sp>
      <p:sp>
        <p:nvSpPr>
          <p:cNvPr id="16" name="箭头: 上 15"/>
          <p:cNvSpPr/>
          <p:nvPr/>
        </p:nvSpPr>
        <p:spPr>
          <a:xfrm flipV="1">
            <a:off x="4168214" y="3067373"/>
            <a:ext cx="237067" cy="4495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731334" y="3529038"/>
            <a:ext cx="134789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近似数字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情景引入</a:t>
            </a:r>
          </a:p>
        </p:txBody>
      </p:sp>
      <p:sp>
        <p:nvSpPr>
          <p:cNvPr id="3" name="矩形 2"/>
          <p:cNvSpPr/>
          <p:nvPr/>
        </p:nvSpPr>
        <p:spPr>
          <a:xfrm>
            <a:off x="5595259" y="2038169"/>
            <a:ext cx="2971800" cy="1043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那么关于这两条报道，</a:t>
            </a: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参会人数有什么区别吗？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89498" y="1144933"/>
            <a:ext cx="6804561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准确数概念：</a:t>
            </a:r>
            <a:endParaRPr lang="en-US" altLang="zh-CN" sz="1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与实际完全相符的数字。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89498" y="2971471"/>
            <a:ext cx="7427639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近似数概念：</a:t>
            </a:r>
            <a:endParaRPr lang="en-US" altLang="zh-CN" sz="1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与实际数字接近，但还是有一定区别的数字。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7390" y="4140627"/>
            <a:ext cx="640493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cs typeface="+mn-ea"/>
                <a:sym typeface="+mn-lt"/>
              </a:rPr>
              <a:t>例：我现在的体重</a:t>
            </a:r>
            <a:r>
              <a:rPr lang="en-US" altLang="zh-CN" sz="1800" dirty="0">
                <a:cs typeface="+mn-ea"/>
                <a:sym typeface="+mn-lt"/>
              </a:rPr>
              <a:t>50kg</a:t>
            </a:r>
            <a:r>
              <a:rPr lang="zh-CN" altLang="en-US" sz="1800" dirty="0">
                <a:cs typeface="+mn-ea"/>
                <a:sym typeface="+mn-lt"/>
              </a:rPr>
              <a:t>左右。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27390" y="2314089"/>
            <a:ext cx="640493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cs typeface="+mn-ea"/>
                <a:sym typeface="+mn-lt"/>
              </a:rPr>
              <a:t>例：我今年</a:t>
            </a:r>
            <a:r>
              <a:rPr lang="en-US" altLang="zh-CN" sz="1800" dirty="0">
                <a:cs typeface="+mn-ea"/>
                <a:sym typeface="+mn-lt"/>
              </a:rPr>
              <a:t>13</a:t>
            </a:r>
            <a:r>
              <a:rPr lang="zh-CN" altLang="en-US" sz="1800" dirty="0">
                <a:cs typeface="+mn-ea"/>
                <a:sym typeface="+mn-lt"/>
              </a:rPr>
              <a:t>岁。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近似数概念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3493" y="1104516"/>
            <a:ext cx="689895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判断下列语句中出现的数字是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准确数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还是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近似数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33493" y="1740024"/>
            <a:ext cx="871050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）通过第三次全国人口普查得知，某省人口总数为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3247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万。</a:t>
            </a:r>
            <a:r>
              <a:rPr lang="en-US" altLang="zh-CN" sz="1800" dirty="0">
                <a:solidFill>
                  <a:srgbClr val="0070C0"/>
                </a:solidFill>
                <a:cs typeface="+mn-ea"/>
                <a:sym typeface="+mn-lt"/>
              </a:rPr>
              <a:t> </a:t>
            </a:r>
            <a:endParaRPr lang="zh-CN" altLang="en-US" sz="18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433493" y="2429166"/>
            <a:ext cx="7429500" cy="346249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）生物圈中，已知绿色植物约有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40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万种。</a:t>
            </a:r>
            <a:r>
              <a:rPr lang="en-US" altLang="zh-CN" sz="1800" dirty="0">
                <a:solidFill>
                  <a:srgbClr val="0070C0"/>
                </a:solidFill>
                <a:cs typeface="+mn-ea"/>
                <a:sym typeface="+mn-lt"/>
              </a:rPr>
              <a:t> </a:t>
            </a:r>
            <a:endParaRPr lang="zh-CN" altLang="en-US" sz="18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0" name="TextBox 15"/>
          <p:cNvSpPr txBox="1"/>
          <p:nvPr/>
        </p:nvSpPr>
        <p:spPr>
          <a:xfrm>
            <a:off x="433492" y="3118309"/>
            <a:ext cx="862922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）某校入学考试有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1148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人参加，其中男生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760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人，女生约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388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人。</a:t>
            </a:r>
            <a:r>
              <a:rPr lang="en-US" altLang="zh-CN" sz="1800" dirty="0">
                <a:solidFill>
                  <a:srgbClr val="0070C0"/>
                </a:solidFill>
                <a:cs typeface="+mn-ea"/>
                <a:sym typeface="+mn-lt"/>
              </a:rPr>
              <a:t> </a:t>
            </a:r>
            <a:endParaRPr lang="zh-CN" altLang="en-US" sz="18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433493" y="3807451"/>
            <a:ext cx="7429500" cy="346249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）这个路口每分钟有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12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人经过。</a:t>
            </a:r>
            <a:r>
              <a:rPr lang="en-US" altLang="zh-CN" sz="1800" dirty="0">
                <a:solidFill>
                  <a:srgbClr val="0070C0"/>
                </a:solidFill>
                <a:cs typeface="+mn-ea"/>
                <a:sym typeface="+mn-lt"/>
              </a:rPr>
              <a:t> </a:t>
            </a:r>
            <a:endParaRPr lang="zh-CN" altLang="en-US" sz="18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78137" y="3118308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准确数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48243" y="3843810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近似数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58825" y="2447346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近似数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031996" y="1740023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近似数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7"/>
          <p:cNvSpPr txBox="1"/>
          <p:nvPr/>
        </p:nvSpPr>
        <p:spPr>
          <a:xfrm>
            <a:off x="680518" y="1019129"/>
            <a:ext cx="7643813" cy="131574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lnSpc>
                <a:spcPct val="150000"/>
              </a:lnSpc>
              <a:defRPr/>
            </a:pPr>
            <a:r>
              <a:rPr lang="zh-CN" altLang="en-US" sz="1800" dirty="0">
                <a:solidFill>
                  <a:srgbClr val="70AD47">
                    <a:lumMod val="50000"/>
                  </a:srgbClr>
                </a:solidFill>
                <a:cs typeface="+mn-ea"/>
                <a:sym typeface="+mn-lt"/>
              </a:rPr>
              <a:t>注意</a:t>
            </a:r>
            <a:r>
              <a:rPr lang="en-US" altLang="zh-CN" sz="1800" dirty="0">
                <a:solidFill>
                  <a:srgbClr val="70AD47">
                    <a:lumMod val="50000"/>
                  </a:srgbClr>
                </a:solidFill>
                <a:cs typeface="+mn-ea"/>
                <a:sym typeface="+mn-lt"/>
              </a:rPr>
              <a:t>:</a:t>
            </a:r>
          </a:p>
          <a:p>
            <a:pPr defTabSz="914400" eaLnBrk="0" hangingPunct="0">
              <a:lnSpc>
                <a:spcPct val="150000"/>
              </a:lnSpc>
              <a:defRPr/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en-US" sz="1800" dirty="0">
                <a:solidFill>
                  <a:srgbClr val="00B050"/>
                </a:solidFill>
                <a:cs typeface="+mn-ea"/>
                <a:sym typeface="+mn-lt"/>
              </a:rPr>
              <a:t>测量、称量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所得的数据都是近似数，在实际情况下得出的</a:t>
            </a:r>
            <a:r>
              <a:rPr lang="zh-CN" altLang="en-US" sz="1800" dirty="0">
                <a:solidFill>
                  <a:srgbClr val="00B050"/>
                </a:solidFill>
                <a:cs typeface="+mn-ea"/>
                <a:sym typeface="+mn-lt"/>
              </a:rPr>
              <a:t>大约数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也是近似数；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680518" y="2509266"/>
            <a:ext cx="5786438" cy="346249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defRPr/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识别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近似数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准确数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的方法：</a:t>
            </a:r>
          </a:p>
        </p:txBody>
      </p:sp>
      <p:sp>
        <p:nvSpPr>
          <p:cNvPr id="10" name="TextBox 19"/>
          <p:cNvSpPr txBox="1"/>
          <p:nvPr/>
        </p:nvSpPr>
        <p:spPr>
          <a:xfrm>
            <a:off x="680518" y="3013178"/>
            <a:ext cx="8705880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defTabSz="914400" eaLnBrk="0" hangingPunct="0">
              <a:defRPr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①语句中带有</a:t>
            </a:r>
            <a:r>
              <a:rPr lang="zh-CN" altLang="en-US" sz="1800" dirty="0">
                <a:solidFill>
                  <a:srgbClr val="70AD47">
                    <a:lumMod val="75000"/>
                  </a:srgbClr>
                </a:solidFill>
                <a:cs typeface="+mn-ea"/>
                <a:sym typeface="+mn-lt"/>
              </a:rPr>
              <a:t>“  约”“  左右”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等词语，里面出现的数据是近似数。</a:t>
            </a:r>
          </a:p>
        </p:txBody>
      </p:sp>
      <p:sp>
        <p:nvSpPr>
          <p:cNvPr id="11" name="TextBox 20"/>
          <p:cNvSpPr txBox="1"/>
          <p:nvPr/>
        </p:nvSpPr>
        <p:spPr>
          <a:xfrm>
            <a:off x="680518" y="3581776"/>
            <a:ext cx="7429500" cy="346249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defRPr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②描述</a:t>
            </a:r>
            <a:r>
              <a:rPr lang="zh-CN" altLang="en-US" sz="1800" dirty="0">
                <a:solidFill>
                  <a:srgbClr val="70AD47">
                    <a:lumMod val="75000"/>
                  </a:srgbClr>
                </a:solidFill>
                <a:cs typeface="+mn-ea"/>
                <a:sym typeface="+mn-lt"/>
              </a:rPr>
              <a:t>“   温度”“  身高”“  体重”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的数据是近似数。</a:t>
            </a:r>
          </a:p>
        </p:txBody>
      </p:sp>
      <p:sp>
        <p:nvSpPr>
          <p:cNvPr id="2" name="矩形 1"/>
          <p:cNvSpPr/>
          <p:nvPr/>
        </p:nvSpPr>
        <p:spPr>
          <a:xfrm>
            <a:off x="680518" y="4097073"/>
            <a:ext cx="267765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③准确数字与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实际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相符。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注意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6"/>
          <p:cNvSpPr txBox="1"/>
          <p:nvPr/>
        </p:nvSpPr>
        <p:spPr>
          <a:xfrm>
            <a:off x="645300" y="1019203"/>
            <a:ext cx="8001000" cy="438581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近似数与准确数的接近程度，可以用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精确度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表示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56546" y="1747592"/>
            <a:ext cx="7630908" cy="297773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例：按四舍五入对圆周率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取近似数时，有（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3.1415926…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_______(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精确到个位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_______(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精确到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0.1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，或叫精确到十分位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_______(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精确到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0.01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，或叫精确到百分位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_______(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精确到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_____   ,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或叫精确到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__________)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_______(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精确到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_____    ,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或叫精确到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__________)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…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404752" y="2194448"/>
            <a:ext cx="34483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26858" y="2634530"/>
            <a:ext cx="50062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3.1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248965" y="3072098"/>
            <a:ext cx="65640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3.14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84618" y="3478062"/>
            <a:ext cx="79526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3.142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123659" y="3902706"/>
            <a:ext cx="100523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3.1416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755729" y="3464205"/>
            <a:ext cx="79526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0.001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755729" y="3858193"/>
            <a:ext cx="100523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0.0001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981817" y="3434676"/>
            <a:ext cx="100523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千分位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981817" y="3859547"/>
            <a:ext cx="100523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万分位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精确度理解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/>
          <p:nvPr/>
        </p:nvSpPr>
        <p:spPr>
          <a:xfrm>
            <a:off x="613622" y="1298709"/>
            <a:ext cx="8177107" cy="2635115"/>
          </a:xfrm>
          <a:prstGeom prst="rect">
            <a:avLst/>
          </a:prstGeom>
        </p:spPr>
        <p:txBody>
          <a:bodyPr lIns="68580" tIns="34290" rIns="68580" bIns="34290" rtlCol="0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lnSpc>
                <a:spcPct val="250000"/>
              </a:lnSpc>
              <a:defRPr/>
            </a:pPr>
            <a:r>
              <a:rPr lang="en-US" altLang="zh-CN" sz="2700" dirty="0">
                <a:solidFill>
                  <a:srgbClr val="4472C4">
                    <a:lumMod val="5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用四舍五入法取近似值时，精确到哪一位，要看它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      )</a:t>
            </a:r>
            <a:r>
              <a:rPr lang="zh-CN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面一位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数字</a:t>
            </a:r>
            <a:r>
              <a:rPr lang="zh-CN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，如果后面一位数字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      ) 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，就</a:t>
            </a:r>
            <a:r>
              <a:rPr lang="zh-CN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把后面的数字都舍去，如果后面的数字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      )</a:t>
            </a:r>
            <a:r>
              <a:rPr lang="zh-CN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，就向前一位数字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    ) ,</a:t>
            </a:r>
            <a:r>
              <a:rPr lang="zh-CN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再把后面的数字都舍去。</a:t>
            </a:r>
            <a:endParaRPr lang="zh-CN" altLang="en-US" sz="18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769186" y="1812518"/>
            <a:ext cx="167640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后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606761" y="2519438"/>
            <a:ext cx="838200" cy="50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≤ 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6699041" y="2447925"/>
            <a:ext cx="1143000" cy="50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≥ 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341119" y="3196427"/>
            <a:ext cx="12192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进一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归纳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 noChangeArrowheads="1"/>
          </p:cNvSpPr>
          <p:nvPr/>
        </p:nvSpPr>
        <p:spPr>
          <a:xfrm>
            <a:off x="819108" y="1031615"/>
            <a:ext cx="7505785" cy="3771900"/>
          </a:xfrm>
          <a:prstGeom prst="rect">
            <a:avLst/>
          </a:prstGeom>
        </p:spPr>
        <p:txBody>
          <a:bodyPr lIns="68580" tIns="34290" rIns="68580" bIns="3429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50000"/>
              </a:lnSpc>
              <a:buNone/>
            </a:pP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、按要求取近似数</a:t>
            </a: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685800">
              <a:lnSpc>
                <a:spcPct val="15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1.804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（精确到十分位）</a:t>
            </a: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685800">
              <a:lnSpc>
                <a:spcPct val="15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1.804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（精确到百分位）</a:t>
            </a: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685800">
              <a:lnSpc>
                <a:spcPct val="15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小明在银行存入一笔钱，到期后利息为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135.886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元，他能取出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135.886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元钱吗？</a:t>
            </a: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685800">
              <a:lnSpc>
                <a:spcPct val="150000"/>
              </a:lnSpc>
              <a:buNone/>
            </a:pP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若人民币的最小单位是分，则他能取</a:t>
            </a:r>
            <a:r>
              <a:rPr lang="en-US" altLang="zh-CN" sz="1500" b="1" u="sng" dirty="0">
                <a:solidFill>
                  <a:prstClr val="black"/>
                </a:solidFill>
                <a:cs typeface="+mn-ea"/>
                <a:sym typeface="+mn-lt"/>
              </a:rPr>
              <a:t>                 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元；</a:t>
            </a: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685800">
              <a:lnSpc>
                <a:spcPct val="150000"/>
              </a:lnSpc>
              <a:buNone/>
            </a:pP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若人民币的最小单位是角，则他能取</a:t>
            </a:r>
            <a:r>
              <a:rPr lang="en-US" altLang="zh-CN" sz="1500" b="1" u="sng" dirty="0">
                <a:solidFill>
                  <a:prstClr val="black"/>
                </a:solidFill>
                <a:cs typeface="+mn-ea"/>
                <a:sym typeface="+mn-lt"/>
              </a:rPr>
              <a:t>                 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元。</a:t>
            </a:r>
          </a:p>
          <a:p>
            <a:pPr marL="0" indent="0" defTabSz="685800">
              <a:lnSpc>
                <a:spcPct val="15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6079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（精确到百位）     </a:t>
            </a: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685800">
              <a:lnSpc>
                <a:spcPct val="15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34568000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（精确到万位）</a:t>
            </a: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02906" y="1515581"/>
            <a:ext cx="1239520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1.8</a:t>
            </a:r>
            <a:endParaRPr lang="zh-CN" altLang="en-US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60803" y="2003581"/>
            <a:ext cx="1239520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1.80</a:t>
            </a:r>
            <a:endParaRPr lang="zh-CN" altLang="en-US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36953" y="2811051"/>
            <a:ext cx="1239520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135.89</a:t>
            </a:r>
            <a:endParaRPr lang="zh-CN" altLang="en-US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80562" y="3250381"/>
            <a:ext cx="1239520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135. 9</a:t>
            </a:r>
            <a:endParaRPr lang="zh-CN" altLang="en-US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168855" y="3734347"/>
            <a:ext cx="1823414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6.1×10³</a:t>
            </a:r>
            <a:endParaRPr lang="zh-CN" altLang="en-US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3653685" y="4173678"/>
                <a:ext cx="1720469" cy="30421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en-US" altLang="zh-CN" sz="15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3.457×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5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5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𝟏𝟎</m:t>
                        </m:r>
                      </m:e>
                      <m:sup>
                        <m:r>
                          <a:rPr lang="en-US" altLang="zh-CN" sz="15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sup>
                    </m:sSup>
                  </m:oMath>
                </a14:m>
                <a:endParaRPr lang="zh-CN" altLang="en-US" sz="15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685" y="4173678"/>
                <a:ext cx="1720469" cy="304218"/>
              </a:xfrm>
              <a:prstGeom prst="rect">
                <a:avLst/>
              </a:prstGeom>
              <a:blipFill rotWithShape="1">
                <a:blip r:embed="rId4"/>
                <a:stretch>
                  <a:fillRect l="-31" t="-151" r="9" b="1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&#10;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bjvb5wbx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1084</Words>
  <Application>Microsoft Office PowerPoint</Application>
  <PresentationFormat>全屏显示(16:9)</PresentationFormat>
  <Paragraphs>126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阿里巴巴普惠体 R</vt:lpstr>
      <vt:lpstr>思源黑体 CN Regular</vt:lpstr>
      <vt:lpstr>宋体</vt:lpstr>
      <vt:lpstr>微软雅黑</vt:lpstr>
      <vt:lpstr>Arial</vt:lpstr>
      <vt:lpstr>Arial Black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2020-04-04T09:18:00Z</dcterms:created>
  <dcterms:modified xsi:type="dcterms:W3CDTF">2023-01-16T19:25:55Z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61A002BCEB9E46EF82AAC8E1F15A3915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