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90" d="100"/>
          <a:sy n="90" d="100"/>
        </p:scale>
        <p:origin x="-1572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683F80-2F72-429C-9A8F-2AF4C38755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AF90D7E-8102-49B8-B73B-FED3BDB29F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006C-5F9E-48FD-B87F-0EE75902CF31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B65F-AC24-4E45-9CD3-0632829607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8AEC-0D68-4FA7-A205-3116A3ADFCB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1AB-959F-4197-8944-75E23437D2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08D5-11E6-4303-80EB-6E7DA2E444C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FAC1-565E-42C8-B43C-631C1BFA21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BF4F-22CC-4C8C-B7A8-A73F47642A90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762C-7D96-4303-AB94-20FDB7156F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3E14-94ED-4529-A2AC-CC390EAF3819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189D-51AF-47C8-BD8C-CEDCDF9631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C873-0600-4D38-AD9D-D86C74929A7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FDB6-206D-44BB-9D41-9E976D2C37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59E0-39C0-4CCE-8985-BC0DDE09F3A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F339-CC3E-4D77-9BB4-A7F22D8D5E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C950-DA87-4E68-B750-5B9FBDA773F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58DA-4AD3-4ACE-AD06-6C58990400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3CC8-BF37-49E8-BAF7-1FDBD818085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7753-E8AF-4D09-9308-EB377A612C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B59A-884C-44E8-AF9F-72EEBF5CD94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2192-940E-4C32-A88A-2C92F3410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DA0EBD1-E4DB-44AE-8158-FA1E3AB47EF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D61CE96-431B-4865-9539-8A7FD7BC101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2939" y="1032097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数学一年级 </a:t>
            </a:r>
            <a:endParaRPr lang="zh-CN" altLang="en-US" sz="3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经典粗圆简" panose="02010609000101010101" charset="-122"/>
              <a:ea typeface="经典粗圆简" panose="02010609000101010101" charset="-122"/>
              <a:cs typeface="经典粗圆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093119" y="1920877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210175" y="2133601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34423" y="2953734"/>
            <a:ext cx="24929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4F80BD"/>
                </a:solidFill>
                <a:latin typeface="微软雅黑" panose="020B0503020204020204" pitchFamily="34" charset="-122"/>
                <a:cs typeface="思源宋体 CN Heavy"/>
              </a:rPr>
              <a:t>认位置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160837" y="4075509"/>
            <a:ext cx="3840163" cy="36512"/>
            <a:chOff x="5045" y="5946"/>
            <a:chExt cx="4536" cy="56"/>
          </a:xfrm>
        </p:grpSpPr>
        <p:sp>
          <p:nvSpPr>
            <p:cNvPr id="3082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83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5" y="3907228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0" y="588370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1069977" y="654051"/>
            <a:ext cx="8054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仔细观察图，你还能找到其他的物体说一说吗？</a:t>
            </a:r>
          </a:p>
        </p:txBody>
      </p:sp>
      <p:pic>
        <p:nvPicPr>
          <p:cNvPr id="4" name="图片 3" descr="~X6[EU8B$RJDV7EQF7XI5{V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25"/>
          <a:stretch>
            <a:fillRect/>
          </a:stretch>
        </p:blipFill>
        <p:spPr bwMode="auto">
          <a:xfrm>
            <a:off x="5232400" y="1660527"/>
            <a:ext cx="70596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8000" y="2673350"/>
            <a:ext cx="1117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练习册在数学课本的左边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数学课本在练习册的右边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753953" y="1473607"/>
            <a:ext cx="106029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左手和右手是一对好朋友，它们配合起来力量可大了！同学们再看一看，在我们的身上你还能找出这样的好朋友吗？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138" y="973140"/>
            <a:ext cx="81915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下面进入小游戏环节：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66926" y="2462215"/>
            <a:ext cx="8058151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左手握拳头，右手握拳头；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左边拍拍手，右边拍拍手；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左手摸右耳，右手摸左耳。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三、巩固拓展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9414" y="1739900"/>
            <a:ext cx="4406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1．还可以怎样说？</a:t>
            </a: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989" y="3365500"/>
            <a:ext cx="19891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25" t="1237" r="1622" b="67"/>
          <a:stretch>
            <a:fillRect/>
          </a:stretch>
        </p:blipFill>
        <p:spPr bwMode="auto">
          <a:xfrm>
            <a:off x="3381375" y="3365502"/>
            <a:ext cx="37719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1439" y="2598738"/>
            <a:ext cx="100060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苹果的上面是鸡蛋，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茶壶在热水瓶的左面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951663" y="3551240"/>
            <a:ext cx="49339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鸡蛋的下面是苹果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043740" y="4162425"/>
            <a:ext cx="5356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热水瓶在茶壶的右面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1229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68301" y="1876425"/>
            <a:ext cx="1122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dirty="0"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把  左边的花涂红色，右边的花涂黄色。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289" y="1952627"/>
            <a:ext cx="53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789" y="2598740"/>
            <a:ext cx="7489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788" y="3722690"/>
            <a:ext cx="74787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4" y="1665288"/>
            <a:ext cx="84931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1" y="2466975"/>
            <a:ext cx="538638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1"/>
          <p:cNvSpPr txBox="1">
            <a:spLocks noChangeArrowheads="1"/>
          </p:cNvSpPr>
          <p:nvPr/>
        </p:nvSpPr>
        <p:spPr bwMode="auto">
          <a:xfrm>
            <a:off x="306388" y="1549401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ea typeface="华文楷体" panose="02010600040101010101" pitchFamily="2" charset="-122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20775" y="1785938"/>
            <a:ext cx="97107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今天我们学习了上下、前后、左右的位置关系，并学会了如何确定物体上下、前后、左右的方位。回家后，请在家里找出各种物体间的位置关系，并且说一说。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五、布置作业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724025" y="1804990"/>
            <a:ext cx="7980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zh-CN" sz="4000">
                <a:ea typeface="宋体" panose="02010600030101010101" pitchFamily="2" charset="-122"/>
                <a:cs typeface="Times New Roman" panose="02020603050405020304" pitchFamily="18" charset="0"/>
              </a:rPr>
              <a:t>☆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○ ◇ ◎ △ </a:t>
            </a:r>
            <a:r>
              <a:rPr lang="zh-CN" altLang="zh-CN" sz="4000">
                <a:ea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□</a:t>
            </a:r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9413" y="2638427"/>
            <a:ext cx="10668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的左面是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，右面是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．★的左面是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，右面是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3．△的左面是(   )，右面是(   )。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4．(   )在最中间。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79889" y="2816225"/>
            <a:ext cx="76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○</a:t>
            </a:r>
            <a:endParaRPr lang="en-US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32664" y="2816225"/>
            <a:ext cx="79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◎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84640" y="3563938"/>
            <a:ext cx="9731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△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096124" y="3563938"/>
            <a:ext cx="1112839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□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179889" y="4146550"/>
            <a:ext cx="744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◎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96126" y="4146550"/>
            <a:ext cx="8953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★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24026" y="4730750"/>
            <a:ext cx="93503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◎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0" grpId="0"/>
      <p:bldP spid="2" grpId="0"/>
      <p:bldP spid="4" grpId="0"/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99"/>
          <p:cNvSpPr txBox="1">
            <a:spLocks noChangeArrowheads="1"/>
          </p:cNvSpPr>
          <p:nvPr/>
        </p:nvSpPr>
        <p:spPr bwMode="auto">
          <a:xfrm>
            <a:off x="242888" y="550864"/>
            <a:ext cx="11704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</a:rPr>
              <a:t>．说一说。上课发言时，你举的是哪一只手？另一只呢？我们走路时，通常靠哪边走？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00426" y="2814638"/>
            <a:ext cx="44370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右手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左手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靠右行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一、创设情境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5251" y="2035177"/>
            <a:ext cx="10414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同学们想发言的时候应该举起哪只手？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3139" y="3065465"/>
            <a:ext cx="3394075" cy="2592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3014" y="3065465"/>
            <a:ext cx="3311525" cy="24844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331788" y="555625"/>
            <a:ext cx="102806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谁来说说怎样区分左、右手？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4000"/>
            <a:ext cx="6915151" cy="51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7685195" y="3665855"/>
            <a:ext cx="4086860" cy="1329690"/>
          </a:xfrm>
          <a:prstGeom prst="wedgeRoundRectCallout">
            <a:avLst>
              <a:gd name="adj1" fmla="val 20623"/>
              <a:gd name="adj2" fmla="val 80897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这节课我们一起来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认位置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二、探究新知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379414" y="1431926"/>
            <a:ext cx="94122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同学们上课坐得多整齐啊！你能说说他们的位置关系吗？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$@@G_ZE~E}3UFBZX%{ULJQ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14" y="2041525"/>
            <a:ext cx="5457825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641602" y="1914525"/>
            <a:ext cx="199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左  右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393951" y="2762250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249740" y="2762250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的左面。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322388" y="3222625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50951" y="2738438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小明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170239" y="3248025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3098800" y="2762250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2393951" y="3660775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7178" name="TextBox 8"/>
          <p:cNvSpPr txBox="1">
            <a:spLocks noChangeArrowheads="1"/>
          </p:cNvSpPr>
          <p:nvPr/>
        </p:nvSpPr>
        <p:spPr bwMode="auto">
          <a:xfrm>
            <a:off x="4249740" y="3660775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的右面。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322388" y="412115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250951" y="3636963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170239" y="414655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3098800" y="3660775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小明</a:t>
            </a:r>
          </a:p>
        </p:txBody>
      </p:sp>
      <p:pic>
        <p:nvPicPr>
          <p:cNvPr id="718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0" y="1220788"/>
            <a:ext cx="5711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1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0" y="1220788"/>
            <a:ext cx="5711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643189" y="1914525"/>
            <a:ext cx="199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左  右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393951" y="2762250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249740" y="2762250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的左面。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322390" y="3222625"/>
            <a:ext cx="11461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250951" y="2738438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小刚</a:t>
            </a:r>
            <a:endParaRPr lang="en-US" altLang="zh-CN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70239" y="3248025"/>
            <a:ext cx="11461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098800" y="2762250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小芳</a:t>
            </a:r>
          </a:p>
        </p:txBody>
      </p:sp>
      <p:sp>
        <p:nvSpPr>
          <p:cNvPr id="8202" name="TextBox 5"/>
          <p:cNvSpPr txBox="1">
            <a:spLocks noChangeArrowheads="1"/>
          </p:cNvSpPr>
          <p:nvPr/>
        </p:nvSpPr>
        <p:spPr bwMode="auto">
          <a:xfrm>
            <a:off x="2393951" y="3660775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8203" name="TextBox 8"/>
          <p:cNvSpPr txBox="1">
            <a:spLocks noChangeArrowheads="1"/>
          </p:cNvSpPr>
          <p:nvPr/>
        </p:nvSpPr>
        <p:spPr bwMode="auto">
          <a:xfrm>
            <a:off x="4249740" y="3660775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的右面。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322390" y="4121150"/>
            <a:ext cx="11461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250951" y="3636963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小芳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170239" y="4146550"/>
            <a:ext cx="11461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098800" y="366077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0" y="1220788"/>
            <a:ext cx="5711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654300" y="1903413"/>
            <a:ext cx="19240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前  后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376489" y="27670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4233864" y="2767013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的前面。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06513" y="3227388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233489" y="2743200"/>
            <a:ext cx="142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小明</a:t>
            </a:r>
            <a:endParaRPr lang="en-US" altLang="zh-CN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154364" y="3252788"/>
            <a:ext cx="11445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3081339" y="2767013"/>
            <a:ext cx="142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小刚</a:t>
            </a:r>
          </a:p>
        </p:txBody>
      </p:sp>
      <p:sp>
        <p:nvSpPr>
          <p:cNvPr id="9226" name="TextBox 5"/>
          <p:cNvSpPr txBox="1">
            <a:spLocks noChangeArrowheads="1"/>
          </p:cNvSpPr>
          <p:nvPr/>
        </p:nvSpPr>
        <p:spPr bwMode="auto">
          <a:xfrm>
            <a:off x="2376489" y="3665538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9227" name="TextBox 8"/>
          <p:cNvSpPr txBox="1">
            <a:spLocks noChangeArrowheads="1"/>
          </p:cNvSpPr>
          <p:nvPr/>
        </p:nvSpPr>
        <p:spPr bwMode="auto">
          <a:xfrm>
            <a:off x="4233864" y="3665538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的后面。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306513" y="4125913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1233489" y="3641725"/>
            <a:ext cx="142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小刚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154364" y="4151313"/>
            <a:ext cx="11445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81339" y="3665538"/>
            <a:ext cx="142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0" y="1220788"/>
            <a:ext cx="5711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649537" y="1898650"/>
            <a:ext cx="19240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前  后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373314" y="2762250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229101" y="2762250"/>
            <a:ext cx="195103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的前面。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301751" y="3221038"/>
            <a:ext cx="1144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230314" y="2736850"/>
            <a:ext cx="141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  <a:endParaRPr lang="en-US" altLang="zh-CN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9601" y="3246438"/>
            <a:ext cx="1144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078163" y="2762250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小芳</a:t>
            </a:r>
          </a:p>
        </p:txBody>
      </p:sp>
      <p:sp>
        <p:nvSpPr>
          <p:cNvPr id="10250" name="TextBox 5"/>
          <p:cNvSpPr txBox="1">
            <a:spLocks noChangeArrowheads="1"/>
          </p:cNvSpPr>
          <p:nvPr/>
        </p:nvSpPr>
        <p:spPr bwMode="auto">
          <a:xfrm>
            <a:off x="2373314" y="3660775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4229101" y="3660775"/>
            <a:ext cx="195103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的后面。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301751" y="4119563"/>
            <a:ext cx="1144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230314" y="3635375"/>
            <a:ext cx="141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小芳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149601" y="4144963"/>
            <a:ext cx="1144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078163" y="366077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95564" y="1900238"/>
            <a:ext cx="192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上  下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2238" y="2830515"/>
            <a:ext cx="8302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109789" y="2778125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2739" y="2778127"/>
            <a:ext cx="887412" cy="428625"/>
          </a:xfrm>
          <a:prstGeom prst="rect">
            <a:avLst/>
          </a:prstGeom>
          <a:noFill/>
          <a:ln w="25400">
            <a:solidFill>
              <a:srgbClr val="F297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3713165" y="2778125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的上面。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81313" y="3686175"/>
            <a:ext cx="828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2216151" y="3632200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5565" y="3635375"/>
            <a:ext cx="885825" cy="428625"/>
          </a:xfrm>
          <a:prstGeom prst="rect">
            <a:avLst/>
          </a:prstGeom>
          <a:noFill/>
          <a:ln w="28575">
            <a:solidFill>
              <a:srgbClr val="F297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3716340" y="363220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的下面。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325563" y="3259140"/>
            <a:ext cx="857251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4314" y="3259138"/>
            <a:ext cx="11064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219200" y="4114800"/>
            <a:ext cx="1065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52737" y="4116389"/>
            <a:ext cx="857251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9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0" y="1220788"/>
            <a:ext cx="5711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宽屏</PresentationFormat>
  <Paragraphs>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华文楷体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49D705AB9AC54284AC507E7008B440DA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