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4" r:id="rId6"/>
    <p:sldId id="301" r:id="rId7"/>
    <p:sldId id="302" r:id="rId8"/>
    <p:sldId id="303" r:id="rId9"/>
    <p:sldId id="275" r:id="rId10"/>
    <p:sldId id="267" r:id="rId11"/>
    <p:sldId id="304" r:id="rId12"/>
    <p:sldId id="305" r:id="rId13"/>
    <p:sldId id="306" r:id="rId14"/>
    <p:sldId id="307" r:id="rId15"/>
    <p:sldId id="289" r:id="rId16"/>
    <p:sldId id="29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B8AE1170-270D-46B3-B74F-477A277E84F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9817B3AE-27A0-4E59-AD56-33A567348C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6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8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2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31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30.png"/><Relationship Id="rId5" Type="http://schemas.openxmlformats.org/officeDocument/2006/relationships/tags" Target="../tags/tag33.xml"/><Relationship Id="rId10" Type="http://schemas.openxmlformats.org/officeDocument/2006/relationships/image" Target="../media/image11.png"/><Relationship Id="rId4" Type="http://schemas.openxmlformats.org/officeDocument/2006/relationships/tags" Target="../tags/tag32.xml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0.png"/><Relationship Id="rId5" Type="http://schemas.openxmlformats.org/officeDocument/2006/relationships/tags" Target="../tags/tag5.xml"/><Relationship Id="rId10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167930" y="1806468"/>
            <a:ext cx="7111156" cy="2424232"/>
            <a:chOff x="5167930" y="2176843"/>
            <a:chExt cx="7111156" cy="2424232"/>
          </a:xfrm>
        </p:grpSpPr>
        <p:sp>
          <p:nvSpPr>
            <p:cNvPr id="13" name="Shape 40"/>
            <p:cNvSpPr/>
            <p:nvPr/>
          </p:nvSpPr>
          <p:spPr>
            <a:xfrm>
              <a:off x="5236061" y="4263890"/>
              <a:ext cx="4565494" cy="33718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4202" rIns="34202">
              <a:spAutoFit/>
            </a:bodyPr>
            <a:lstStyle>
              <a:lvl1pPr>
                <a:defRPr sz="3600">
                  <a:solidFill>
                    <a:srgbClr val="B61C2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dist"/>
              <a:r>
                <a:rPr lang="zh-CN" altLang="en-US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主讲人：</a:t>
              </a:r>
              <a:r>
                <a:rPr lang="en-US" altLang="zh-CN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PPT818   </a:t>
              </a:r>
              <a:r>
                <a:rPr lang="zh-CN" altLang="en-US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人教版 数学八年级下册</a:t>
              </a:r>
              <a:endPara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260870" y="2176843"/>
              <a:ext cx="36125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第十七章</a:t>
              </a:r>
              <a:r>
                <a:rPr lang="en-US" altLang="zh-CN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04</a:t>
              </a:r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节 勾股定理</a:t>
              </a:r>
              <a:endParaRPr lang="en-US" altLang="zh-CN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167930" y="2702632"/>
              <a:ext cx="71111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blipFill dpi="0" rotWithShape="1">
                    <a:blip r:embed="rId2"/>
                    <a:srcRect/>
                    <a:stretch>
                      <a:fillRect/>
                    </a:stretch>
                  </a:blip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勾股定理的逆定理</a:t>
              </a:r>
              <a:endParaRPr lang="en-US" altLang="zh-CN" sz="5400" dirty="0"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  <a:p>
              <a:r>
                <a:rPr lang="zh-CN" altLang="en-US" sz="2800">
                  <a:blipFill dpi="0" rotWithShape="1">
                    <a:blip r:embed="rId2"/>
                    <a:srcRect/>
                    <a:stretch>
                      <a:fillRect/>
                    </a:stretch>
                  </a:blip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（勾股定理逆定理的证明）</a:t>
              </a:r>
              <a:endParaRPr lang="en-US" altLang="zh-CN" sz="3200" dirty="0"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71380" y="4186209"/>
              <a:ext cx="67341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53"/>
          <a:stretch>
            <a:fillRect/>
          </a:stretch>
        </p:blipFill>
        <p:spPr>
          <a:xfrm>
            <a:off x="-2004903" y="6535971"/>
            <a:ext cx="16201806" cy="159283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168" y="6159653"/>
            <a:ext cx="2664981" cy="5158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42" y="885825"/>
            <a:ext cx="3308598" cy="5086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94" y="4536562"/>
            <a:ext cx="3627006" cy="241564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9594">
            <a:off x="8383420" y="-763163"/>
            <a:ext cx="4679873" cy="2465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79068" y="180975"/>
            <a:ext cx="3269303" cy="885424"/>
            <a:chOff x="820368" y="346075"/>
            <a:chExt cx="3269303" cy="885424"/>
          </a:xfrm>
        </p:grpSpPr>
        <p:sp>
          <p:nvSpPr>
            <p:cNvPr id="28" name="文本框 27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820368" y="346075"/>
              <a:ext cx="1360739" cy="885424"/>
              <a:chOff x="5030666" y="1687345"/>
              <a:chExt cx="1360739" cy="885424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0666" y="1687345"/>
                <a:ext cx="575846" cy="885424"/>
              </a:xfrm>
              <a:prstGeom prst="rect">
                <a:avLst/>
              </a:prstGeom>
            </p:spPr>
          </p:pic>
        </p:grpSp>
      </p:grpSp>
      <p:pic>
        <p:nvPicPr>
          <p:cNvPr id="13" name="图片 12" descr="fig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956845" y="3705914"/>
            <a:ext cx="3140871" cy="1690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627684" y="1458695"/>
                <a:ext cx="8032750" cy="1209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△ABC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AB=8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BC=10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AC=6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，则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边上的高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AD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为（　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</a:p>
              <a:p>
                <a:pPr defTabSz="685800" fontAlgn="ctr">
                  <a:lnSpc>
                    <a:spcPct val="150000"/>
                  </a:lnSpc>
                  <a:tabLst>
                    <a:tab pos="1318260" algn="l"/>
                    <a:tab pos="2637155" algn="l"/>
                    <a:tab pos="3955415" algn="l"/>
                  </a:tabLst>
                </a:pP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8	B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9	C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D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10</a:t>
                </a:r>
                <a:endParaRPr lang="zh-CN" altLang="zh-CN" sz="20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684" y="1458695"/>
                <a:ext cx="8032750" cy="1209755"/>
              </a:xfrm>
              <a:prstGeom prst="rect">
                <a:avLst/>
              </a:prstGeom>
              <a:blipFill rotWithShape="1">
                <a:blip r:embed="rId6"/>
                <a:stretch>
                  <a:fillRect l="-2" t="-8" r="2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565250" y="2840740"/>
                <a:ext cx="6550049" cy="3420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∵AB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8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10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6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∴6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＋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8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10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en-US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∴△ABC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是直角三角形，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∠BAC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90°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则由面积公式可知，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</a:t>
                </a:r>
                <a:r>
                  <a:rPr lang="en-US" altLang="zh-CN" kern="100" baseline="-25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kern="100" baseline="-25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Symbol" panose="05050102010706020507" pitchFamily="18" charset="2"/>
                  </a:rPr>
                  <a:t>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Symbol" panose="05050102010706020507" pitchFamily="18" charset="2"/>
                  </a:rPr>
                  <a:t>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AD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AD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250" y="2840740"/>
                <a:ext cx="6550049" cy="3420360"/>
              </a:xfrm>
              <a:prstGeom prst="rect">
                <a:avLst/>
              </a:prstGeom>
              <a:blipFill rotWithShape="1">
                <a:blip r:embed="rId7"/>
                <a:stretch>
                  <a:fillRect l="-9" t="-11" r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笑脸 15"/>
          <p:cNvSpPr/>
          <p:nvPr/>
        </p:nvSpPr>
        <p:spPr>
          <a:xfrm>
            <a:off x="4296766" y="2181368"/>
            <a:ext cx="329184" cy="350397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79068" y="180975"/>
            <a:ext cx="3269303" cy="885424"/>
            <a:chOff x="820368" y="346075"/>
            <a:chExt cx="3269303" cy="885424"/>
          </a:xfrm>
        </p:grpSpPr>
        <p:sp>
          <p:nvSpPr>
            <p:cNvPr id="28" name="文本框 27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820368" y="346075"/>
              <a:ext cx="1360739" cy="885424"/>
              <a:chOff x="5030666" y="1687345"/>
              <a:chExt cx="1360739" cy="885424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0666" y="1687345"/>
                <a:ext cx="575846" cy="885424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653084" y="1599646"/>
                <a:ext cx="7713166" cy="1235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．三角形的三边长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满足关系式（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a+2b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60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+|b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18|+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−30</m:t>
                        </m:r>
                      </m:e>
                    </m:rad>
                  </m:oMath>
                </a14:m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=0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，则这个三角形是（　　）</a:t>
                </a:r>
              </a:p>
              <a:p>
                <a:pPr defTabSz="685800" fontAlgn="ctr">
                  <a:lnSpc>
                    <a:spcPct val="150000"/>
                  </a:lnSpc>
                  <a:tabLst>
                    <a:tab pos="1318260" algn="l"/>
                    <a:tab pos="2637155" algn="l"/>
                    <a:tab pos="3955415" algn="l"/>
                  </a:tabLst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．锐角三角形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    B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．钝角三角形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    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．等腰三角形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．直角三角形</a:t>
                </a: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084" y="1599646"/>
                <a:ext cx="7713166" cy="1235146"/>
              </a:xfrm>
              <a:prstGeom prst="rect">
                <a:avLst/>
              </a:prstGeom>
              <a:blipFill rotWithShape="1">
                <a:blip r:embed="rId5"/>
                <a:stretch>
                  <a:fillRect l="-2" t="-418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608634" y="2842465"/>
                <a:ext cx="4572000" cy="30399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【解析】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详解：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(a+2b−60)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+|b−18|+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−30</m:t>
                        </m:r>
                      </m:e>
                    </m:rad>
                  </m:oMath>
                </a14:m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=0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a+2b−60=0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b−18=0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c−30=0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∴a=24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b=18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c=30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∴a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+b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=c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这个三角形是直角三角形，故选：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D. </a:t>
                </a:r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34" y="2842465"/>
                <a:ext cx="4572000" cy="3039999"/>
              </a:xfrm>
              <a:prstGeom prst="rect">
                <a:avLst/>
              </a:prstGeom>
              <a:blipFill rotWithShape="1">
                <a:blip r:embed="rId6"/>
                <a:stretch>
                  <a:fillRect l="-4" t="-7" r="4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笑脸 10"/>
          <p:cNvSpPr/>
          <p:nvPr/>
        </p:nvSpPr>
        <p:spPr>
          <a:xfrm>
            <a:off x="7167779" y="2484395"/>
            <a:ext cx="329184" cy="350397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79068" y="180975"/>
            <a:ext cx="3269303" cy="885424"/>
            <a:chOff x="820368" y="346075"/>
            <a:chExt cx="3269303" cy="885424"/>
          </a:xfrm>
        </p:grpSpPr>
        <p:sp>
          <p:nvSpPr>
            <p:cNvPr id="28" name="文本框 27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820368" y="346075"/>
              <a:ext cx="1360739" cy="885424"/>
              <a:chOff x="5030666" y="1687345"/>
              <a:chExt cx="1360739" cy="885424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0666" y="1687345"/>
                <a:ext cx="575846" cy="885424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840162" y="1406306"/>
                <a:ext cx="7862638" cy="1010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en-US" altLang="zh-CN" sz="18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sz="18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．若</a:t>
                </a:r>
                <a:r>
                  <a:rPr lang="en-US" altLang="zh-CN" sz="18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8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sz="18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8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sz="18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8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满足</a:t>
                </a:r>
                <a:r>
                  <a:rPr lang="en-US" altLang="zh-CN" sz="18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(a-5)</a:t>
                </a:r>
                <a:r>
                  <a:rPr lang="en-US" altLang="zh-CN" sz="18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18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1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18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e>
                    </m:d>
                  </m:oMath>
                </a14:m>
                <a:r>
                  <a:rPr lang="en-US" altLang="zh-CN" sz="18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18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−13</m:t>
                        </m:r>
                        <m:sSup>
                          <m:sSupPr>
                            <m:ctrlPr>
                              <a:rPr lang="zh-CN" altLang="zh-CN" sz="1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8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18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=0</a:t>
                </a:r>
                <a:r>
                  <a:rPr lang="zh-CN" altLang="zh-CN" sz="18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，则以</a:t>
                </a:r>
                <a:r>
                  <a:rPr lang="en-US" altLang="zh-CN" sz="18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8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8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8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8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8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为边的三角形面积是</a:t>
                </a:r>
                <a:r>
                  <a:rPr lang="en-US" altLang="zh-CN" sz="18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_____.</a:t>
                </a:r>
                <a:endParaRPr lang="zh-CN" altLang="zh-CN" sz="18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162" y="1406306"/>
                <a:ext cx="7862638" cy="1010982"/>
              </a:xfrm>
              <a:prstGeom prst="rect">
                <a:avLst/>
              </a:prstGeom>
              <a:blipFill rotWithShape="1">
                <a:blip r:embed="rId5"/>
                <a:stretch>
                  <a:fillRect l="-7" t="-1172" b="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840162" y="2675304"/>
                <a:ext cx="5190058" cy="3277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30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−12|+</m:t>
                    </m:r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−13</m:t>
                        </m:r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a-5=0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b-12=0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c-13=0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∴a=5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b=12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c=13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∵5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+12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=13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∴△ABC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是直角三角形，．</a:t>
                </a:r>
              </a:p>
              <a:p>
                <a:pPr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以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为三边的三角形的面积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×5×12=30</m:t>
                    </m:r>
                  </m:oMath>
                </a14:m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sz="14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162" y="2675304"/>
                <a:ext cx="5190058" cy="3277051"/>
              </a:xfrm>
              <a:prstGeom prst="rect">
                <a:avLst/>
              </a:prstGeom>
              <a:blipFill rotWithShape="1">
                <a:blip r:embed="rId6"/>
                <a:stretch>
                  <a:fillRect l="-11" t="-1" r="3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79068" y="180975"/>
            <a:ext cx="3269303" cy="885424"/>
            <a:chOff x="820368" y="346075"/>
            <a:chExt cx="3269303" cy="885424"/>
          </a:xfrm>
        </p:grpSpPr>
        <p:sp>
          <p:nvSpPr>
            <p:cNvPr id="28" name="文本框 27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820368" y="346075"/>
              <a:ext cx="1360739" cy="885424"/>
              <a:chOff x="5030666" y="1687345"/>
              <a:chExt cx="1360739" cy="885424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0666" y="1687345"/>
                <a:ext cx="575846" cy="885424"/>
              </a:xfrm>
              <a:prstGeom prst="rect">
                <a:avLst/>
              </a:prstGeom>
            </p:spPr>
          </p:pic>
        </p:grpSp>
      </p:grpSp>
      <p:pic>
        <p:nvPicPr>
          <p:cNvPr id="9" name="图片 8" descr="fig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652164" y="2671235"/>
            <a:ext cx="2828636" cy="180612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75073" y="1332407"/>
            <a:ext cx="752497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．如图，某开发区有一块四边形的空地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，现计划在空地上种植草皮，经测量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∠A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90°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3m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12m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13m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DA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4m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，若每平方米草皮需要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200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元，则要投入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369236" y="2937243"/>
                <a:ext cx="6508228" cy="2699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/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7200</a:t>
                </a:r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/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解：连接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BD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/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</a:t>
                </a:r>
                <a:r>
                  <a:rPr lang="en-US" altLang="zh-CN" kern="100" dirty="0" err="1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Rt△ABD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BD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+AD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+4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/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△CBD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CD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13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     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12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12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+5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13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，即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+BD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CD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/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∴∠DBC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90°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/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</a:t>
                </a:r>
                <a:r>
                  <a:rPr lang="zh-CN" altLang="zh-CN" kern="100" baseline="-25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四边形</a:t>
                </a:r>
                <a:r>
                  <a:rPr lang="en-US" altLang="zh-CN" kern="100" baseline="-25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ABCD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</a:t>
                </a:r>
                <a:r>
                  <a:rPr lang="en-US" altLang="zh-CN" kern="100" baseline="-25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△BAD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+S</a:t>
                </a:r>
                <a:r>
                  <a:rPr lang="en-US" altLang="zh-CN" kern="100" baseline="-25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△DBC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36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  <a:p>
                <a:pPr defTabSz="685800" fontAlgn="ctr"/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所以需费用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36×200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7200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（元）．</a:t>
                </a: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236" y="2937243"/>
                <a:ext cx="6508228" cy="2699457"/>
              </a:xfrm>
              <a:prstGeom prst="rect">
                <a:avLst/>
              </a:prstGeom>
              <a:blipFill rotWithShape="1">
                <a:blip r:embed="rId6"/>
                <a:stretch>
                  <a:fillRect l="-3" t="-14" r="4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79068" y="180975"/>
            <a:ext cx="3269303" cy="885424"/>
            <a:chOff x="820368" y="346075"/>
            <a:chExt cx="3269303" cy="885424"/>
          </a:xfrm>
        </p:grpSpPr>
        <p:sp>
          <p:nvSpPr>
            <p:cNvPr id="28" name="文本框 27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820368" y="346075"/>
              <a:ext cx="1360739" cy="885424"/>
              <a:chOff x="5030666" y="1687345"/>
              <a:chExt cx="1360739" cy="885424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0666" y="1687345"/>
                <a:ext cx="575846" cy="885424"/>
              </a:xfrm>
              <a:prstGeom prst="rect">
                <a:avLst/>
              </a:prstGeom>
            </p:spPr>
          </p:pic>
        </p:grpSp>
      </p:grpSp>
      <p:sp>
        <p:nvSpPr>
          <p:cNvPr id="9" name="矩形 8"/>
          <p:cNvSpPr/>
          <p:nvPr/>
        </p:nvSpPr>
        <p:spPr>
          <a:xfrm>
            <a:off x="1485677" y="1511606"/>
            <a:ext cx="7671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．若一个三角形的三边长之比为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5∶12∶13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，且周长为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60 cm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，则它的面积为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 cm</a:t>
            </a:r>
            <a:r>
              <a:rPr lang="en-US" altLang="zh-CN" kern="1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zh-CN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485677" y="2738469"/>
                <a:ext cx="4038823" cy="3369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120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设三边长分别为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5x,12x,13x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由题意得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5x+12x+13x=60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，解得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则三边长分别为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cm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m:rPr>
                        <m:sty m:val="p"/>
                      </m:rPr>
                      <a:rPr lang="en-US" altLang="zh-CN" sz="160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26</m:t>
                    </m:r>
                  </m:oMath>
                </a14:m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cm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因为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i="1" kern="10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zh-CN" sz="1600" kern="1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zh-CN" altLang="zh-CN" sz="1600" kern="1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zh-CN" sz="1600" kern="1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1600" i="1" kern="1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zh-CN" sz="1600" kern="1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zh-CN" altLang="zh-CN" sz="1600" kern="1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zh-CN" sz="1600" kern="1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1600" i="1" kern="1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zh-CN" sz="1600" kern="1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e>
                      <m:sup>
                        <m:r>
                          <a:rPr lang="zh-CN" altLang="zh-CN" sz="1600" kern="1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en-US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所以这是一个直角三角形，</a:t>
                </a:r>
                <a:endParaRPr lang="en-US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zh-CN" sz="1600" i="1" kern="1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zh-CN" altLang="zh-CN" sz="1600" kern="1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600" i="1" kern="1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zh-CN" sz="1600" kern="1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zh-CN" sz="1600" kern="1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zh-CN" altLang="zh-CN" sz="1600" kern="1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×10×24=120</m:t>
                      </m:r>
                      <m:r>
                        <a:rPr lang="zh-CN" altLang="zh-CN" sz="1600" i="1" kern="1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zh-CN" altLang="zh-CN" sz="1600" i="1" kern="1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zh-CN" sz="1600" i="1" kern="1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zh-CN" altLang="zh-CN" sz="1600" kern="1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677" y="2738469"/>
                <a:ext cx="4038823" cy="3369192"/>
              </a:xfrm>
              <a:prstGeom prst="rect">
                <a:avLst/>
              </a:prstGeom>
              <a:blipFill rotWithShape="1">
                <a:blip r:embed="rId5"/>
                <a:stretch>
                  <a:fillRect l="-10" t="-10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281876" y="1285496"/>
            <a:ext cx="3335253" cy="3608587"/>
            <a:chOff x="1917843" y="1422602"/>
            <a:chExt cx="3335253" cy="360858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8498" y="1422602"/>
              <a:ext cx="2188104" cy="336286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53"/>
            <a:stretch>
              <a:fillRect/>
            </a:stretch>
          </p:blipFill>
          <p:spPr>
            <a:xfrm flipH="1">
              <a:off x="1917843" y="3962521"/>
              <a:ext cx="3335253" cy="1068668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2617049" y="3700911"/>
              <a:ext cx="1936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PART 03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9" name="图片 8" descr="图片包含 黑色, 游戏机, 桌子&#10;&#10;描述已自动生成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29" y="3891072"/>
            <a:ext cx="1044810" cy="965079"/>
          </a:xfrm>
          <a:prstGeom prst="rect">
            <a:avLst/>
          </a:prstGeom>
        </p:spPr>
      </p:pic>
      <p:sp>
        <p:nvSpPr>
          <p:cNvPr id="11" name="文本框 38"/>
          <p:cNvSpPr txBox="1"/>
          <p:nvPr>
            <p:custDataLst>
              <p:tags r:id="rId1"/>
            </p:custDataLst>
          </p:nvPr>
        </p:nvSpPr>
        <p:spPr>
          <a:xfrm>
            <a:off x="1448327" y="4322986"/>
            <a:ext cx="3022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课后回顾</a:t>
            </a:r>
            <a:endParaRPr lang="zh-CN" altLang="en-US" sz="4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643513" y="1533525"/>
            <a:ext cx="5888171" cy="1248326"/>
            <a:chOff x="5175211" y="1184807"/>
            <a:chExt cx="5888171" cy="1248326"/>
          </a:xfrm>
        </p:grpSpPr>
        <p:sp>
          <p:nvSpPr>
            <p:cNvPr id="24" name="文本框 38"/>
            <p:cNvSpPr txBox="1"/>
            <p:nvPr>
              <p:custDataLst>
                <p:tags r:id="rId6"/>
              </p:custDataLst>
            </p:nvPr>
          </p:nvSpPr>
          <p:spPr>
            <a:xfrm>
              <a:off x="6942490" y="1602136"/>
              <a:ext cx="41208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利用勾股定理逆定理</a:t>
              </a:r>
            </a:p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解决实际问题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175211" y="1184807"/>
              <a:ext cx="1400096" cy="1115552"/>
              <a:chOff x="4991309" y="1497377"/>
              <a:chExt cx="1400096" cy="1115552"/>
            </a:xfrm>
          </p:grpSpPr>
          <p:sp>
            <p:nvSpPr>
              <p:cNvPr id="21" name="矩形: 圆角 2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文本框 3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1309" y="1497377"/>
                <a:ext cx="725513" cy="1115552"/>
              </a:xfrm>
              <a:prstGeom prst="rect">
                <a:avLst/>
              </a:prstGeom>
            </p:spPr>
          </p:pic>
        </p:grpSp>
      </p:grpSp>
      <p:grpSp>
        <p:nvGrpSpPr>
          <p:cNvPr id="27" name="组合 26"/>
          <p:cNvGrpSpPr/>
          <p:nvPr/>
        </p:nvGrpSpPr>
        <p:grpSpPr>
          <a:xfrm>
            <a:off x="5630019" y="2888390"/>
            <a:ext cx="5660281" cy="1269075"/>
            <a:chOff x="5161717" y="1164058"/>
            <a:chExt cx="5660281" cy="1269075"/>
          </a:xfrm>
        </p:grpSpPr>
        <p:sp>
          <p:nvSpPr>
            <p:cNvPr id="28" name="文本框 38"/>
            <p:cNvSpPr txBox="1"/>
            <p:nvPr>
              <p:custDataLst>
                <p:tags r:id="rId4"/>
              </p:custDataLst>
            </p:nvPr>
          </p:nvSpPr>
          <p:spPr>
            <a:xfrm>
              <a:off x="6942490" y="1602136"/>
              <a:ext cx="38795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加深对勾股定理逆定理</a:t>
              </a:r>
            </a:p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的理解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5161717" y="1164058"/>
              <a:ext cx="1413590" cy="1157050"/>
              <a:chOff x="4977815" y="1476628"/>
              <a:chExt cx="1413590" cy="1157050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7815" y="1476628"/>
                <a:ext cx="752501" cy="1157050"/>
              </a:xfrm>
              <a:prstGeom prst="rect">
                <a:avLst/>
              </a:prstGeom>
            </p:spPr>
          </p:pic>
        </p:grpSp>
      </p:grpSp>
      <p:grpSp>
        <p:nvGrpSpPr>
          <p:cNvPr id="33" name="组合 32"/>
          <p:cNvGrpSpPr/>
          <p:nvPr/>
        </p:nvGrpSpPr>
        <p:grpSpPr>
          <a:xfrm>
            <a:off x="5643513" y="4284753"/>
            <a:ext cx="5799271" cy="1248326"/>
            <a:chOff x="5175211" y="1184807"/>
            <a:chExt cx="5799271" cy="1248326"/>
          </a:xfrm>
        </p:grpSpPr>
        <p:sp>
          <p:nvSpPr>
            <p:cNvPr id="35" name="文本框 38"/>
            <p:cNvSpPr txBox="1"/>
            <p:nvPr>
              <p:custDataLst>
                <p:tags r:id="rId2"/>
              </p:custDataLst>
            </p:nvPr>
          </p:nvSpPr>
          <p:spPr>
            <a:xfrm>
              <a:off x="6942490" y="1602136"/>
              <a:ext cx="40319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解决几何问题时，巧做辅助线，利用已知知识解决问题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5175211" y="1184807"/>
              <a:ext cx="1400096" cy="1115552"/>
              <a:chOff x="4991309" y="1497377"/>
              <a:chExt cx="1400096" cy="1115552"/>
            </a:xfrm>
          </p:grpSpPr>
          <p:sp>
            <p:nvSpPr>
              <p:cNvPr id="41" name="矩形: 圆角 4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1309" y="1497377"/>
                <a:ext cx="725513" cy="111555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167930" y="2016018"/>
            <a:ext cx="6837550" cy="2063743"/>
            <a:chOff x="5167930" y="2176843"/>
            <a:chExt cx="6837550" cy="2063743"/>
          </a:xfrm>
        </p:grpSpPr>
        <p:sp>
          <p:nvSpPr>
            <p:cNvPr id="13" name="Shape 40"/>
            <p:cNvSpPr/>
            <p:nvPr/>
          </p:nvSpPr>
          <p:spPr>
            <a:xfrm>
              <a:off x="5236061" y="3903401"/>
              <a:ext cx="4565494" cy="33718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4202" rIns="34202">
              <a:spAutoFit/>
            </a:bodyPr>
            <a:lstStyle>
              <a:lvl1pPr>
                <a:defRPr sz="3600">
                  <a:solidFill>
                    <a:srgbClr val="B61C2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dist"/>
              <a:r>
                <a:rPr lang="zh-CN" altLang="en-US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主讲人：</a:t>
              </a:r>
              <a:r>
                <a:rPr lang="en-US" altLang="zh-CN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PPT818   </a:t>
              </a:r>
              <a:r>
                <a:rPr lang="zh-CN" altLang="en-US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人教版 数学八年级下册</a:t>
              </a:r>
              <a:endPara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213244" y="2176843"/>
              <a:ext cx="351026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dirty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第十七章</a:t>
              </a:r>
              <a:r>
                <a:rPr lang="en-US" altLang="zh-CN" sz="2400" dirty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04</a:t>
              </a:r>
              <a:r>
                <a:rPr lang="zh-CN" altLang="en-US" sz="2400" dirty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节 勾股定理</a:t>
              </a:r>
              <a:endParaRPr lang="en-US" altLang="zh-CN" sz="24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167930" y="2702632"/>
              <a:ext cx="65412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谢谢各位同学倾听！</a:t>
              </a:r>
              <a:endParaRPr lang="en-US" altLang="zh-CN" sz="32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71380" y="3681085"/>
              <a:ext cx="67341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33"/>
          <p:cNvSpPr txBox="1"/>
          <p:nvPr>
            <p:custDataLst>
              <p:tags r:id="rId1"/>
            </p:custDataLst>
          </p:nvPr>
        </p:nvSpPr>
        <p:spPr>
          <a:xfrm>
            <a:off x="3738625" y="3687160"/>
            <a:ext cx="2878009" cy="400110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53"/>
          <a:stretch>
            <a:fillRect/>
          </a:stretch>
        </p:blipFill>
        <p:spPr>
          <a:xfrm>
            <a:off x="-2004903" y="6535971"/>
            <a:ext cx="16201806" cy="159283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168" y="6159653"/>
            <a:ext cx="2664981" cy="51586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42" y="885825"/>
            <a:ext cx="3308598" cy="50863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94" y="4536562"/>
            <a:ext cx="3627006" cy="2415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30625" y="1743316"/>
            <a:ext cx="2642172" cy="2342833"/>
            <a:chOff x="2092905" y="1767376"/>
            <a:chExt cx="2642172" cy="2342833"/>
          </a:xfrm>
        </p:grpSpPr>
        <p:sp>
          <p:nvSpPr>
            <p:cNvPr id="5" name="文本框 4"/>
            <p:cNvSpPr txBox="1"/>
            <p:nvPr/>
          </p:nvSpPr>
          <p:spPr>
            <a:xfrm>
              <a:off x="2092905" y="1767376"/>
              <a:ext cx="165942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5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目</a:t>
              </a:r>
              <a:endPara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421897" y="2663659"/>
              <a:ext cx="131318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录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277302" y="1225926"/>
            <a:ext cx="6486197" cy="1636385"/>
            <a:chOff x="4889105" y="1026945"/>
            <a:chExt cx="6486197" cy="1636385"/>
          </a:xfrm>
        </p:grpSpPr>
        <p:grpSp>
          <p:nvGrpSpPr>
            <p:cNvPr id="14" name="组合 13"/>
            <p:cNvGrpSpPr/>
            <p:nvPr/>
          </p:nvGrpSpPr>
          <p:grpSpPr>
            <a:xfrm>
              <a:off x="4889105" y="1862831"/>
              <a:ext cx="3712114" cy="461665"/>
              <a:chOff x="8266676" y="1577362"/>
              <a:chExt cx="3305288" cy="411069"/>
            </a:xfrm>
          </p:grpSpPr>
          <p:sp>
            <p:nvSpPr>
              <p:cNvPr id="16" name="文本框 3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学习目标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9463446" y="1773267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LEARNING OBJECTIVES</a:t>
                </a: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4945550" y="1026945"/>
              <a:ext cx="1445855" cy="1042636"/>
              <a:chOff x="4945550" y="1608739"/>
              <a:chExt cx="1445855" cy="1042636"/>
            </a:xfrm>
          </p:grpSpPr>
          <p:sp>
            <p:nvSpPr>
              <p:cNvPr id="12" name="矩形: 圆角 11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文本框 3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5550" y="1608739"/>
                <a:ext cx="678026" cy="1042636"/>
              </a:xfrm>
              <a:prstGeom prst="rect">
                <a:avLst/>
              </a:prstGeom>
            </p:spPr>
          </p:pic>
        </p:grpSp>
        <p:sp>
          <p:nvSpPr>
            <p:cNvPr id="42" name="矩形 41"/>
            <p:cNvSpPr/>
            <p:nvPr/>
          </p:nvSpPr>
          <p:spPr>
            <a:xfrm>
              <a:off x="4920034" y="2281366"/>
              <a:ext cx="6455268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灵活运用勾股定理和逆定理解决实际问题。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277301" y="3369060"/>
            <a:ext cx="3102513" cy="2057097"/>
            <a:chOff x="4889104" y="929398"/>
            <a:chExt cx="3102513" cy="2057097"/>
          </a:xfrm>
        </p:grpSpPr>
        <p:grpSp>
          <p:nvGrpSpPr>
            <p:cNvPr id="66" name="组合 65"/>
            <p:cNvGrpSpPr/>
            <p:nvPr/>
          </p:nvGrpSpPr>
          <p:grpSpPr>
            <a:xfrm>
              <a:off x="4889104" y="1862831"/>
              <a:ext cx="3102513" cy="461665"/>
              <a:chOff x="8266676" y="1577362"/>
              <a:chExt cx="2762496" cy="411069"/>
            </a:xfrm>
          </p:grpSpPr>
          <p:sp>
            <p:nvSpPr>
              <p:cNvPr id="72" name="文本框 3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重点</a:t>
                </a: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8920654" y="1771898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A KEY</a:t>
                </a: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5000329" y="929398"/>
              <a:ext cx="1391076" cy="1087922"/>
              <a:chOff x="5000329" y="1511192"/>
              <a:chExt cx="1391076" cy="1087922"/>
            </a:xfrm>
          </p:grpSpPr>
          <p:sp>
            <p:nvSpPr>
              <p:cNvPr id="69" name="矩形: 圆角 68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0329" y="1511192"/>
                <a:ext cx="707474" cy="1087922"/>
              </a:xfrm>
              <a:prstGeom prst="rect">
                <a:avLst/>
              </a:prstGeom>
            </p:spPr>
          </p:pic>
        </p:grpSp>
        <p:sp>
          <p:nvSpPr>
            <p:cNvPr id="68" name="矩形 67"/>
            <p:cNvSpPr/>
            <p:nvPr/>
          </p:nvSpPr>
          <p:spPr>
            <a:xfrm>
              <a:off x="4920034" y="2281366"/>
              <a:ext cx="2548328" cy="705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灵活运用勾股定理和逆定理解决实际问题。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616789" y="3429000"/>
            <a:ext cx="3040140" cy="1997157"/>
            <a:chOff x="4889103" y="989338"/>
            <a:chExt cx="3040140" cy="1997157"/>
          </a:xfrm>
        </p:grpSpPr>
        <p:grpSp>
          <p:nvGrpSpPr>
            <p:cNvPr id="75" name="组合 74"/>
            <p:cNvGrpSpPr/>
            <p:nvPr/>
          </p:nvGrpSpPr>
          <p:grpSpPr>
            <a:xfrm>
              <a:off x="4889103" y="1862831"/>
              <a:ext cx="1940208" cy="461665"/>
              <a:chOff x="8266676" y="1577362"/>
              <a:chExt cx="1727573" cy="411069"/>
            </a:xfrm>
          </p:grpSpPr>
          <p:sp>
            <p:nvSpPr>
              <p:cNvPr id="8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难点</a:t>
                </a: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8920654" y="1771898"/>
                <a:ext cx="1073595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DIFFICULTY</a:t>
                </a: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4954716" y="989338"/>
              <a:ext cx="1436689" cy="1039026"/>
              <a:chOff x="4954716" y="1571132"/>
              <a:chExt cx="1436689" cy="1039026"/>
            </a:xfrm>
          </p:grpSpPr>
          <p:sp>
            <p:nvSpPr>
              <p:cNvPr id="78" name="矩形: 圆角 77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文本框 3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4716" y="1571132"/>
                <a:ext cx="675678" cy="1039026"/>
              </a:xfrm>
              <a:prstGeom prst="rect">
                <a:avLst/>
              </a:prstGeom>
            </p:spPr>
          </p:pic>
        </p:grpSp>
        <p:sp>
          <p:nvSpPr>
            <p:cNvPr id="77" name="矩形 76"/>
            <p:cNvSpPr/>
            <p:nvPr/>
          </p:nvSpPr>
          <p:spPr>
            <a:xfrm>
              <a:off x="4920034" y="2281366"/>
              <a:ext cx="3009209" cy="705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灵活运用勾股定理和逆定理解决实际问题。</a:t>
              </a: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5142">
            <a:off x="1789918" y="2787423"/>
            <a:ext cx="1376862" cy="2116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88691" y="2784168"/>
            <a:ext cx="4463729" cy="1142194"/>
            <a:chOff x="8266676" y="1577362"/>
            <a:chExt cx="2048067" cy="524066"/>
          </a:xfrm>
        </p:grpSpPr>
        <p:sp>
          <p:nvSpPr>
            <p:cNvPr id="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8266676" y="1577362"/>
              <a:ext cx="1906510" cy="35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sz="4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 </a:t>
              </a:r>
              <a:r>
                <a:rPr lang="zh-CN" altLang="en-US" sz="4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学习目标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8278442" y="1981395"/>
              <a:ext cx="2036301" cy="120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LEARNING OBJECTIVES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917843" y="1435626"/>
            <a:ext cx="3335253" cy="3720820"/>
            <a:chOff x="1917843" y="1310369"/>
            <a:chExt cx="3335253" cy="372082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53"/>
            <a:stretch>
              <a:fillRect/>
            </a:stretch>
          </p:blipFill>
          <p:spPr>
            <a:xfrm flipH="1">
              <a:off x="1917843" y="3962521"/>
              <a:ext cx="3335253" cy="106866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2617049" y="3700911"/>
              <a:ext cx="1936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PART 01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7520" y="1310369"/>
              <a:ext cx="1966374" cy="302379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95732" y="52782"/>
            <a:ext cx="6413068" cy="1141810"/>
            <a:chOff x="737032" y="217882"/>
            <a:chExt cx="6413068" cy="1141810"/>
          </a:xfrm>
        </p:grpSpPr>
        <p:sp>
          <p:nvSpPr>
            <p:cNvPr id="3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2383883" y="563671"/>
              <a:ext cx="4766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勾股定理的逆定理知识点回顾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737032" y="217882"/>
              <a:ext cx="1444075" cy="1141810"/>
              <a:chOff x="4947330" y="1559152"/>
              <a:chExt cx="1444075" cy="1141810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330" y="1559152"/>
                <a:ext cx="742518" cy="1141810"/>
              </a:xfrm>
              <a:prstGeom prst="rect">
                <a:avLst/>
              </a:prstGeom>
            </p:spPr>
          </p:pic>
        </p:grpSp>
      </p:grpSp>
      <p:sp>
        <p:nvSpPr>
          <p:cNvPr id="25" name="矩形 24"/>
          <p:cNvSpPr/>
          <p:nvPr/>
        </p:nvSpPr>
        <p:spPr>
          <a:xfrm>
            <a:off x="3409618" y="1747438"/>
            <a:ext cx="6187008" cy="804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如果三角形的三边长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 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 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满足 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sz="2000" b="1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+b</a:t>
            </a:r>
            <a:r>
              <a:rPr lang="en-US" altLang="zh-CN" sz="2000" b="1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=c</a:t>
            </a:r>
            <a:r>
              <a:rPr lang="en-US" altLang="zh-CN" sz="2000" b="1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b="1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那么这个三角形是直角三角形。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213600" y="3429000"/>
            <a:ext cx="3570536" cy="2716913"/>
            <a:chOff x="4631645" y="910189"/>
            <a:chExt cx="4197942" cy="2971153"/>
          </a:xfrm>
        </p:grpSpPr>
        <p:grpSp>
          <p:nvGrpSpPr>
            <p:cNvPr id="27" name="组合 26"/>
            <p:cNvGrpSpPr/>
            <p:nvPr/>
          </p:nvGrpSpPr>
          <p:grpSpPr>
            <a:xfrm>
              <a:off x="4631645" y="910189"/>
              <a:ext cx="4197942" cy="2971153"/>
              <a:chOff x="4378427" y="860952"/>
              <a:chExt cx="4197942" cy="2971153"/>
            </a:xfrm>
          </p:grpSpPr>
          <p:sp>
            <p:nvSpPr>
              <p:cNvPr id="31" name="直角三角形 30"/>
              <p:cNvSpPr>
                <a:spLocks noChangeArrowheads="1"/>
              </p:cNvSpPr>
              <p:nvPr/>
            </p:nvSpPr>
            <p:spPr bwMode="auto">
              <a:xfrm rot="16200000">
                <a:off x="5528976" y="1022785"/>
                <a:ext cx="1823669" cy="2983550"/>
              </a:xfrm>
              <a:prstGeom prst="rtTriangle">
                <a:avLst/>
              </a:prstGeom>
              <a:solidFill>
                <a:srgbClr val="FFFF00"/>
              </a:solidFill>
              <a:ln w="9525" algn="ctr">
                <a:solidFill>
                  <a:sysClr val="windowText" lastClr="000000"/>
                </a:solidFill>
                <a:miter lim="800000"/>
              </a:ln>
            </p:spPr>
            <p:txBody>
              <a:bodyPr wrap="none" lIns="91304" tIns="45650" rIns="91304" bIns="45650"/>
              <a:lstStyle>
                <a:lvl1pPr defTabSz="91313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defTabSz="91313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defTabSz="91313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defTabSz="91313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defTabSz="91313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defTabSz="91313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defTabSz="91313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defTabSz="91313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defTabSz="91313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313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6355223" y="3053771"/>
                <a:ext cx="497434" cy="572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7976824" y="2214244"/>
                <a:ext cx="497434" cy="572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6164034" y="1869235"/>
                <a:ext cx="497434" cy="572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4378427" y="2992216"/>
                <a:ext cx="497434" cy="706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7836683" y="860952"/>
                <a:ext cx="497434" cy="706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8078935" y="3125292"/>
                <a:ext cx="497434" cy="706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rot="8165088">
              <a:off x="7897219" y="3248710"/>
              <a:ext cx="291389" cy="155572"/>
              <a:chOff x="6100877" y="2287705"/>
              <a:chExt cx="291389" cy="155572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6100877" y="2287705"/>
                <a:ext cx="160934" cy="15557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6261811" y="2301042"/>
                <a:ext cx="130455" cy="13765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</p:grpSp>
      <p:sp>
        <p:nvSpPr>
          <p:cNvPr id="43" name="矩形 42"/>
          <p:cNvSpPr/>
          <p:nvPr/>
        </p:nvSpPr>
        <p:spPr>
          <a:xfrm>
            <a:off x="3409618" y="2624520"/>
            <a:ext cx="4671928" cy="967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∵三角形三边之间的关系为：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a²+b²=c²</a:t>
            </a:r>
          </a:p>
          <a:p>
            <a:pPr defTabSz="685800"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∴△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ABC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是直角三角形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316466" y="1741003"/>
            <a:ext cx="2236510" cy="436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勾股定理逆定理：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085908" y="2702096"/>
            <a:ext cx="1467068" cy="436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几何描述：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95732" y="52782"/>
            <a:ext cx="6413068" cy="1141810"/>
            <a:chOff x="737032" y="217882"/>
            <a:chExt cx="6413068" cy="1141810"/>
          </a:xfrm>
        </p:grpSpPr>
        <p:sp>
          <p:nvSpPr>
            <p:cNvPr id="33" name="文本框 32"/>
            <p:cNvSpPr txBox="1"/>
            <p:nvPr>
              <p:custDataLst>
                <p:tags r:id="rId1"/>
              </p:custDataLst>
            </p:nvPr>
          </p:nvSpPr>
          <p:spPr>
            <a:xfrm>
              <a:off x="2383883" y="563671"/>
              <a:ext cx="4766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情景引入（方位角问题）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737032" y="217882"/>
              <a:ext cx="1444075" cy="1141810"/>
              <a:chOff x="4947330" y="1559152"/>
              <a:chExt cx="1444075" cy="1141810"/>
            </a:xfrm>
          </p:grpSpPr>
          <p:sp>
            <p:nvSpPr>
              <p:cNvPr id="35" name="矩形: 圆角 34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330" y="1559152"/>
                <a:ext cx="742518" cy="1141810"/>
              </a:xfrm>
              <a:prstGeom prst="rect">
                <a:avLst/>
              </a:prstGeom>
            </p:spPr>
          </p:pic>
        </p:grpSp>
      </p:grpSp>
      <p:sp>
        <p:nvSpPr>
          <p:cNvPr id="38" name="矩形 37"/>
          <p:cNvSpPr/>
          <p:nvPr/>
        </p:nvSpPr>
        <p:spPr>
          <a:xfrm>
            <a:off x="1316465" y="1317892"/>
            <a:ext cx="96753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如图，某港口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位于东西方向的海岸线上，“远航”号、“海天”号轮船同时离开港口，各自沿一固定方向航行，“远航”号每小时航行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16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海里，“海天”号每小时航行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海里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它们离开港口一个半小时后分别位于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Q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处，且相距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海里，如果知道“远航”号沿东北方向航行，能知道“海天”号沿哪个方向航行吗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?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grpSp>
        <p:nvGrpSpPr>
          <p:cNvPr id="39" name="组合 38"/>
          <p:cNvGrpSpPr/>
          <p:nvPr/>
        </p:nvGrpSpPr>
        <p:grpSpPr bwMode="auto">
          <a:xfrm>
            <a:off x="7219488" y="3537729"/>
            <a:ext cx="3700462" cy="2185896"/>
            <a:chOff x="5364088" y="476672"/>
            <a:chExt cx="3456384" cy="2664296"/>
          </a:xfrm>
        </p:grpSpPr>
        <p:grpSp>
          <p:nvGrpSpPr>
            <p:cNvPr id="40" name="组合 27"/>
            <p:cNvGrpSpPr/>
            <p:nvPr/>
          </p:nvGrpSpPr>
          <p:grpSpPr bwMode="auto">
            <a:xfrm>
              <a:off x="5364088" y="476672"/>
              <a:ext cx="3456384" cy="2664296"/>
              <a:chOff x="5364088" y="3717032"/>
              <a:chExt cx="3456384" cy="2664296"/>
            </a:xfrm>
          </p:grpSpPr>
          <p:cxnSp>
            <p:nvCxnSpPr>
              <p:cNvPr id="45" name="直接箭头连接符 32"/>
              <p:cNvCxnSpPr>
                <a:cxnSpLocks noChangeShapeType="1"/>
              </p:cNvCxnSpPr>
              <p:nvPr/>
            </p:nvCxnSpPr>
            <p:spPr bwMode="auto">
              <a:xfrm>
                <a:off x="5364088" y="5805264"/>
                <a:ext cx="3146876" cy="0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直接箭头连接符 33"/>
              <p:cNvCxnSpPr>
                <a:cxnSpLocks noChangeShapeType="1"/>
              </p:cNvCxnSpPr>
              <p:nvPr/>
            </p:nvCxnSpPr>
            <p:spPr bwMode="auto">
              <a:xfrm flipV="1">
                <a:off x="7020272" y="3861048"/>
                <a:ext cx="0" cy="2520280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直接连接符 34"/>
              <p:cNvCxnSpPr>
                <a:cxnSpLocks noChangeShapeType="1"/>
              </p:cNvCxnSpPr>
              <p:nvPr/>
            </p:nvCxnSpPr>
            <p:spPr bwMode="auto">
              <a:xfrm flipV="1">
                <a:off x="7020272" y="4437112"/>
                <a:ext cx="1152128" cy="136815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直接连接符 35"/>
              <p:cNvCxnSpPr>
                <a:cxnSpLocks noChangeShapeType="1"/>
              </p:cNvCxnSpPr>
              <p:nvPr/>
            </p:nvCxnSpPr>
            <p:spPr bwMode="auto">
              <a:xfrm flipH="1" flipV="1">
                <a:off x="5940152" y="5013176"/>
                <a:ext cx="1080120" cy="7920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直接连接符 36"/>
              <p:cNvCxnSpPr>
                <a:cxnSpLocks noChangeShapeType="1"/>
              </p:cNvCxnSpPr>
              <p:nvPr/>
            </p:nvCxnSpPr>
            <p:spPr bwMode="auto">
              <a:xfrm flipV="1">
                <a:off x="5940152" y="4437112"/>
                <a:ext cx="2232248" cy="57606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0" name="文本框 37"/>
              <p:cNvSpPr txBox="1">
                <a:spLocks noChangeArrowheads="1"/>
              </p:cNvSpPr>
              <p:nvPr/>
            </p:nvSpPr>
            <p:spPr bwMode="auto">
              <a:xfrm>
                <a:off x="7092280" y="3717032"/>
                <a:ext cx="432048" cy="56270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1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N</a:t>
                </a:r>
                <a:endParaRPr kumimoji="0" lang="zh-CN" altLang="en-US" sz="2400" b="1" i="1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文本框 38"/>
              <p:cNvSpPr txBox="1">
                <a:spLocks noChangeArrowheads="1"/>
              </p:cNvSpPr>
              <p:nvPr/>
            </p:nvSpPr>
            <p:spPr bwMode="auto">
              <a:xfrm>
                <a:off x="8388424" y="5733257"/>
                <a:ext cx="432048" cy="56270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1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E</a:t>
                </a:r>
                <a:endParaRPr kumimoji="0" lang="zh-CN" altLang="en-US" sz="2400" b="1" i="1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文本框 39"/>
              <p:cNvSpPr txBox="1">
                <a:spLocks noChangeArrowheads="1"/>
              </p:cNvSpPr>
              <p:nvPr/>
            </p:nvSpPr>
            <p:spPr bwMode="auto">
              <a:xfrm>
                <a:off x="7023214" y="5733257"/>
                <a:ext cx="432048" cy="56270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1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P</a:t>
                </a:r>
                <a:r>
                  <a:rPr kumimoji="0" lang="zh-CN" altLang="en-US" sz="2400" b="1" i="1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82" name="文本框 40"/>
              <p:cNvSpPr txBox="1">
                <a:spLocks noChangeArrowheads="1"/>
              </p:cNvSpPr>
              <p:nvPr/>
            </p:nvSpPr>
            <p:spPr bwMode="auto">
              <a:xfrm>
                <a:off x="8100392" y="4047455"/>
                <a:ext cx="432048" cy="56270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1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Q</a:t>
                </a:r>
                <a:endParaRPr kumimoji="0" lang="zh-CN" altLang="en-US" sz="2400" b="1" i="1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文本框 41"/>
              <p:cNvSpPr txBox="1">
                <a:spLocks noChangeArrowheads="1"/>
              </p:cNvSpPr>
              <p:nvPr/>
            </p:nvSpPr>
            <p:spPr bwMode="auto">
              <a:xfrm>
                <a:off x="5508104" y="4839543"/>
                <a:ext cx="432048" cy="56270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1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R</a:t>
                </a:r>
                <a:endParaRPr kumimoji="0" lang="zh-CN" altLang="en-US" sz="2400" b="1" i="1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" name="弧形 40"/>
            <p:cNvSpPr/>
            <p:nvPr/>
          </p:nvSpPr>
          <p:spPr bwMode="auto">
            <a:xfrm rot="17558260">
              <a:off x="6702842" y="2189962"/>
              <a:ext cx="449074" cy="450056"/>
            </a:xfrm>
            <a:prstGeom prst="arc">
              <a:avLst>
                <a:gd name="adj1" fmla="val 16200000"/>
                <a:gd name="adj2" fmla="val 520619"/>
              </a:avLst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2" name="弧形 41"/>
            <p:cNvSpPr/>
            <p:nvPr/>
          </p:nvSpPr>
          <p:spPr bwMode="auto">
            <a:xfrm rot="20539217">
              <a:off x="6854751" y="2119046"/>
              <a:ext cx="450056" cy="449075"/>
            </a:xfrm>
            <a:prstGeom prst="arc">
              <a:avLst>
                <a:gd name="adj1" fmla="val 16200000"/>
                <a:gd name="adj2" fmla="val 20791856"/>
              </a:avLst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3" name="文本框 30"/>
            <p:cNvSpPr txBox="1">
              <a:spLocks noChangeArrowheads="1"/>
            </p:cNvSpPr>
            <p:nvPr/>
          </p:nvSpPr>
          <p:spPr bwMode="auto">
            <a:xfrm>
              <a:off x="7092280" y="1700808"/>
              <a:ext cx="341678" cy="5627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4" name="文本框 31"/>
            <p:cNvSpPr txBox="1">
              <a:spLocks noChangeArrowheads="1"/>
            </p:cNvSpPr>
            <p:nvPr/>
          </p:nvSpPr>
          <p:spPr bwMode="auto">
            <a:xfrm>
              <a:off x="6592076" y="1772816"/>
              <a:ext cx="341678" cy="5627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1357501" y="2913312"/>
            <a:ext cx="547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分析：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、经过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_____h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，远航号行驶到点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，海天号行驶到点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、根据题意，远航号速度为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_________,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海天号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/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速度为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____________.</a:t>
            </a:r>
          </a:p>
          <a:p>
            <a:pPr defTabSz="685800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、由此可求出△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PQR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的三边，找出他们的三边关系，即可求出∠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RPQ</a:t>
            </a:r>
          </a:p>
          <a:p>
            <a:pPr defTabSz="685800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、远航号行驶方向为东北方向，即∠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1=_______,</a:t>
            </a:r>
          </a:p>
          <a:p>
            <a:pPr defTabSz="685800"/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因此∠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2=_____________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2313639" y="3182824"/>
            <a:ext cx="6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1.5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5107416" y="3213985"/>
            <a:ext cx="6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Q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2573531" y="3507680"/>
            <a:ext cx="6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4516906" y="3803146"/>
            <a:ext cx="136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16 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海里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2313639" y="4096118"/>
            <a:ext cx="136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 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海里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5710666" y="5015651"/>
            <a:ext cx="136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45°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2255370" y="5331189"/>
            <a:ext cx="208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RPQ - 45°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95732" y="52782"/>
            <a:ext cx="6413068" cy="1141810"/>
            <a:chOff x="737032" y="217882"/>
            <a:chExt cx="6413068" cy="1141810"/>
          </a:xfrm>
        </p:grpSpPr>
        <p:sp>
          <p:nvSpPr>
            <p:cNvPr id="33" name="文本框 32"/>
            <p:cNvSpPr txBox="1"/>
            <p:nvPr>
              <p:custDataLst>
                <p:tags r:id="rId1"/>
              </p:custDataLst>
            </p:nvPr>
          </p:nvSpPr>
          <p:spPr>
            <a:xfrm>
              <a:off x="2383883" y="563671"/>
              <a:ext cx="4766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情景引入（方位角问题）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737032" y="217882"/>
              <a:ext cx="1444075" cy="1141810"/>
              <a:chOff x="4947330" y="1559152"/>
              <a:chExt cx="1444075" cy="1141810"/>
            </a:xfrm>
          </p:grpSpPr>
          <p:sp>
            <p:nvSpPr>
              <p:cNvPr id="35" name="矩形: 圆角 34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330" y="1559152"/>
                <a:ext cx="742518" cy="1141810"/>
              </a:xfrm>
              <a:prstGeom prst="rect">
                <a:avLst/>
              </a:prstGeom>
            </p:spPr>
          </p:pic>
        </p:grpSp>
      </p:grpSp>
      <p:sp>
        <p:nvSpPr>
          <p:cNvPr id="9" name="矩形 8"/>
          <p:cNvSpPr/>
          <p:nvPr/>
        </p:nvSpPr>
        <p:spPr>
          <a:xfrm>
            <a:off x="1008943" y="1557226"/>
            <a:ext cx="101416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如图，某港口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位于东西方向的海岸线上，“远航”号、“海天”号轮船同时离开港口，各自沿一固定方向航行，“远航”号每小时航行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16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海里，“海天”号每小时航行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海里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它们离开港口一个半小时后分别位于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Q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处，且相距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海里，如果知道“远航”号沿东北方向航行，能知道“海天”号沿哪个方向航行吗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?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7134877" y="3639210"/>
            <a:ext cx="3700462" cy="2185896"/>
            <a:chOff x="5364088" y="476672"/>
            <a:chExt cx="3456384" cy="2664296"/>
          </a:xfrm>
        </p:grpSpPr>
        <p:grpSp>
          <p:nvGrpSpPr>
            <p:cNvPr id="11" name="组合 27"/>
            <p:cNvGrpSpPr/>
            <p:nvPr/>
          </p:nvGrpSpPr>
          <p:grpSpPr bwMode="auto">
            <a:xfrm>
              <a:off x="5364088" y="476672"/>
              <a:ext cx="3456384" cy="2664296"/>
              <a:chOff x="5364088" y="3717032"/>
              <a:chExt cx="3456384" cy="2664296"/>
            </a:xfrm>
          </p:grpSpPr>
          <p:cxnSp>
            <p:nvCxnSpPr>
              <p:cNvPr id="16" name="直接箭头连接符 32"/>
              <p:cNvCxnSpPr>
                <a:cxnSpLocks noChangeShapeType="1"/>
              </p:cNvCxnSpPr>
              <p:nvPr/>
            </p:nvCxnSpPr>
            <p:spPr bwMode="auto">
              <a:xfrm>
                <a:off x="5364088" y="5805264"/>
                <a:ext cx="3146876" cy="0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直接箭头连接符 33"/>
              <p:cNvCxnSpPr>
                <a:cxnSpLocks noChangeShapeType="1"/>
              </p:cNvCxnSpPr>
              <p:nvPr/>
            </p:nvCxnSpPr>
            <p:spPr bwMode="auto">
              <a:xfrm flipV="1">
                <a:off x="7020272" y="3861048"/>
                <a:ext cx="0" cy="2520280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直接连接符 34"/>
              <p:cNvCxnSpPr>
                <a:cxnSpLocks noChangeShapeType="1"/>
              </p:cNvCxnSpPr>
              <p:nvPr/>
            </p:nvCxnSpPr>
            <p:spPr bwMode="auto">
              <a:xfrm flipV="1">
                <a:off x="7020272" y="4437112"/>
                <a:ext cx="1152128" cy="136815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直接连接符 35"/>
              <p:cNvCxnSpPr>
                <a:cxnSpLocks noChangeShapeType="1"/>
              </p:cNvCxnSpPr>
              <p:nvPr/>
            </p:nvCxnSpPr>
            <p:spPr bwMode="auto">
              <a:xfrm flipH="1" flipV="1">
                <a:off x="5940152" y="5013176"/>
                <a:ext cx="1080120" cy="7920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直接连接符 36"/>
              <p:cNvCxnSpPr>
                <a:cxnSpLocks noChangeShapeType="1"/>
              </p:cNvCxnSpPr>
              <p:nvPr/>
            </p:nvCxnSpPr>
            <p:spPr bwMode="auto">
              <a:xfrm flipV="1">
                <a:off x="5940152" y="4437112"/>
                <a:ext cx="2232248" cy="57606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文本框 37"/>
              <p:cNvSpPr txBox="1">
                <a:spLocks noChangeArrowheads="1"/>
              </p:cNvSpPr>
              <p:nvPr/>
            </p:nvSpPr>
            <p:spPr bwMode="auto">
              <a:xfrm>
                <a:off x="7092280" y="3717032"/>
                <a:ext cx="432048" cy="56270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1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N</a:t>
                </a:r>
                <a:endParaRPr kumimoji="0" lang="zh-CN" altLang="en-US" sz="2400" b="1" i="1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文本框 38"/>
              <p:cNvSpPr txBox="1">
                <a:spLocks noChangeArrowheads="1"/>
              </p:cNvSpPr>
              <p:nvPr/>
            </p:nvSpPr>
            <p:spPr bwMode="auto">
              <a:xfrm>
                <a:off x="8388424" y="5733257"/>
                <a:ext cx="432048" cy="56270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1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E</a:t>
                </a:r>
                <a:endParaRPr kumimoji="0" lang="zh-CN" altLang="en-US" sz="2400" b="1" i="1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文本框 39"/>
              <p:cNvSpPr txBox="1">
                <a:spLocks noChangeArrowheads="1"/>
              </p:cNvSpPr>
              <p:nvPr/>
            </p:nvSpPr>
            <p:spPr bwMode="auto">
              <a:xfrm>
                <a:off x="7023214" y="5733257"/>
                <a:ext cx="432048" cy="56270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1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P</a:t>
                </a:r>
                <a:r>
                  <a:rPr kumimoji="0" lang="zh-CN" altLang="en-US" sz="2400" b="1" i="1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24" name="文本框 40"/>
              <p:cNvSpPr txBox="1">
                <a:spLocks noChangeArrowheads="1"/>
              </p:cNvSpPr>
              <p:nvPr/>
            </p:nvSpPr>
            <p:spPr bwMode="auto">
              <a:xfrm>
                <a:off x="8100392" y="4047455"/>
                <a:ext cx="432048" cy="56270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1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Q</a:t>
                </a:r>
                <a:endParaRPr kumimoji="0" lang="zh-CN" altLang="en-US" sz="2400" b="1" i="1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文本框 41"/>
              <p:cNvSpPr txBox="1">
                <a:spLocks noChangeArrowheads="1"/>
              </p:cNvSpPr>
              <p:nvPr/>
            </p:nvSpPr>
            <p:spPr bwMode="auto">
              <a:xfrm>
                <a:off x="5508104" y="4839543"/>
                <a:ext cx="432048" cy="56270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1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R</a:t>
                </a:r>
                <a:endParaRPr kumimoji="0" lang="zh-CN" altLang="en-US" sz="2400" b="1" i="1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弧形 11"/>
            <p:cNvSpPr/>
            <p:nvPr/>
          </p:nvSpPr>
          <p:spPr bwMode="auto">
            <a:xfrm rot="17558260">
              <a:off x="6702842" y="2189962"/>
              <a:ext cx="449074" cy="450056"/>
            </a:xfrm>
            <a:prstGeom prst="arc">
              <a:avLst>
                <a:gd name="adj1" fmla="val 16200000"/>
                <a:gd name="adj2" fmla="val 520619"/>
              </a:avLst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弧形 12"/>
            <p:cNvSpPr/>
            <p:nvPr/>
          </p:nvSpPr>
          <p:spPr bwMode="auto">
            <a:xfrm rot="20539217">
              <a:off x="6854751" y="2119046"/>
              <a:ext cx="450056" cy="449075"/>
            </a:xfrm>
            <a:prstGeom prst="arc">
              <a:avLst>
                <a:gd name="adj1" fmla="val 16200000"/>
                <a:gd name="adj2" fmla="val 20791856"/>
              </a:avLst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文本框 30"/>
            <p:cNvSpPr txBox="1">
              <a:spLocks noChangeArrowheads="1"/>
            </p:cNvSpPr>
            <p:nvPr/>
          </p:nvSpPr>
          <p:spPr bwMode="auto">
            <a:xfrm>
              <a:off x="7092280" y="1700808"/>
              <a:ext cx="341678" cy="5627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文本框 31"/>
            <p:cNvSpPr txBox="1">
              <a:spLocks noChangeArrowheads="1"/>
            </p:cNvSpPr>
            <p:nvPr/>
          </p:nvSpPr>
          <p:spPr bwMode="auto">
            <a:xfrm>
              <a:off x="6592076" y="1772816"/>
              <a:ext cx="341678" cy="5627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1"/>
              <p:cNvSpPr txBox="1">
                <a:spLocks noChangeArrowheads="1"/>
              </p:cNvSpPr>
              <p:nvPr/>
            </p:nvSpPr>
            <p:spPr bwMode="auto">
              <a:xfrm>
                <a:off x="1008944" y="3199160"/>
                <a:ext cx="5489531" cy="2554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685800"/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解：根据题意，</a:t>
                </a:r>
                <a:endParaRPr lang="en-US" altLang="zh-CN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PQ=16×1.5=24</a:t>
                </a:r>
              </a:p>
              <a:p>
                <a:pPr defTabSz="685800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PR=12×1.5=18</a:t>
                </a:r>
              </a:p>
              <a:p>
                <a:pPr defTabSz="685800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QR=30</a:t>
                </a:r>
              </a:p>
              <a:p>
                <a:pPr defTabSz="685800"/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altLang="zh-CN" sz="2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e>
                      <m:sup>
                        <m:r>
                          <a:rPr lang="en-US" altLang="zh-CN" sz="2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altLang="zh-CN" sz="2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PQ</m:t>
                        </m:r>
                      </m:e>
                      <m:sup>
                        <m:r>
                          <a:rPr lang="en-US" altLang="zh-CN" sz="2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sup>
                        <m:r>
                          <a:rPr lang="en-US" altLang="zh-CN" sz="2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QR</m:t>
                        </m:r>
                      </m:e>
                      <m:sup>
                        <m:r>
                          <a:rPr lang="en-US" altLang="zh-CN" sz="2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/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∴∠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RPQ=90°</a:t>
                </a:r>
              </a:p>
              <a:p>
                <a:pPr defTabSz="685800"/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而根据题意∠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1=45°</a:t>
                </a:r>
              </a:p>
              <a:p>
                <a:pPr defTabSz="685800"/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∴∠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2=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RPQ - 45°=45°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6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944" y="3199160"/>
                <a:ext cx="5489531" cy="2554545"/>
              </a:xfrm>
              <a:prstGeom prst="rect">
                <a:avLst/>
              </a:prstGeom>
              <a:blipFill rotWithShape="1">
                <a:blip r:embed="rId5"/>
                <a:stretch>
                  <a:fillRect l="-10" t="-1" r="9" b="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95732" y="52782"/>
            <a:ext cx="6413068" cy="1141810"/>
            <a:chOff x="737032" y="217882"/>
            <a:chExt cx="6413068" cy="1141810"/>
          </a:xfrm>
        </p:grpSpPr>
        <p:sp>
          <p:nvSpPr>
            <p:cNvPr id="33" name="文本框 32"/>
            <p:cNvSpPr txBox="1"/>
            <p:nvPr>
              <p:custDataLst>
                <p:tags r:id="rId1"/>
              </p:custDataLst>
            </p:nvPr>
          </p:nvSpPr>
          <p:spPr>
            <a:xfrm>
              <a:off x="2383883" y="563671"/>
              <a:ext cx="4766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情景引入（作辅助线）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737032" y="217882"/>
              <a:ext cx="1444075" cy="1141810"/>
              <a:chOff x="4947330" y="1559152"/>
              <a:chExt cx="1444075" cy="1141810"/>
            </a:xfrm>
          </p:grpSpPr>
          <p:sp>
            <p:nvSpPr>
              <p:cNvPr id="35" name="矩形: 圆角 34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330" y="1559152"/>
                <a:ext cx="742518" cy="1141810"/>
              </a:xfrm>
              <a:prstGeom prst="rect">
                <a:avLst/>
              </a:prstGeom>
            </p:spPr>
          </p:pic>
        </p:grpSp>
      </p:grpSp>
      <p:sp>
        <p:nvSpPr>
          <p:cNvPr id="9" name="矩形 8"/>
          <p:cNvSpPr/>
          <p:nvPr/>
        </p:nvSpPr>
        <p:spPr>
          <a:xfrm>
            <a:off x="1446564" y="1526888"/>
            <a:ext cx="7644878" cy="967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如图，四边形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中，∠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90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°，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13,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求四边形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的面积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0" name="Group 4"/>
          <p:cNvGrpSpPr/>
          <p:nvPr/>
        </p:nvGrpSpPr>
        <p:grpSpPr bwMode="auto">
          <a:xfrm>
            <a:off x="7131884" y="2622796"/>
            <a:ext cx="4145716" cy="1939694"/>
            <a:chOff x="457" y="1736"/>
            <a:chExt cx="3738" cy="2072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008" y="3490"/>
              <a:ext cx="278" cy="31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defTabSz="685800"/>
              <a:r>
                <a:rPr lang="en-US" altLang="zh-CN" sz="2400" b="1" i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878" y="2931"/>
              <a:ext cx="317" cy="31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defTabSz="685800"/>
              <a:r>
                <a:rPr lang="en-US" altLang="zh-CN" sz="2400" b="1" i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D</a:t>
              </a:r>
            </a:p>
          </p:txBody>
        </p:sp>
        <p:grpSp>
          <p:nvGrpSpPr>
            <p:cNvPr id="13" name="Group 7"/>
            <p:cNvGrpSpPr/>
            <p:nvPr/>
          </p:nvGrpSpPr>
          <p:grpSpPr bwMode="auto">
            <a:xfrm>
              <a:off x="457" y="1736"/>
              <a:ext cx="3435" cy="1948"/>
              <a:chOff x="1479" y="1963"/>
              <a:chExt cx="3435" cy="1948"/>
            </a:xfrm>
          </p:grpSpPr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1479" y="2819"/>
                <a:ext cx="551" cy="53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defTabSz="685800"/>
                <a:r>
                  <a:rPr lang="en-US" altLang="zh-CN" sz="2400" b="1" i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2499" y="1963"/>
                <a:ext cx="550" cy="70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defTabSz="685800"/>
                <a:r>
                  <a:rPr lang="en-US" altLang="zh-CN" sz="2400" b="1" i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 flipH="1">
                <a:off x="1796" y="2381"/>
                <a:ext cx="918" cy="70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/>
                <a:endParaRPr lang="zh-CN" altLang="en-US" sz="135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>
                <a:off x="1796" y="3088"/>
                <a:ext cx="449" cy="66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/>
                <a:endParaRPr lang="zh-CN" altLang="en-US" sz="135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 flipV="1">
                <a:off x="2245" y="3265"/>
                <a:ext cx="2669" cy="48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/>
                <a:endParaRPr lang="zh-CN" altLang="en-US" sz="135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 flipH="1" flipV="1">
                <a:off x="2714" y="2381"/>
                <a:ext cx="2200" cy="88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/>
                <a:endParaRPr lang="zh-CN" altLang="en-US" sz="135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>
                <a:off x="1853" y="3030"/>
                <a:ext cx="68" cy="9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/>
                <a:endParaRPr lang="zh-CN" altLang="en-US" sz="135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 flipH="1">
                <a:off x="1837" y="3113"/>
                <a:ext cx="68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/>
                <a:endParaRPr lang="zh-CN" altLang="en-US" sz="135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2" name="Text Box 16"/>
              <p:cNvSpPr txBox="1">
                <a:spLocks noChangeArrowheads="1"/>
              </p:cNvSpPr>
              <p:nvPr/>
            </p:nvSpPr>
            <p:spPr bwMode="auto">
              <a:xfrm>
                <a:off x="1769" y="3293"/>
                <a:ext cx="272" cy="49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685800"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</a:p>
            </p:txBody>
          </p:sp>
          <p:sp>
            <p:nvSpPr>
              <p:cNvPr id="23" name="Text Box 17"/>
              <p:cNvSpPr txBox="1">
                <a:spLocks noChangeArrowheads="1"/>
              </p:cNvSpPr>
              <p:nvPr/>
            </p:nvSpPr>
            <p:spPr bwMode="auto">
              <a:xfrm>
                <a:off x="1942" y="2377"/>
                <a:ext cx="272" cy="49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685800"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</a:p>
            </p:txBody>
          </p:sp>
          <p:sp>
            <p:nvSpPr>
              <p:cNvPr id="24" name="Text Box 18"/>
              <p:cNvSpPr txBox="1">
                <a:spLocks noChangeArrowheads="1"/>
              </p:cNvSpPr>
              <p:nvPr/>
            </p:nvSpPr>
            <p:spPr bwMode="auto">
              <a:xfrm>
                <a:off x="3422" y="3418"/>
                <a:ext cx="500" cy="49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685800"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13</a:t>
                </a:r>
              </a:p>
            </p:txBody>
          </p:sp>
          <p:sp>
            <p:nvSpPr>
              <p:cNvPr id="25" name="Text Box 19"/>
              <p:cNvSpPr txBox="1">
                <a:spLocks noChangeArrowheads="1"/>
              </p:cNvSpPr>
              <p:nvPr/>
            </p:nvSpPr>
            <p:spPr bwMode="auto">
              <a:xfrm>
                <a:off x="3547" y="2291"/>
                <a:ext cx="590" cy="49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685800"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12</a:t>
                </a: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1446564" y="2688237"/>
            <a:ext cx="5175146" cy="10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分析：连接</a:t>
            </a:r>
            <a:r>
              <a:rPr lang="en-US" altLang="zh-CN" sz="1400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</a:t>
            </a:r>
            <a:r>
              <a:rPr lang="zh-CN" altLang="en-US" sz="1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，把四边形分成两个三角形</a:t>
            </a:r>
            <a:r>
              <a:rPr lang="en-US" altLang="zh-CN" sz="1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zh-CN" altLang="en-US" sz="1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先用勾股定理求出</a:t>
            </a:r>
            <a:r>
              <a:rPr lang="en-US" altLang="zh-CN" sz="1400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</a:t>
            </a:r>
            <a:r>
              <a:rPr lang="zh-CN" altLang="en-US" sz="1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的长度，再利用勾股定理的逆定理判断△</a:t>
            </a:r>
            <a:r>
              <a:rPr lang="en-US" altLang="zh-CN" sz="1400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ACD</a:t>
            </a:r>
            <a:r>
              <a:rPr lang="zh-CN" altLang="en-US" sz="1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是直角三角形，求四边形</a:t>
            </a:r>
            <a:r>
              <a:rPr lang="en-US" altLang="zh-CN" sz="1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en-US" sz="1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的面积即求两个三角形面积的和。</a:t>
            </a:r>
            <a:endParaRPr lang="en-US" altLang="zh-CN" sz="1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27" name="直接连接符 26"/>
          <p:cNvCxnSpPr>
            <a:stCxn id="19" idx="1"/>
            <a:endCxn id="18" idx="0"/>
          </p:cNvCxnSpPr>
          <p:nvPr/>
        </p:nvCxnSpPr>
        <p:spPr>
          <a:xfrm flipH="1">
            <a:off x="7981434" y="3014105"/>
            <a:ext cx="520156" cy="1279711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ysDot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1446564" y="4000216"/>
                <a:ext cx="6281454" cy="2168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85800">
                  <a:lnSpc>
                    <a:spcPct val="150000"/>
                  </a:lnSpc>
                </a:pPr>
                <a:r>
                  <a:rPr lang="zh-CN" altLang="en-US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解：连接</a:t>
                </a:r>
                <a:r>
                  <a:rPr lang="en-US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AC,</a:t>
                </a:r>
              </a:p>
              <a:p>
                <a:pPr algn="just" defTabSz="685800">
                  <a:lnSpc>
                    <a:spcPct val="150000"/>
                  </a:lnSpc>
                </a:pPr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</a:t>
                </a:r>
                <a:r>
                  <a:rPr lang="en-US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</a:t>
                </a:r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b="1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:r>
                  <a:rPr lang="en-US" altLang="zh-CN" b="1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en-US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b="1" i="1" kern="10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1" i="1" kern="1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kern="10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  <m:sup>
                            <m:r>
                              <a:rPr lang="en-US" altLang="zh-CN" b="1" kern="1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1" kern="1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1" i="1" kern="1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kern="10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𝐁𝐂</m:t>
                            </m:r>
                          </m:e>
                          <m:sup>
                            <m:r>
                              <a:rPr lang="en-US" altLang="zh-CN" b="1" kern="1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=5</a:t>
                </a:r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algn="just" defTabSz="685800">
                  <a:lnSpc>
                    <a:spcPct val="150000"/>
                  </a:lnSpc>
                </a:pPr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在△</a:t>
                </a:r>
                <a:r>
                  <a:rPr lang="en-US" altLang="zh-CN" b="1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ACD</a:t>
                </a:r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:r>
                  <a:rPr lang="en-US" altLang="zh-CN" b="1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en-US" altLang="zh-CN" b="1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:r>
                  <a:rPr lang="en-US" altLang="zh-CN" b="1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CD</a:t>
                </a:r>
                <a:r>
                  <a:rPr lang="en-US" altLang="zh-CN" b="1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=5</a:t>
                </a:r>
                <a:r>
                  <a:rPr lang="en-US" altLang="zh-CN" b="1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+12</a:t>
                </a:r>
                <a:r>
                  <a:rPr lang="en-US" altLang="zh-CN" b="1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=169</a:t>
                </a:r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b="1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AD</a:t>
                </a:r>
                <a:r>
                  <a:rPr lang="en-US" altLang="zh-CN" b="1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=169</a:t>
                </a:r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algn="just" defTabSz="685800">
                  <a:lnSpc>
                    <a:spcPct val="150000"/>
                  </a:lnSpc>
                </a:pPr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所以△</a:t>
                </a:r>
                <a:r>
                  <a:rPr lang="en-US" altLang="zh-CN" b="1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ACD</a:t>
                </a:r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是直角三角形，且∠</a:t>
                </a:r>
                <a:r>
                  <a:rPr lang="en-US" altLang="zh-CN" b="1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ACD</a:t>
                </a:r>
                <a:r>
                  <a:rPr lang="en-US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=90</a:t>
                </a:r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°。</a:t>
                </a:r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algn="just" defTabSz="685800">
                  <a:lnSpc>
                    <a:spcPct val="150000"/>
                  </a:lnSpc>
                </a:pPr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所以四边形</a:t>
                </a:r>
                <a:r>
                  <a:rPr lang="en-US" altLang="zh-CN" b="1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ABCD</a:t>
                </a:r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的面积</a:t>
                </a:r>
                <a:r>
                  <a:rPr lang="pl-PL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=S</a:t>
                </a:r>
                <a:r>
                  <a:rPr lang="pl-PL" altLang="zh-CN" b="1" kern="100" baseline="-25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</a:t>
                </a:r>
                <a:r>
                  <a:rPr lang="zh-CN" altLang="zh-CN" b="1" kern="100" baseline="-25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pl-PL" altLang="zh-CN" b="1" kern="100" baseline="-25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pl-PL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+S </a:t>
                </a:r>
                <a:r>
                  <a:rPr lang="pl-PL" altLang="zh-CN" b="1" kern="100" baseline="-25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</a:t>
                </a:r>
                <a:r>
                  <a:rPr lang="zh-CN" altLang="zh-CN" b="1" kern="100" baseline="-25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pl-PL" altLang="zh-CN" b="1" kern="100" baseline="-25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ACD</a:t>
                </a:r>
                <a:r>
                  <a:rPr lang="pl-PL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=6+30=36.</a:t>
                </a:r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564" y="4000216"/>
                <a:ext cx="6281454" cy="2168158"/>
              </a:xfrm>
              <a:prstGeom prst="rect">
                <a:avLst/>
              </a:prstGeom>
              <a:blipFill rotWithShape="1">
                <a:blip r:embed="rId5"/>
                <a:stretch>
                  <a:fillRect l="-1" t="-16" r="1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95732" y="52782"/>
            <a:ext cx="6413068" cy="1141810"/>
            <a:chOff x="737032" y="217882"/>
            <a:chExt cx="6413068" cy="1141810"/>
          </a:xfrm>
        </p:grpSpPr>
        <p:sp>
          <p:nvSpPr>
            <p:cNvPr id="33" name="文本框 32"/>
            <p:cNvSpPr txBox="1"/>
            <p:nvPr>
              <p:custDataLst>
                <p:tags r:id="rId1"/>
              </p:custDataLst>
            </p:nvPr>
          </p:nvSpPr>
          <p:spPr>
            <a:xfrm>
              <a:off x="2383883" y="563671"/>
              <a:ext cx="4766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情景引入</a:t>
              </a:r>
              <a:r>
                <a:rPr lang="en-US" altLang="zh-CN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(</a:t>
              </a:r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作辅助线</a:t>
              </a:r>
              <a:r>
                <a:rPr lang="en-US" altLang="zh-CN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)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737032" y="217882"/>
              <a:ext cx="1444075" cy="1141810"/>
              <a:chOff x="4947330" y="1559152"/>
              <a:chExt cx="1444075" cy="1141810"/>
            </a:xfrm>
          </p:grpSpPr>
          <p:sp>
            <p:nvSpPr>
              <p:cNvPr id="35" name="矩形: 圆角 34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330" y="1559152"/>
                <a:ext cx="742518" cy="1141810"/>
              </a:xfrm>
              <a:prstGeom prst="rect">
                <a:avLst/>
              </a:prstGeom>
            </p:spPr>
          </p:pic>
        </p:grpSp>
      </p:grpSp>
      <p:sp>
        <p:nvSpPr>
          <p:cNvPr id="9" name="矩形 8"/>
          <p:cNvSpPr/>
          <p:nvPr/>
        </p:nvSpPr>
        <p:spPr>
          <a:xfrm>
            <a:off x="1316466" y="1390162"/>
            <a:ext cx="7899623" cy="805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有一块地，已知，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AD=4m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CD=3m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∠ADC=90°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AB=13m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BC=12m.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求这块地的面积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  <p:grpSp>
        <p:nvGrpSpPr>
          <p:cNvPr id="10" name="组合 154626"/>
          <p:cNvGrpSpPr/>
          <p:nvPr/>
        </p:nvGrpSpPr>
        <p:grpSpPr bwMode="auto">
          <a:xfrm>
            <a:off x="7199965" y="2613303"/>
            <a:ext cx="3756025" cy="2867025"/>
            <a:chOff x="498" y="986"/>
            <a:chExt cx="2604" cy="2973"/>
          </a:xfrm>
        </p:grpSpPr>
        <p:sp>
          <p:nvSpPr>
            <p:cNvPr id="11" name="直接连接符 154627"/>
            <p:cNvSpPr>
              <a:spLocks noChangeShapeType="1"/>
            </p:cNvSpPr>
            <p:nvPr/>
          </p:nvSpPr>
          <p:spPr bwMode="auto">
            <a:xfrm>
              <a:off x="864" y="2448"/>
              <a:ext cx="67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" name="直接连接符 154628"/>
            <p:cNvSpPr>
              <a:spLocks noChangeShapeType="1"/>
            </p:cNvSpPr>
            <p:nvPr/>
          </p:nvSpPr>
          <p:spPr bwMode="auto">
            <a:xfrm>
              <a:off x="1536" y="2448"/>
              <a:ext cx="0" cy="105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直接连接符 154629"/>
            <p:cNvSpPr>
              <a:spLocks noChangeShapeType="1"/>
            </p:cNvSpPr>
            <p:nvPr/>
          </p:nvSpPr>
          <p:spPr bwMode="auto">
            <a:xfrm flipV="1">
              <a:off x="864" y="1200"/>
              <a:ext cx="1920" cy="124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直接连接符 154630"/>
            <p:cNvSpPr>
              <a:spLocks noChangeShapeType="1"/>
            </p:cNvSpPr>
            <p:nvPr/>
          </p:nvSpPr>
          <p:spPr bwMode="auto">
            <a:xfrm flipH="1">
              <a:off x="1536" y="1200"/>
              <a:ext cx="1248" cy="230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文本框 154631"/>
            <p:cNvSpPr txBox="1">
              <a:spLocks noChangeArrowheads="1"/>
            </p:cNvSpPr>
            <p:nvPr/>
          </p:nvSpPr>
          <p:spPr bwMode="auto">
            <a:xfrm>
              <a:off x="1292" y="3416"/>
              <a:ext cx="288" cy="54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6" name="文本框 154632"/>
            <p:cNvSpPr txBox="1">
              <a:spLocks noChangeArrowheads="1"/>
            </p:cNvSpPr>
            <p:nvPr/>
          </p:nvSpPr>
          <p:spPr bwMode="auto">
            <a:xfrm>
              <a:off x="2718" y="986"/>
              <a:ext cx="384" cy="54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17" name="文本框 154633"/>
            <p:cNvSpPr txBox="1">
              <a:spLocks noChangeArrowheads="1"/>
            </p:cNvSpPr>
            <p:nvPr/>
          </p:nvSpPr>
          <p:spPr bwMode="auto">
            <a:xfrm>
              <a:off x="498" y="2282"/>
              <a:ext cx="432" cy="60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  <p:sp>
          <p:nvSpPr>
            <p:cNvPr id="18" name="文本框 154634"/>
            <p:cNvSpPr txBox="1">
              <a:spLocks noChangeArrowheads="1"/>
            </p:cNvSpPr>
            <p:nvPr/>
          </p:nvSpPr>
          <p:spPr bwMode="auto">
            <a:xfrm>
              <a:off x="1056" y="2400"/>
              <a:ext cx="384" cy="54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</a:p>
          </p:txBody>
        </p:sp>
        <p:sp>
          <p:nvSpPr>
            <p:cNvPr id="19" name="文本框 154635"/>
            <p:cNvSpPr txBox="1">
              <a:spLocks noChangeArrowheads="1"/>
            </p:cNvSpPr>
            <p:nvPr/>
          </p:nvSpPr>
          <p:spPr bwMode="auto">
            <a:xfrm>
              <a:off x="1278" y="2684"/>
              <a:ext cx="384" cy="54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</a:p>
          </p:txBody>
        </p:sp>
        <p:sp>
          <p:nvSpPr>
            <p:cNvPr id="20" name="文本框 154636"/>
            <p:cNvSpPr txBox="1">
              <a:spLocks noChangeArrowheads="1"/>
            </p:cNvSpPr>
            <p:nvPr/>
          </p:nvSpPr>
          <p:spPr bwMode="auto">
            <a:xfrm>
              <a:off x="2064" y="2304"/>
              <a:ext cx="827" cy="54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13</a:t>
              </a:r>
            </a:p>
          </p:txBody>
        </p:sp>
        <p:sp>
          <p:nvSpPr>
            <p:cNvPr id="21" name="文本框 154637"/>
            <p:cNvSpPr txBox="1">
              <a:spLocks noChangeArrowheads="1"/>
            </p:cNvSpPr>
            <p:nvPr/>
          </p:nvSpPr>
          <p:spPr bwMode="auto">
            <a:xfrm>
              <a:off x="1340" y="1375"/>
              <a:ext cx="576" cy="54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12</a:t>
              </a:r>
            </a:p>
          </p:txBody>
        </p:sp>
        <p:sp>
          <p:nvSpPr>
            <p:cNvPr id="22" name="文本框 154653"/>
            <p:cNvSpPr txBox="1">
              <a:spLocks noChangeArrowheads="1"/>
            </p:cNvSpPr>
            <p:nvPr/>
          </p:nvSpPr>
          <p:spPr bwMode="auto">
            <a:xfrm>
              <a:off x="1536" y="2208"/>
              <a:ext cx="478" cy="54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D</a:t>
              </a:r>
            </a:p>
          </p:txBody>
        </p:sp>
        <p:sp>
          <p:nvSpPr>
            <p:cNvPr id="23" name="直接连接符 154654"/>
            <p:cNvSpPr>
              <a:spLocks noChangeShapeType="1"/>
            </p:cNvSpPr>
            <p:nvPr/>
          </p:nvSpPr>
          <p:spPr bwMode="auto">
            <a:xfrm>
              <a:off x="1440" y="2448"/>
              <a:ext cx="0" cy="9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直接连接符 154655"/>
            <p:cNvSpPr>
              <a:spLocks noChangeShapeType="1"/>
            </p:cNvSpPr>
            <p:nvPr/>
          </p:nvSpPr>
          <p:spPr bwMode="auto">
            <a:xfrm>
              <a:off x="1440" y="2544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cxnSp>
        <p:nvCxnSpPr>
          <p:cNvPr id="25" name="直接连接符 24"/>
          <p:cNvCxnSpPr>
            <a:cxnSpLocks noChangeShapeType="1"/>
            <a:endCxn id="12" idx="1"/>
          </p:cNvCxnSpPr>
          <p:nvPr/>
        </p:nvCxnSpPr>
        <p:spPr bwMode="auto">
          <a:xfrm>
            <a:off x="7714315" y="4023003"/>
            <a:ext cx="981075" cy="10175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1344472" y="2559924"/>
            <a:ext cx="5132378" cy="311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eaLnBrk="1" hangingPunct="1">
              <a:lnSpc>
                <a:spcPct val="11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解：连接AC，</a:t>
            </a:r>
          </a:p>
          <a:p>
            <a:pPr defTabSz="685800" eaLnBrk="1" hangingPunct="1">
              <a:lnSpc>
                <a:spcPct val="11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∵∠ADC=90°，AD=4，CD=3，</a:t>
            </a:r>
          </a:p>
          <a:p>
            <a:pPr defTabSz="685800" eaLnBrk="1" hangingPunct="1">
              <a:lnSpc>
                <a:spcPct val="11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∴AC</a:t>
            </a:r>
            <a:r>
              <a:rPr lang="zh-CN" altLang="en-US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=AD</a:t>
            </a:r>
            <a:r>
              <a:rPr lang="zh-CN" altLang="en-US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+CD</a:t>
            </a:r>
            <a:r>
              <a:rPr lang="zh-CN" altLang="en-US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=4</a:t>
            </a:r>
            <a:r>
              <a:rPr lang="zh-CN" altLang="en-US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+3</a:t>
            </a:r>
            <a:r>
              <a:rPr lang="zh-CN" altLang="en-US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=25，</a:t>
            </a:r>
          </a:p>
          <a:p>
            <a:pPr defTabSz="685800" eaLnBrk="1" hangingPunct="1">
              <a:lnSpc>
                <a:spcPct val="11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又∵AC＞0，∴AC=5，</a:t>
            </a:r>
          </a:p>
          <a:p>
            <a:pPr defTabSz="685800" eaLnBrk="1" hangingPunct="1">
              <a:lnSpc>
                <a:spcPct val="11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又∵BC=12，AB=13，</a:t>
            </a:r>
          </a:p>
          <a:p>
            <a:pPr defTabSz="685800" eaLnBrk="1" hangingPunct="1">
              <a:lnSpc>
                <a:spcPct val="11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∴AC</a:t>
            </a:r>
            <a:r>
              <a:rPr lang="zh-CN" altLang="en-US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+BC</a:t>
            </a:r>
            <a:r>
              <a:rPr lang="zh-CN" altLang="en-US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=5</a:t>
            </a:r>
            <a:r>
              <a:rPr lang="zh-CN" altLang="en-US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+12</a:t>
            </a:r>
            <a:r>
              <a:rPr lang="zh-CN" altLang="en-US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=169，</a:t>
            </a:r>
          </a:p>
          <a:p>
            <a:pPr defTabSz="685800" eaLnBrk="1" hangingPunct="1">
              <a:lnSpc>
                <a:spcPct val="11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又∵AB</a:t>
            </a:r>
            <a:r>
              <a:rPr lang="zh-CN" altLang="en-US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=169，∴AC</a:t>
            </a:r>
            <a:r>
              <a:rPr lang="zh-CN" altLang="en-US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+BC</a:t>
            </a:r>
            <a:r>
              <a:rPr lang="zh-CN" altLang="en-US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=AB</a:t>
            </a:r>
            <a:r>
              <a:rPr lang="zh-CN" altLang="en-US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</a:p>
          <a:p>
            <a:pPr defTabSz="685800" eaLnBrk="1" hangingPunct="1">
              <a:lnSpc>
                <a:spcPct val="11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∴∠ACB=90°，</a:t>
            </a:r>
          </a:p>
          <a:p>
            <a:pPr defTabSz="685800" eaLnBrk="1" hangingPunct="1">
              <a:lnSpc>
                <a:spcPct val="11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∴S</a:t>
            </a:r>
            <a:r>
              <a:rPr lang="zh-CN" altLang="en-US" sz="2000" baseline="-25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四边形ABCD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=S</a:t>
            </a:r>
            <a:r>
              <a:rPr lang="zh-CN" altLang="en-US" sz="2000" baseline="-25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△ABC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-S</a:t>
            </a:r>
            <a:r>
              <a:rPr lang="zh-CN" altLang="en-US" sz="2000" baseline="-25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△ADC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=30-6=24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zh-CN" altLang="en-US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7" name="图片 6" descr="图片包含 黑色, 游戏机, 桌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303" y="2440164"/>
            <a:ext cx="1509876" cy="139465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388691" y="2784168"/>
            <a:ext cx="4463729" cy="1142194"/>
            <a:chOff x="8266676" y="1577362"/>
            <a:chExt cx="2048067" cy="524066"/>
          </a:xfrm>
        </p:grpSpPr>
        <p:sp>
          <p:nvSpPr>
            <p:cNvPr id="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8266676" y="1577362"/>
              <a:ext cx="1906510" cy="35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sz="4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 </a:t>
              </a:r>
              <a:r>
                <a:rPr lang="zh-CN" altLang="en-US" sz="4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8278442" y="1981395"/>
              <a:ext cx="2036301" cy="120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PRACTICE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917843" y="1634168"/>
            <a:ext cx="3335253" cy="3358921"/>
            <a:chOff x="1917843" y="1672268"/>
            <a:chExt cx="3335253" cy="335892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101" y="1672268"/>
              <a:ext cx="1955408" cy="300664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53"/>
            <a:stretch>
              <a:fillRect/>
            </a:stretch>
          </p:blipFill>
          <p:spPr>
            <a:xfrm flipH="1">
              <a:off x="1917843" y="3962521"/>
              <a:ext cx="3335253" cy="106866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2617049" y="3700911"/>
              <a:ext cx="1936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PART 02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1159</Words>
  <Application>Microsoft Office PowerPoint</Application>
  <PresentationFormat>宽屏</PresentationFormat>
  <Paragraphs>200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思源黑体 CN Bold</vt:lpstr>
      <vt:lpstr>思源黑体 CN Heavy</vt:lpstr>
      <vt:lpstr>思源黑体 CN Light</vt:lpstr>
      <vt:lpstr>思源黑体 CN Regular</vt:lpstr>
      <vt:lpstr>思源宋体 CN Light</vt:lpstr>
      <vt:lpstr>宋体</vt:lpstr>
      <vt:lpstr>微软雅黑</vt:lpstr>
      <vt:lpstr>站酷快乐体2016修订版</vt:lpstr>
      <vt:lpstr>Arial</vt:lpstr>
      <vt:lpstr>Calibri</vt:lpstr>
      <vt:lpstr>Cambria Math</vt:lpstr>
      <vt:lpstr>Symbol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60</cp:revision>
  <dcterms:created xsi:type="dcterms:W3CDTF">2020-03-19T09:30:00Z</dcterms:created>
  <dcterms:modified xsi:type="dcterms:W3CDTF">2023-01-16T19:26:14Z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05721B3B951C44B5965ECFF8C388DC15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