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428" r:id="rId3"/>
    <p:sldId id="429" r:id="rId4"/>
    <p:sldId id="416" r:id="rId5"/>
    <p:sldId id="430" r:id="rId6"/>
    <p:sldId id="431" r:id="rId7"/>
    <p:sldId id="432" r:id="rId8"/>
    <p:sldId id="433" r:id="rId9"/>
    <p:sldId id="434" r:id="rId10"/>
    <p:sldId id="404" r:id="rId11"/>
    <p:sldId id="424" r:id="rId12"/>
    <p:sldId id="425" r:id="rId13"/>
    <p:sldId id="435" r:id="rId14"/>
    <p:sldId id="436" r:id="rId15"/>
    <p:sldId id="437" r:id="rId16"/>
    <p:sldId id="441" r:id="rId17"/>
    <p:sldId id="442" r:id="rId18"/>
    <p:sldId id="378" r:id="rId19"/>
    <p:sldId id="360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C4ED"/>
    <a:srgbClr val="CFEEFD"/>
    <a:srgbClr val="BAE6F8"/>
    <a:srgbClr val="DC52DF"/>
    <a:srgbClr val="0066FF"/>
    <a:srgbClr val="E4F5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3" autoAdjust="0"/>
    <p:restoredTop sz="94281" autoAdjust="0"/>
  </p:normalViewPr>
  <p:slideViewPr>
    <p:cSldViewPr>
      <p:cViewPr>
        <p:scale>
          <a:sx n="100" d="100"/>
          <a:sy n="100" d="100"/>
        </p:scale>
        <p:origin x="-28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9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4F54BC-1622-4682-A118-9C4E20BD73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E3776F2-5C1C-4F2D-A925-C7962FBFFCB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6FE35A-A0B5-4C60-8E9B-796E6FCE77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4BB35B-166E-42B7-A5B6-1D7C5814D0F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60047C3-D176-43D7-A985-4A71439F4B1F}" type="slidenum">
              <a:rPr lang="zh-CN" altLang="en-US">
                <a:latin typeface="Calibri" panose="020F0502020204030204" pitchFamily="34" charset="0"/>
              </a:rPr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0C7FA4C-71D6-498E-B25E-D401146D8749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732192-DA2E-4F9E-B1FA-4C71BE302BFE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DF5A17-593E-47BF-B0EE-0C3FBBD0F1BA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518B9D0-5113-4BF0-9895-85037FA4C35E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35B-166E-42B7-A5B6-1D7C5814D0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70A2ACC-AB19-4300-A0CF-F0A65C42563B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14BF14A-924D-48A5-BD29-3A1BEB2C78C6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7D64AA-6099-4AEF-94FE-D1D5C3DDD855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D3BC7B3-E022-492F-8EFA-45210AF3DCF4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 userDrawn="1"/>
        </p:nvSpPr>
        <p:spPr bwMode="auto">
          <a:xfrm>
            <a:off x="3157538" y="331788"/>
            <a:ext cx="2854325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b="1" dirty="0" smtClean="0">
                <a:solidFill>
                  <a:srgbClr val="00B0F0"/>
                </a:solidFill>
                <a:ea typeface="黑体" panose="02010609060101010101" pitchFamily="49" charset="-122"/>
              </a:rPr>
              <a:t>Homework</a:t>
            </a:r>
            <a:endParaRPr lang="zh-CN" altLang="en-US" sz="4000" b="1" dirty="0" smtClean="0"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pic>
        <p:nvPicPr>
          <p:cNvPr id="3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343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084763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>
            <a:hlinkClick r:id="" action="ppaction://hlinkshowjump?jump=endshow"/>
          </p:cNvPr>
          <p:cNvSpPr/>
          <p:nvPr userDrawn="1"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/>
          <p:nvPr userDrawn="1"/>
        </p:nvSpPr>
        <p:spPr bwMode="auto">
          <a:xfrm>
            <a:off x="468313" y="280988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i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</a:t>
            </a:r>
            <a:r>
              <a:rPr lang="en-US" altLang="zh-CN" sz="2800" i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Practise</a:t>
            </a:r>
            <a:endParaRPr lang="en-US" altLang="zh-CN" sz="2800" i="1" dirty="0" smtClean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258888" y="144463"/>
            <a:ext cx="119697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Review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16013" y="98425"/>
            <a:ext cx="1439862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Warm-up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5"/>
          <p:cNvSpPr txBox="1">
            <a:spLocks noChangeArrowheads="1"/>
          </p:cNvSpPr>
          <p:nvPr userDrawn="1"/>
        </p:nvSpPr>
        <p:spPr bwMode="auto">
          <a:xfrm>
            <a:off x="1116013" y="98425"/>
            <a:ext cx="129857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Lead-in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6988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>
            <a:spLocks noChangeArrowheads="1"/>
          </p:cNvSpPr>
          <p:nvPr userDrawn="1"/>
        </p:nvSpPr>
        <p:spPr bwMode="auto">
          <a:xfrm>
            <a:off x="1116013" y="71438"/>
            <a:ext cx="2209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6988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>
            <a:spLocks noChangeArrowheads="1"/>
          </p:cNvSpPr>
          <p:nvPr userDrawn="1"/>
        </p:nvSpPr>
        <p:spPr bwMode="auto">
          <a:xfrm>
            <a:off x="1116013" y="71438"/>
            <a:ext cx="2209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Consolidation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343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4"/>
          <p:cNvSpPr txBox="1"/>
          <p:nvPr userDrawn="1"/>
        </p:nvSpPr>
        <p:spPr bwMode="auto">
          <a:xfrm>
            <a:off x="3302000" y="341313"/>
            <a:ext cx="2854325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b="1" dirty="0" smtClean="0">
                <a:solidFill>
                  <a:srgbClr val="00B0F0"/>
                </a:solidFill>
                <a:ea typeface="黑体" panose="02010609060101010101" pitchFamily="49" charset="-122"/>
              </a:rPr>
              <a:t>Summary </a:t>
            </a:r>
            <a:endParaRPr lang="zh-CN" altLang="en-US" sz="4000" b="1" dirty="0" smtClean="0"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6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7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Unit1PartBLetslearnmore&#35838;&#25991;&#24405;&#38899;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Unit1PartBLetslearnmore&#35838;&#25991;&#24405;&#38899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4.mp3" TargetMode="External"/><Relationship Id="rId13" Type="http://schemas.openxmlformats.org/officeDocument/2006/relationships/image" Target="../media/image20.png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4.mp3" TargetMode="External"/><Relationship Id="rId12" Type="http://schemas.openxmlformats.org/officeDocument/2006/relationships/notesSlide" Target="../notesSlides/notesSlide7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3.mp3" TargetMode="External"/><Relationship Id="rId11" Type="http://schemas.openxmlformats.org/officeDocument/2006/relationships/slideLayout" Target="../slideLayouts/slideLayout6.xml"/><Relationship Id="rId5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3.mp3" TargetMode="External"/><Relationship Id="rId10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5.mp3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9.mp3" TargetMode="External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7.mp3" TargetMode="External"/><Relationship Id="rId7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9.mp3" TargetMode="Externa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6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6.mp3" TargetMode="External"/><Relationship Id="rId6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8.mp3" TargetMode="External"/><Relationship Id="rId11" Type="http://schemas.openxmlformats.org/officeDocument/2006/relationships/image" Target="../media/image24.png"/><Relationship Id="rId5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8.mp3" TargetMode="External"/><Relationship Id="rId10" Type="http://schemas.openxmlformats.org/officeDocument/2006/relationships/image" Target="../media/image25.png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3&#35838;&#26102;&#25945;&#23398;&#35838;&#20214;\07.mp3" TargetMode="External"/><Relationship Id="rId9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9"/>
          <p:cNvSpPr>
            <a:spLocks noChangeArrowheads="1"/>
          </p:cNvSpPr>
          <p:nvPr/>
        </p:nvSpPr>
        <p:spPr bwMode="auto">
          <a:xfrm>
            <a:off x="0" y="2060848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5400" b="1" dirty="0">
                <a:solidFill>
                  <a:srgbClr val="FF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Unit1 Our New House</a:t>
            </a:r>
          </a:p>
          <a:p>
            <a:pPr algn="ctr" eaLnBrk="1" hangingPunct="1"/>
            <a:r>
              <a:rPr lang="zh-CN" altLang="en-US" sz="4400" b="1" dirty="0">
                <a:solidFill>
                  <a:srgbClr val="FF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4400" b="1" dirty="0">
                <a:solidFill>
                  <a:srgbClr val="FF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课</a:t>
            </a:r>
            <a:r>
              <a:rPr lang="zh-CN" altLang="en-US" sz="4400" b="1" dirty="0" smtClean="0">
                <a:solidFill>
                  <a:srgbClr val="FF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时</a:t>
            </a:r>
            <a:endParaRPr lang="zh-CN" altLang="en-US" sz="4400" b="1" dirty="0">
              <a:solidFill>
                <a:srgbClr val="FF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076" name="TextBox 16"/>
          <p:cNvSpPr txBox="1">
            <a:spLocks noChangeArrowheads="1"/>
          </p:cNvSpPr>
          <p:nvPr/>
        </p:nvSpPr>
        <p:spPr bwMode="auto">
          <a:xfrm>
            <a:off x="2384425" y="558800"/>
            <a:ext cx="55721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陕旅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2065050" y="522894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1800" y="620713"/>
            <a:ext cx="82804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oo</a:t>
            </a:r>
            <a:r>
              <a:rPr kumimoji="1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的用法总结</a:t>
            </a:r>
            <a:endParaRPr kumimoji="1" lang="en-US" altLang="zh-CN" sz="36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1. too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用于肯定句句末时，其前面加逗号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口语中可省略逗号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，表示“也、还”之意。</a:t>
            </a:r>
            <a:endParaRPr kumimoji="1" lang="en-US" altLang="zh-CN" sz="24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如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 like swimming, too.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我也喜欢游泳。</a:t>
            </a:r>
            <a:endParaRPr kumimoji="1" lang="en-US" altLang="zh-CN" sz="24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2. too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修饰形容词或副词，做程度副词时，表示“太，过分”之意。</a:t>
            </a:r>
            <a:endParaRPr kumimoji="1" lang="en-US" altLang="zh-CN" sz="24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如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He speaks too fast.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他讲话太快。</a:t>
            </a:r>
            <a:endParaRPr kumimoji="1" lang="en-US" altLang="zh-CN" sz="24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3. too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也可用在口语中，表示“真是、很、非常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(=very)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之意。</a:t>
            </a:r>
            <a:endParaRPr kumimoji="1" lang="en-US" altLang="zh-CN" sz="24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如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I’m too happy. </a:t>
            </a:r>
            <a:r>
              <a:rPr kumimoji="1" lang="zh-CN" altLang="en-US" sz="24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我非常幸福。</a:t>
            </a:r>
            <a:endParaRPr kumimoji="1" lang="en-US" altLang="zh-CN" sz="24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808538" y="1347788"/>
            <a:ext cx="3960812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0" y="928688"/>
            <a:ext cx="581342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dirty="0"/>
              <a:t>Read it by yourselves for one minute .</a:t>
            </a:r>
          </a:p>
          <a:p>
            <a:pPr algn="ctr">
              <a:defRPr/>
            </a:pPr>
            <a:r>
              <a:rPr lang="zh-CN" altLang="en-US" sz="2800" dirty="0"/>
              <a:t>自读课文一分钟。</a:t>
            </a:r>
          </a:p>
        </p:txBody>
      </p:sp>
      <p:grpSp>
        <p:nvGrpSpPr>
          <p:cNvPr id="35844" name="Group 3"/>
          <p:cNvGrpSpPr/>
          <p:nvPr/>
        </p:nvGrpSpPr>
        <p:grpSpPr bwMode="auto">
          <a:xfrm>
            <a:off x="395288" y="2052638"/>
            <a:ext cx="4379912" cy="3678237"/>
            <a:chOff x="-103" y="181"/>
            <a:chExt cx="3127" cy="1345"/>
          </a:xfrm>
        </p:grpSpPr>
        <p:sp>
          <p:nvSpPr>
            <p:cNvPr id="4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859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35860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10"/>
          <p:cNvGrpSpPr/>
          <p:nvPr/>
        </p:nvGrpSpPr>
        <p:grpSpPr bwMode="auto">
          <a:xfrm>
            <a:off x="5893180" y="5520770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5846" name="WordArt 18"/>
          <p:cNvSpPr>
            <a:spLocks noChangeArrowheads="1" noChangeShapeType="1"/>
          </p:cNvSpPr>
          <p:nvPr/>
        </p:nvSpPr>
        <p:spPr bwMode="auto">
          <a:xfrm>
            <a:off x="5734050" y="1152525"/>
            <a:ext cx="2357438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103813" y="1638300"/>
            <a:ext cx="337343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5856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35857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5849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5850" name="Text Box 25"/>
          <p:cNvSpPr txBox="1">
            <a:spLocks noChangeArrowheads="1"/>
          </p:cNvSpPr>
          <p:nvPr/>
        </p:nvSpPr>
        <p:spPr bwMode="auto">
          <a:xfrm>
            <a:off x="7956550" y="2084388"/>
            <a:ext cx="70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35851" name="Text Box 26"/>
          <p:cNvSpPr txBox="1">
            <a:spLocks noChangeArrowheads="1"/>
          </p:cNvSpPr>
          <p:nvPr/>
        </p:nvSpPr>
        <p:spPr bwMode="auto">
          <a:xfrm>
            <a:off x="8245475" y="3884613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35852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35853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35854" name="Text Box 29"/>
          <p:cNvSpPr txBox="1">
            <a:spLocks noChangeArrowheads="1"/>
          </p:cNvSpPr>
          <p:nvPr/>
        </p:nvSpPr>
        <p:spPr bwMode="auto">
          <a:xfrm>
            <a:off x="478790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35855" name="Text Box 30"/>
          <p:cNvSpPr txBox="1">
            <a:spLocks noChangeArrowheads="1"/>
          </p:cNvSpPr>
          <p:nvPr/>
        </p:nvSpPr>
        <p:spPr bwMode="auto">
          <a:xfrm>
            <a:off x="4932363" y="222885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2209800"/>
            <a:ext cx="71977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loud"/>
          <p:cNvSpPr>
            <a:spLocks noChangeAspect="1" noEditPoints="1" noChangeArrowheads="1"/>
          </p:cNvSpPr>
          <p:nvPr/>
        </p:nvSpPr>
        <p:spPr bwMode="auto">
          <a:xfrm>
            <a:off x="3276600" y="1042988"/>
            <a:ext cx="5545138" cy="11668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latin typeface="Comic Sans MS" panose="030F0702030302020204" pitchFamily="66" charset="0"/>
              </a:rPr>
              <a:t>以小组为单位，选择一种喜欢的方式读一读课文。</a:t>
            </a:r>
          </a:p>
        </p:txBody>
      </p:sp>
      <p:pic>
        <p:nvPicPr>
          <p:cNvPr id="37892" name="Picture 15" descr="p_large_ymye_787b000209042d0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4738" y="549275"/>
            <a:ext cx="1152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941388" y="1014413"/>
            <a:ext cx="2268537" cy="485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2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Read in groups</a:t>
            </a:r>
            <a:endParaRPr lang="zh-CN" altLang="en-US" sz="32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154363" y="2447925"/>
            <a:ext cx="28352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Read together.</a:t>
            </a:r>
          </a:p>
          <a:p>
            <a:r>
              <a:rPr lang="en-US" altLang="zh-CN" sz="2800" b="1">
                <a:latin typeface="Comic Sans MS" panose="030F0702030302020204" pitchFamily="66" charset="0"/>
              </a:rPr>
              <a:t>(</a:t>
            </a:r>
            <a:r>
              <a:rPr lang="zh-CN" altLang="en-US" sz="2800" b="1">
                <a:latin typeface="Comic Sans MS" panose="030F0702030302020204" pitchFamily="66" charset="0"/>
              </a:rPr>
              <a:t>齐读</a:t>
            </a:r>
            <a:r>
              <a:rPr lang="en-US" altLang="zh-CN" sz="2800" b="1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059113" y="3741738"/>
            <a:ext cx="3429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Read in pictures.</a:t>
            </a:r>
          </a:p>
          <a:p>
            <a:r>
              <a:rPr lang="en-US" altLang="zh-CN" sz="2800" b="1">
                <a:latin typeface="Comic Sans MS" panose="030F0702030302020204" pitchFamily="66" charset="0"/>
              </a:rPr>
              <a:t>(</a:t>
            </a:r>
            <a:r>
              <a:rPr lang="zh-CN" altLang="en-US" sz="2800" b="1">
                <a:latin typeface="Comic Sans MS" panose="030F0702030302020204" pitchFamily="66" charset="0"/>
              </a:rPr>
              <a:t>分图读</a:t>
            </a:r>
            <a:r>
              <a:rPr lang="en-US" altLang="zh-CN" sz="2800" b="1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2916238" y="5108575"/>
            <a:ext cx="40322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Comic Sans MS" panose="030F0702030302020204" pitchFamily="66" charset="0"/>
              </a:rPr>
              <a:t>Read your favorite </a:t>
            </a:r>
          </a:p>
          <a:p>
            <a:r>
              <a:rPr lang="en-US" altLang="zh-CN" sz="2400" b="1">
                <a:latin typeface="Comic Sans MS" panose="030F0702030302020204" pitchFamily="66" charset="0"/>
              </a:rPr>
              <a:t>animal.(</a:t>
            </a:r>
            <a:r>
              <a:rPr lang="zh-CN" altLang="en-US" sz="2400" b="1">
                <a:latin typeface="Comic Sans MS" panose="030F0702030302020204" pitchFamily="66" charset="0"/>
              </a:rPr>
              <a:t>自己选一幅读</a:t>
            </a:r>
            <a:r>
              <a:rPr lang="en-US" altLang="zh-CN" sz="2400" b="1"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81175"/>
            <a:ext cx="4699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99000" y="1855788"/>
            <a:ext cx="4456113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9"/>
          <p:cNvSpPr txBox="1">
            <a:spLocks noChangeArrowheads="1"/>
          </p:cNvSpPr>
          <p:nvPr/>
        </p:nvSpPr>
        <p:spPr>
          <a:xfrm>
            <a:off x="1838325" y="407988"/>
            <a:ext cx="5111750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79388" y="863600"/>
            <a:ext cx="2693987" cy="758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Retell in groups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>
          <a:xfrm>
            <a:off x="395288" y="692150"/>
            <a:ext cx="7921625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Read again. Then tick or cross.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68363" y="1539875"/>
            <a:ext cx="74739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(    ) 1. Our bedrooms are nice.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28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35025" y="2546350"/>
            <a:ext cx="74739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(    ) 2. The living room is big and beautiful.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28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44550" y="3430588"/>
            <a:ext cx="74739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(    ) 3. There is</a:t>
            </a:r>
            <a:r>
              <a:rPr kumimoji="1"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 kitchen and bathroom in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         our new house.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28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3600" y="4662488"/>
            <a:ext cx="80295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(    ) 4. We often watch TV in the living room.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28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71550" y="1392238"/>
            <a:ext cx="12239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400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71550" y="2290763"/>
            <a:ext cx="12239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>
                <a:solidFill>
                  <a:srgbClr val="FF0000"/>
                </a:solidFill>
                <a:ea typeface="微软雅黑" panose="020B0503020204020204" pitchFamily="34" charset="-122"/>
              </a:rPr>
              <a:t>×</a:t>
            </a:r>
            <a:endParaRPr lang="zh-CN" altLang="en-US" sz="4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87425" y="3160713"/>
            <a:ext cx="12239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400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16000" y="4405313"/>
            <a:ext cx="12239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400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1283"/>
            <a:ext cx="3888432" cy="270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21100"/>
            <a:ext cx="3130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24300" y="2122488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iving room/big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35375" y="4164013"/>
            <a:ext cx="566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dining room/small but clean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59814"/>
            <a:ext cx="1778939" cy="129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圆角矩形标注 10"/>
          <p:cNvSpPr/>
          <p:nvPr/>
        </p:nvSpPr>
        <p:spPr>
          <a:xfrm>
            <a:off x="4932363" y="831850"/>
            <a:ext cx="3887787" cy="458788"/>
          </a:xfrm>
          <a:prstGeom prst="wedgeRoundRectCallout">
            <a:avLst>
              <a:gd name="adj1" fmla="val -53793"/>
              <a:gd name="adj2" fmla="val -11863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 living room is big.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671888" y="4881563"/>
            <a:ext cx="566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The dining room is small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but clean.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17938" y="1462088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tudy / nice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06825" y="4318000"/>
            <a:ext cx="299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kitchen/clean</a:t>
            </a:r>
          </a:p>
        </p:txBody>
      </p:sp>
      <p:pic>
        <p:nvPicPr>
          <p:cNvPr id="43012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03338"/>
            <a:ext cx="2951162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76700"/>
            <a:ext cx="29495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32225" y="2335213"/>
            <a:ext cx="3743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The study is nice.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32225" y="5157788"/>
            <a:ext cx="4843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The kitchen is clean.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52813" y="1589088"/>
            <a:ext cx="4933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bedroom / beautiful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05188" y="3811588"/>
            <a:ext cx="5664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bathroom /not big but clean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0" y="1052736"/>
            <a:ext cx="301039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7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" y="3722688"/>
            <a:ext cx="28098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67100" y="2236788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The bedroom is beautiful.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05188" y="4675188"/>
            <a:ext cx="5616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The bathroom is not big but clean.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7950" y="1711325"/>
            <a:ext cx="8575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This is our new house.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The bedroom is small/beautiful...</a:t>
            </a:r>
          </a:p>
        </p:txBody>
      </p:sp>
      <p:sp>
        <p:nvSpPr>
          <p:cNvPr id="14" name="矩形 13"/>
          <p:cNvSpPr/>
          <p:nvPr/>
        </p:nvSpPr>
        <p:spPr>
          <a:xfrm>
            <a:off x="1276350" y="1125538"/>
            <a:ext cx="68532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如何用形容词描述自己的家？</a:t>
            </a:r>
          </a:p>
        </p:txBody>
      </p:sp>
      <p:sp>
        <p:nvSpPr>
          <p:cNvPr id="2" name="五角星 1"/>
          <p:cNvSpPr/>
          <p:nvPr/>
        </p:nvSpPr>
        <p:spPr>
          <a:xfrm>
            <a:off x="663575" y="122713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950" y="3668713"/>
            <a:ext cx="85756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The study is nice/big/clean...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The bedroom is small/beautiful...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1"/>
          <p:cNvSpPr>
            <a:spLocks noChangeArrowheads="1"/>
          </p:cNvSpPr>
          <p:nvPr/>
        </p:nvSpPr>
        <p:spPr bwMode="auto">
          <a:xfrm>
            <a:off x="995363" y="908050"/>
            <a:ext cx="8196262" cy="44021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听课文录音并跟读，按照正确的语音、语调朗读并表演课文对话。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回家向自己的父母描述自己的家，不少于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Read a story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10" name="五角星 9"/>
          <p:cNvSpPr/>
          <p:nvPr/>
        </p:nvSpPr>
        <p:spPr>
          <a:xfrm>
            <a:off x="677863" y="1447800"/>
            <a:ext cx="288925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298450" y="356393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646113" y="356393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9050" y="4665663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368300" y="466566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720725" y="465296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>
            <a:spLocks noChangeArrowheads="1"/>
          </p:cNvSpPr>
          <p:nvPr/>
        </p:nvSpPr>
        <p:spPr>
          <a:xfrm>
            <a:off x="2016125" y="333375"/>
            <a:ext cx="5111750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I can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2150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485900"/>
            <a:ext cx="259238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51524">
            <a:off x="541338" y="2551113"/>
            <a:ext cx="45958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36650" y="909638"/>
            <a:ext cx="4105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 have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There is/are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>
          <a:xfrm>
            <a:off x="1804988" y="600075"/>
            <a:ext cx="5111750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>
                <a:ea typeface="+mj-ea"/>
                <a:cs typeface="Arial" panose="020B0604020202020204" pitchFamily="34" charset="0"/>
              </a:rPr>
              <a:t>Do</a:t>
            </a:r>
            <a:r>
              <a:rPr lang="zh-CN" altLang="en-US" dirty="0" smtClean="0"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ea typeface="+mj-ea"/>
                <a:cs typeface="Arial" panose="020B0604020202020204" pitchFamily="34" charset="0"/>
              </a:rPr>
              <a:t>and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2355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401763"/>
            <a:ext cx="23749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192213"/>
            <a:ext cx="23034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17913" y="1192213"/>
            <a:ext cx="19081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450" y="3573463"/>
            <a:ext cx="24399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3725" y="3881438"/>
            <a:ext cx="28765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125" y="3681413"/>
            <a:ext cx="194468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>
            <a:spLocks noChangeArrowheads="1"/>
          </p:cNvSpPr>
          <p:nvPr/>
        </p:nvSpPr>
        <p:spPr>
          <a:xfrm>
            <a:off x="2016125" y="592138"/>
            <a:ext cx="5111750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</a:t>
            </a:r>
            <a:r>
              <a:rPr lang="en-US" altLang="zh-CN" dirty="0">
                <a:ea typeface="+mj-ea"/>
                <a:cs typeface="Arial" panose="020B0604020202020204" pitchFamily="34" charset="0"/>
              </a:rPr>
              <a:t>circle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6" y="1724298"/>
            <a:ext cx="8696067" cy="426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38388" y="1236663"/>
            <a:ext cx="446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Where do you watch TV?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864111"/>
            <a:ext cx="512149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54038" y="836613"/>
            <a:ext cx="747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How many bedrooms are there in Picture 1?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54038" y="1851025"/>
            <a:ext cx="7473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Are they nice?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55625" y="1404938"/>
            <a:ext cx="4448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two bedrooms.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5625" y="2417763"/>
            <a:ext cx="444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Yes, they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43" y="2636912"/>
            <a:ext cx="630351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69913" y="714375"/>
            <a:ext cx="7473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Is there a living room in Picture 2?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95313" y="1389063"/>
            <a:ext cx="747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Is it beautiful?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6100" y="1882775"/>
            <a:ext cx="7473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Where do they watch TV?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43663" y="725488"/>
            <a:ext cx="4448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Yes, there is.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13100" y="1389063"/>
            <a:ext cx="187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Yes, it is.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9913" y="2405063"/>
            <a:ext cx="639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They watch TV in the living 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1113" y="1476375"/>
            <a:ext cx="4699001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1536700"/>
            <a:ext cx="4456113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it1PartBLetslearnmore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13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9"/>
          <p:cNvSpPr txBox="1">
            <a:spLocks noChangeArrowheads="1"/>
          </p:cNvSpPr>
          <p:nvPr/>
        </p:nvSpPr>
        <p:spPr>
          <a:xfrm>
            <a:off x="2411413" y="655638"/>
            <a:ext cx="4321175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Let’s learn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8287" y="620689"/>
            <a:ext cx="5762025" cy="405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7088" y="4506913"/>
            <a:ext cx="8459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This is our new house.   There are two bedrooms.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 big one is for my mom and dad.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My bedroom is small.    They are nice.</a:t>
            </a:r>
          </a:p>
        </p:txBody>
      </p:sp>
      <p:pic>
        <p:nvPicPr>
          <p:cNvPr id="4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506913"/>
            <a:ext cx="3857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621213"/>
            <a:ext cx="3746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5222875"/>
            <a:ext cx="3810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8943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580548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862138" y="519113"/>
            <a:ext cx="5157787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11238" y="4076700"/>
            <a:ext cx="77517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Our living room is not big, but it’s beautiful.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often watch TV there.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There is a kitchen and a bathroom, too.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They are clean.</a:t>
            </a:r>
          </a:p>
        </p:txBody>
      </p:sp>
      <p:pic>
        <p:nvPicPr>
          <p:cNvPr id="4" name="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108450"/>
            <a:ext cx="379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797425"/>
            <a:ext cx="38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44988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075363"/>
            <a:ext cx="36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564ad11024211ecdbf1d81c4f385f933d46387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548</Words>
  <Application>Microsoft Office PowerPoint</Application>
  <PresentationFormat>全屏显示(4:3)</PresentationFormat>
  <Paragraphs>97</Paragraphs>
  <Slides>19</Slides>
  <Notes>10</Notes>
  <HiddenSlides>0</HiddenSlides>
  <MMClips>10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2023-01-16T19:26:26Z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25B69FD6B056492BA9A8BEC182B981FD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