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bookmarkIdSeed="2">
  <p:sldMasterIdLst>
    <p:sldMasterId id="2147483648" r:id="rId1"/>
    <p:sldMasterId id="2147483664" r:id="rId2"/>
  </p:sldMasterIdLst>
  <p:notesMasterIdLst>
    <p:notesMasterId r:id="rId23"/>
  </p:notesMasterIdLst>
  <p:handoutMasterIdLst>
    <p:handoutMasterId r:id="rId24"/>
  </p:handoutMasterIdLst>
  <p:sldIdLst>
    <p:sldId id="291" r:id="rId3"/>
    <p:sldId id="258" r:id="rId4"/>
    <p:sldId id="313" r:id="rId5"/>
    <p:sldId id="265" r:id="rId6"/>
    <p:sldId id="315" r:id="rId7"/>
    <p:sldId id="316" r:id="rId8"/>
    <p:sldId id="319" r:id="rId9"/>
    <p:sldId id="317" r:id="rId10"/>
    <p:sldId id="320" r:id="rId11"/>
    <p:sldId id="321" r:id="rId12"/>
    <p:sldId id="324" r:id="rId13"/>
    <p:sldId id="322" r:id="rId14"/>
    <p:sldId id="325" r:id="rId15"/>
    <p:sldId id="326" r:id="rId16"/>
    <p:sldId id="327" r:id="rId17"/>
    <p:sldId id="329" r:id="rId18"/>
    <p:sldId id="328" r:id="rId19"/>
    <p:sldId id="330" r:id="rId20"/>
    <p:sldId id="331" r:id="rId21"/>
    <p:sldId id="332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7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A54"/>
    <a:srgbClr val="97CC60"/>
    <a:srgbClr val="317713"/>
    <a:srgbClr val="DF6E72"/>
    <a:srgbClr val="506F60"/>
    <a:srgbClr val="116C60"/>
    <a:srgbClr val="EFF7F9"/>
    <a:srgbClr val="FAFBFD"/>
    <a:srgbClr val="959596"/>
    <a:srgbClr val="F5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7" autoAdjust="0"/>
    <p:restoredTop sz="94660"/>
  </p:normalViewPr>
  <p:slideViewPr>
    <p:cSldViewPr snapToGrid="0">
      <p:cViewPr>
        <p:scale>
          <a:sx n="66" d="100"/>
          <a:sy n="66" d="100"/>
        </p:scale>
        <p:origin x="-2286" y="-1146"/>
      </p:cViewPr>
      <p:guideLst>
        <p:guide orient="horz" pos="2166"/>
        <p:guide pos="37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0EF1-00DF-43FE-ADA3-727E718616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085DC-8731-4CE4-8977-C9F7A186C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085DC-8731-4CE4-8977-C9F7A186C7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B6A4-753D-47E2-88BB-75DBFFE00C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8AD2-2507-4C21-A6B8-611945ED06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B6A4-753D-47E2-88BB-75DBFFE00C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8AD2-2507-4C21-A6B8-611945ED06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8961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641A-DC9A-4FA7-81F6-8A62FE9148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8A33-C95F-4390-917C-62138BC2DF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B6A4-753D-47E2-88BB-75DBFFE00C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8AD2-2507-4C21-A6B8-611945ED060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0796" y="-3989"/>
            <a:ext cx="12202796" cy="686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52786" y="1735946"/>
            <a:ext cx="6128972" cy="3882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1457" y="2167138"/>
            <a:ext cx="5391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纲，指成批运输货物的组织，如茶纲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﹑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盐纲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﹑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花石纲。北宋权相蔡京假公济私，在朝中大兴花石纲，铸九鼎，建明堂，修方泽，立道观，大兴土木徭役，修建华丽的艮岳。天下百姓穷不聊生，怨声载道。北京大名府（今河北邯郸大名县）知府梁中书搜刮民脂民膏，孝敬其岳父蔡京生日礼物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,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价值十万贯的金银财宝，名曰“生辰纲”。命令麾下的提辖杨志押运十万贯生日礼物，于六月十五日蔡京生辰之时，送到东京汴梁庆寿。阴历的六月十五日正值大暑时节。这一情况被山东好汉晁盖、吴用等获知，决定在山东省菏泽市郓城县东南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16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里处的黄泥冈截取这批宝物。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316" y="1192336"/>
            <a:ext cx="5686425" cy="49696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第三章节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 b="1" i="1" spc="600">
                <a:solidFill>
                  <a:srgbClr val="699A5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大暑的习俗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0055" y="1523093"/>
            <a:ext cx="5262880" cy="4166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64311" y="2408115"/>
            <a:ext cx="3995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福建莆田人在大暑时节有吃荔枝、羊肉和米糟的习俗，叫做“过大暑”。荔枝含有葡萄糖和多种维生素，富有营养价值，所以吃鲜荔枝可以滋补身体。先将鲜荔枝浸于冷井水之中，大暑时刻一到便取出品尝。这一时刻吃荔枝，最惬意、最滋补。</a:t>
            </a:r>
            <a:endParaRPr lang="zh-CN" altLang="en-US" sz="160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6134" y="206840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 吃荔枝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52935" y="897706"/>
            <a:ext cx="5240655" cy="52406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647" y="66181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012590" y="1154750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8786" y="1519831"/>
            <a:ext cx="5262880" cy="381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414" y="1954625"/>
            <a:ext cx="474294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吃仙草</a:t>
            </a:r>
          </a:p>
          <a:p>
            <a:endParaRPr lang="en-US" altLang="zh-CN" sz="14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广东很多地方在大暑时节有“吃仙草”的习俗。仙草又名凉粉草、仙人草，唇形科仙草属草本植物，是重要的药食两用植物资源。由于其神奇的消暑功效，被誉为“仙草”。茎叶晒干后可以做成烧仙草，广东一带叫凉粉，是一种消暑的甜品。</a:t>
            </a:r>
            <a:endParaRPr lang="zh-CN" altLang="en-US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6570" y="950595"/>
            <a:ext cx="5055235" cy="50552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835" y="1791334"/>
            <a:ext cx="5262880" cy="3847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3064" y="2499350"/>
            <a:ext cx="35502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晒伏姜，烧伏香</a:t>
            </a:r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伏姜源自中国山西，河南等地，三伏天时人们会把生姜切片或者榨汁后与红糖搅拌在一起，装入容器中蒙上纱布，于太阳下晾晒。充分融合后食用，对老寒胃，伤风咳嗽等有奇效，并有温暖保健的功效。。</a:t>
            </a:r>
            <a:endParaRPr lang="zh-CN" altLang="en-US" sz="160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07486" y="1052352"/>
            <a:ext cx="5325432" cy="53254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286876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3373" y="1719490"/>
            <a:ext cx="5262880" cy="3691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4319" y="2666304"/>
            <a:ext cx="40806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斗蟋蟀</a:t>
            </a:r>
          </a:p>
          <a:p>
            <a:endParaRPr lang="en-US" altLang="zh-CN" sz="20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大暑是乡村田野蟋蟀最多的季节，中国有些地区的人们茶余饭后有以斗蟋蟀为乐的风俗。</a:t>
            </a:r>
            <a:endParaRPr lang="zh-CN" altLang="en-US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76152" y="1446530"/>
            <a:ext cx="2148093" cy="4423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09575"/>
            <a:ext cx="219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第四章节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 b="1" i="1" spc="600">
                <a:solidFill>
                  <a:srgbClr val="699A5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关于大暑的诗句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8881" y="1682236"/>
            <a:ext cx="5262880" cy="39768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1201" y="2385458"/>
            <a:ext cx="40814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pc="600" dirty="0">
                <a:solidFill>
                  <a:srgbClr val="699A54"/>
                </a:solidFill>
                <a:cs typeface="+mn-ea"/>
                <a:sym typeface="+mn-lt"/>
              </a:rPr>
              <a:t>    《</a:t>
            </a:r>
            <a:r>
              <a:rPr lang="zh-CN" altLang="en-US" sz="2800" spc="600" dirty="0">
                <a:solidFill>
                  <a:srgbClr val="699A54"/>
                </a:solidFill>
                <a:cs typeface="+mn-ea"/>
                <a:sym typeface="+mn-lt"/>
              </a:rPr>
              <a:t>大暑</a:t>
            </a:r>
            <a:r>
              <a:rPr lang="en-US" altLang="zh-CN" sz="2800" spc="6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endParaRPr lang="zh-CN" altLang="en-US" sz="28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16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600" dirty="0">
                <a:solidFill>
                  <a:srgbClr val="699A54"/>
                </a:solidFill>
                <a:cs typeface="+mn-ea"/>
                <a:sym typeface="+mn-lt"/>
              </a:rPr>
              <a:t>        </a:t>
            </a:r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曾几</a:t>
            </a:r>
            <a:r>
              <a:rPr lang="en-US" altLang="zh-CN" spc="600" dirty="0">
                <a:solidFill>
                  <a:srgbClr val="699A54"/>
                </a:solidFill>
                <a:cs typeface="+mn-ea"/>
                <a:sym typeface="+mn-lt"/>
              </a:rPr>
              <a:t>.</a:t>
            </a:r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宋</a:t>
            </a:r>
          </a:p>
          <a:p>
            <a:endParaRPr lang="en-US" altLang="zh-CN" spc="600" dirty="0">
              <a:solidFill>
                <a:srgbClr val="699A54"/>
              </a:solidFill>
              <a:cs typeface="+mn-ea"/>
              <a:sym typeface="+mn-lt"/>
            </a:endParaRP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赤日几时过，清风无处寻。</a:t>
            </a: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经书聊枕籍，瓜李漫浮沉。</a:t>
            </a: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兰若静复静，茅茨深又深。</a:t>
            </a:r>
          </a:p>
          <a:p>
            <a:pPr algn="ctr"/>
            <a:r>
              <a:rPr lang="zh-CN" altLang="en-US" spc="600" dirty="0">
                <a:solidFill>
                  <a:srgbClr val="699A54"/>
                </a:solidFill>
                <a:cs typeface="+mn-ea"/>
                <a:sym typeface="+mn-lt"/>
              </a:rPr>
              <a:t>炎蒸乃如许，那更惜分阴。</a:t>
            </a:r>
            <a:endParaRPr lang="zh-CN" altLang="en-US" i="0" spc="6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07273" y="537030"/>
            <a:ext cx="6545308" cy="65453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19" y="409575"/>
            <a:ext cx="27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581645" y="806725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8655" y="1378858"/>
            <a:ext cx="5262880" cy="4408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noFill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23286" y="195060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spc="3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2400" b="1" spc="300" dirty="0">
                <a:solidFill>
                  <a:srgbClr val="699A54"/>
                </a:solidFill>
                <a:cs typeface="+mn-ea"/>
                <a:sym typeface="+mn-lt"/>
              </a:rPr>
              <a:t>大暑留召伯埭</a:t>
            </a:r>
            <a:r>
              <a:rPr lang="en-US" altLang="zh-CN" sz="2400" b="1" spc="3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endParaRPr lang="zh-CN" altLang="en-US" sz="24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       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尤袤</a:t>
            </a:r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.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宋</a:t>
            </a:r>
          </a:p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清风不肯来，烈日不肯暮。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平生山林下，散发颇箕踞。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一官走王事，三伏在道途。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我非褦襶儿，亦尔困驰骛。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居然恋俎豆，安得免羁馽。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区区竟何营，汩汩此飘寓。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渊明应笑人，有底不归去。</a:t>
            </a:r>
            <a:endParaRPr lang="zh-CN" altLang="en-US" b="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606425" y="933132"/>
            <a:ext cx="5125085" cy="5125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19" y="409575"/>
            <a:ext cx="27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4870" y="1741715"/>
            <a:ext cx="5262880" cy="3918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7717" y="2339478"/>
            <a:ext cx="41166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3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2400" spc="300" dirty="0">
                <a:solidFill>
                  <a:srgbClr val="699A54"/>
                </a:solidFill>
                <a:cs typeface="+mn-ea"/>
                <a:sym typeface="+mn-lt"/>
              </a:rPr>
              <a:t>六月十八日夜大暑</a:t>
            </a:r>
            <a:r>
              <a:rPr lang="en-US" altLang="zh-CN" sz="2400" spc="3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endParaRPr lang="zh-CN" altLang="en-US" sz="24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        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司马光</a:t>
            </a:r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.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宋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</a:t>
            </a:r>
            <a:endParaRPr lang="en-US" altLang="zh-CN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en-US" altLang="zh-CN" spc="300" dirty="0">
                <a:solidFill>
                  <a:srgbClr val="699A54"/>
                </a:solidFill>
                <a:cs typeface="+mn-ea"/>
                <a:sym typeface="+mn-lt"/>
              </a:rPr>
              <a:t>   </a:t>
            </a:r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老柳蜩螗噪，荒庭熠耀流。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人情正苦暑，物怎已惊秋。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月下濯寒水，风前梳白头。</a:t>
            </a:r>
          </a:p>
          <a:p>
            <a:r>
              <a:rPr lang="zh-CN" altLang="en-US" spc="300" dirty="0">
                <a:solidFill>
                  <a:srgbClr val="699A54"/>
                </a:solidFill>
                <a:cs typeface="+mn-ea"/>
                <a:sym typeface="+mn-lt"/>
              </a:rPr>
              <a:t>   如何夜半客，束带谒公侯。</a:t>
            </a:r>
            <a:endParaRPr lang="zh-CN" altLang="en-US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14352" y="1455420"/>
            <a:ext cx="5262880" cy="39471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419" y="409575"/>
            <a:ext cx="2768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3205416"/>
            <a:ext cx="12217585" cy="36525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566188" y="814006"/>
            <a:ext cx="129649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 i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99A54"/>
                </a:solidFill>
                <a:cs typeface="+mn-ea"/>
                <a:sym typeface="+mn-lt"/>
              </a:rPr>
              <a:t>目</a:t>
            </a:r>
            <a:endParaRPr lang="en-US" altLang="zh-CN" sz="8000" b="1" i="1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8000" b="1" i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99A54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02275" y="1445240"/>
            <a:ext cx="3595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02275" y="4010184"/>
            <a:ext cx="3595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关于大暑的诗句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02275" y="3109876"/>
            <a:ext cx="26212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大暑的美食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02275" y="2190753"/>
            <a:ext cx="3595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6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  <a:p>
            <a:endParaRPr lang="en-US" altLang="zh-CN" sz="3200" spc="6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15393" y="1430631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4915392" y="2410002"/>
            <a:ext cx="264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15392" y="3325699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915392" y="4214149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600" dirty="0">
                <a:solidFill>
                  <a:srgbClr val="699A54"/>
                </a:solidFill>
                <a:cs typeface="+mn-ea"/>
                <a:sym typeface="+mn-lt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9021863" y="-485945"/>
            <a:ext cx="3617594" cy="28773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2842995" cy="2272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0796" y="-3989"/>
            <a:ext cx="12202796" cy="6864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第一章节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i="1" spc="600" dirty="0">
                <a:solidFill>
                  <a:srgbClr val="699A54"/>
                </a:solidFill>
                <a:latin typeface="+mn-lt"/>
                <a:ea typeface="+mn-ea"/>
                <a:cs typeface="+mn-ea"/>
                <a:sym typeface="+mn-lt"/>
              </a:rPr>
              <a:t>大暑的历史由来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112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 dirty="0">
              <a:noFill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</a:p>
        </p:txBody>
      </p:sp>
      <p:sp>
        <p:nvSpPr>
          <p:cNvPr id="5" name="矩形 4"/>
          <p:cNvSpPr/>
          <p:nvPr/>
        </p:nvSpPr>
        <p:spPr>
          <a:xfrm>
            <a:off x="4811205" y="919456"/>
            <a:ext cx="6542417" cy="52864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 dirty="0">
              <a:noFill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6961" y="986969"/>
            <a:ext cx="5805679" cy="521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大暑是农历二十四节气中的第十二个节气，此时太阳到达黄经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120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度。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通纬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·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孝经援神契</a:t>
            </a:r>
            <a:r>
              <a:rPr lang="en-US" altLang="zh-CN" sz="1600" spc="3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：“小暑后十五日斗指未为大暑，六月中。小大者，就极热之中，分为大小，初后为小，望后为大也。”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：“一候腐草为萤；二候土润溽暑；三候大雨时行。”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</a:t>
            </a:r>
            <a:r>
              <a:rPr lang="zh-CN" altLang="en-US" sz="1600" spc="300" dirty="0" smtClean="0">
                <a:solidFill>
                  <a:srgbClr val="699A54"/>
                </a:solidFill>
                <a:cs typeface="+mn-ea"/>
                <a:sym typeface="+mn-lt"/>
              </a:rPr>
              <a:t>。</a:t>
            </a:r>
            <a:endParaRPr lang="zh-CN" altLang="en-US" sz="1600" spc="300" dirty="0">
              <a:solidFill>
                <a:srgbClr val="699A54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90130" y="2496637"/>
            <a:ext cx="5662295" cy="37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7827" y="1426821"/>
            <a:ext cx="5802630" cy="4511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93536" y="1697990"/>
            <a:ext cx="5131211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solidFill>
                  <a:srgbClr val="699A54"/>
                </a:solidFill>
                <a:cs typeface="+mn-ea"/>
                <a:sym typeface="+mn-lt"/>
              </a:rPr>
              <a:t>大暑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大暑，六月中。解见小暑。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腐草为萤。曰丹良，曰丹鸟，曰夜光，曰宵烛，皆萤之别名。离明之极，则幽阴至微之物亦化而为明也。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毛诗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曰：熠耀宵行。另一种也，形如米虫，尾亦有火，不言化者，不复原形，解见前。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土润溽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【</a:t>
            </a:r>
            <a:r>
              <a:rPr lang="en-US" altLang="zh-CN" sz="1600" dirty="0" err="1">
                <a:solidFill>
                  <a:srgbClr val="699A54"/>
                </a:solidFill>
                <a:cs typeface="+mn-ea"/>
                <a:sym typeface="+mn-lt"/>
              </a:rPr>
              <a:t>rù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】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暑。溽，湿也，土之气润，故蒸郁而为湿；暑，俗称龌龊，热是也。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大雨时行。前候湿暑之气蒸郁，今候则大雨时行，以退暑也。</a:t>
            </a:r>
            <a:endParaRPr lang="zh-CN" altLang="en-US" sz="1600" b="0" i="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668226" y="1362487"/>
            <a:ext cx="4883332" cy="48833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925505" y="719639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1428" y="95064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大暑三候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26845" y="1994858"/>
            <a:ext cx="2339103" cy="17543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65325" y="2006066"/>
            <a:ext cx="1732022" cy="17320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925913" y="1719413"/>
            <a:ext cx="2305215" cy="2305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2289" y="4336754"/>
            <a:ext cx="2750042" cy="1811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08489" y="4336754"/>
            <a:ext cx="2750042" cy="1811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40104" y="4336754"/>
            <a:ext cx="2750042" cy="1811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9455" y="4249887"/>
            <a:ext cx="27023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一候丨腐草为萤</a:t>
            </a:r>
          </a:p>
          <a:p>
            <a:r>
              <a:rPr lang="zh-CN" altLang="en-US" sz="1400" spc="300" dirty="0">
                <a:solidFill>
                  <a:srgbClr val="699A54"/>
                </a:solidFill>
                <a:cs typeface="+mn-ea"/>
                <a:sym typeface="+mn-lt"/>
              </a:rPr>
              <a:t>萤火虫产卵在落叶与枯草之间，经幼虫、蛹而至成虫，在盛夏孵化而出。古人的生物知识缺乏，所以以为萤火虫在此时由腐草所变化而生。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069727" y="4526747"/>
            <a:ext cx="22270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二候丨土润溽暑</a:t>
            </a:r>
          </a:p>
          <a:p>
            <a:r>
              <a:rPr lang="zh-CN" altLang="en-US" sz="1400" spc="300" dirty="0">
                <a:solidFill>
                  <a:srgbClr val="699A54"/>
                </a:solidFill>
                <a:cs typeface="+mn-ea"/>
                <a:sym typeface="+mn-lt"/>
              </a:rPr>
              <a:t>“腐草化为萤，又五日，土润溽暑。” 此时土壤内湿气潮润，天气也湿热难耐，这种蒸郁的热天也是最难过的。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887393" y="4249351"/>
            <a:ext cx="270232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spc="300" dirty="0">
              <a:solidFill>
                <a:srgbClr val="699A54"/>
              </a:solidFill>
              <a:cs typeface="+mn-ea"/>
              <a:sym typeface="+mn-lt"/>
            </a:endParaRPr>
          </a:p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三候丨大雨时行</a:t>
            </a:r>
          </a:p>
          <a:p>
            <a:r>
              <a:rPr lang="zh-CN" altLang="en-US" sz="1400" spc="300" dirty="0">
                <a:solidFill>
                  <a:srgbClr val="699A54"/>
                </a:solidFill>
                <a:cs typeface="+mn-ea"/>
                <a:sym typeface="+mn-lt"/>
              </a:rPr>
              <a:t>当早上的湿热之气升至对流云层，在高空遇冷，常在午后降下大雨，雨势大但是下雨的时间不长，雨后可以稍稍缓解一些暑气。</a:t>
            </a:r>
          </a:p>
          <a:p>
            <a:endParaRPr lang="zh-CN" altLang="en-US" sz="1400" i="0" spc="30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大暑的历史由来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16200000">
            <a:off x="3715083" y="180550"/>
            <a:ext cx="1066800" cy="4688205"/>
          </a:xfrm>
          <a:prstGeom prst="rect">
            <a:avLst/>
          </a:prstGeom>
          <a:solidFill>
            <a:srgbClr val="59934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3851608" y="696805"/>
            <a:ext cx="723900" cy="3656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6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73747" y="2163020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spc="600" dirty="0">
                <a:solidFill>
                  <a:schemeClr val="bg1"/>
                </a:solidFill>
                <a:cs typeface="+mn-ea"/>
                <a:sym typeface="+mn-lt"/>
              </a:rPr>
              <a:t>第二章节</a:t>
            </a:r>
            <a:endParaRPr lang="zh-CN" altLang="en-US" sz="4400" spc="600" dirty="0">
              <a:cs typeface="+mn-ea"/>
              <a:sym typeface="+mn-lt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1760812" y="3429000"/>
            <a:ext cx="6614321" cy="13040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600" b="1" i="1" spc="600">
                <a:solidFill>
                  <a:srgbClr val="699A54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关于大暑的传说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77166" y="3941973"/>
            <a:ext cx="3718696" cy="29122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91450" y="3194872"/>
            <a:ext cx="4400550" cy="36631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 flipV="1">
            <a:off x="9098914" y="-1"/>
            <a:ext cx="3093085" cy="234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838419" y="809685"/>
            <a:ext cx="6128972" cy="52189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6729" y="910015"/>
            <a:ext cx="6128972" cy="521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7664" y="1280346"/>
            <a:ext cx="5668571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俗话说“热在三伏”，大暑一般处在三伏里的中伏阶段。我国大部分地区天气炎热，著名的三大火炉南京、武汉、重庆在大暑前后也是炉火最旺。最热的“火炉”，要属新疆的吐鲁番，有“火焰山”之称，清代诗人萧雄在他的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西疆杂述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中写到“试将面饼贴之砖壁，少顷烙熟，烈日可畏。”根据大暑的热与不热，有不少预测后期天气的农谚有：如短期预示的有“大暑热，田头歇；大暑凉，水满塘”“大暑小暑，淹死老鼠”；中期预示的有“大暑热，秋后凉” “大暑热不透，大热在秋后”“小暑不见日头，大暑晒开石头”；长期预示的有“大暑热得慌，四个月无霜”“大暑不热，冬天不冷”“大暑不热要烂冬”“小暑大暑不热</a:t>
            </a:r>
            <a:r>
              <a:rPr lang="en-US" altLang="zh-CN" sz="1600" dirty="0">
                <a:solidFill>
                  <a:srgbClr val="699A54"/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小寒大寒不冷”“大暑大雨，百日见霜”等。“大者，乃炎热之极也。”古人云“物极必反”，大暑之后便是立秋，气温将渐渐的凉爽下来。</a:t>
            </a:r>
          </a:p>
          <a:p>
            <a:pPr indent="457200" algn="just" fontAlgn="base"/>
            <a:r>
              <a:rPr lang="zh-CN" altLang="en-US" sz="1600" dirty="0">
                <a:solidFill>
                  <a:srgbClr val="699A54"/>
                </a:solidFill>
                <a:cs typeface="+mn-ea"/>
                <a:sym typeface="+mn-lt"/>
              </a:rPr>
              <a:t> 还有一些大暑期间雨水多少与粮食丰欠的关系，有“伏里多雨，囤里多米”“伏天雨丰，粮丰棉丰”“伏不受旱，一亩增一担”的说法。</a:t>
            </a:r>
            <a:endParaRPr lang="zh-CN" altLang="en-US" sz="1600" b="0" i="0" dirty="0">
              <a:solidFill>
                <a:srgbClr val="699A54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15559" y="2207484"/>
            <a:ext cx="5359340" cy="33495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3055" y="1566821"/>
            <a:ext cx="6128972" cy="4205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spc="300" dirty="0">
              <a:noFill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085" y="1820001"/>
            <a:ext cx="5862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rgbClr val="699A54"/>
                </a:solidFill>
                <a:cs typeface="+mn-ea"/>
                <a:sym typeface="+mn-lt"/>
              </a:rPr>
              <a:t>记的在孩提时代，盛夏村外的玉米地里，有很多一闪一灭的光亮，犹如一盏盏神秘莫测的明灯，那就是萤火虫发出的光亮。东晋时代，南平新洲（今湖南津市）有一个叫人车胤的，字武子，自幼聪颖好学，勤奋不倦，博学多通。但因家境贫困，父亲无法为他提供良好的学习环境。为了维持温饱，没有多余的钱买灯油供他晚上读书。为此，他只能利用白天时间背诵诗文。夏天的一个晚上，他正在院子里背一篇文章，忽然见许多萤火虫在低空中飞舞。一闪一闪的光点，在黑暗中显得有些耀眼。他想，如果把许多萤火虫集中在一起，不就成为一盏灯了吗？于是，他去找了一只白绢口袋，随即抓了几十只萤火虫放在里面，再扎住袋口，把它吊起来。虽然不怎么明亮，但可勉强用来看书了。从此，只要有萤火虫，他就去抓一把来当作灯用，自此学识与日俱增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09057" y="1674858"/>
            <a:ext cx="4568506" cy="42056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9420" y="409575"/>
            <a:ext cx="3046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rgbClr val="699A54"/>
                </a:solidFill>
                <a:cs typeface="+mn-ea"/>
                <a:sym typeface="+mn-lt"/>
              </a:rPr>
              <a:t>关于大暑的传说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二十四节气之大暑节气介绍PPT模板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uzblcy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1636</Words>
  <Application>Microsoft Office PowerPoint</Application>
  <PresentationFormat>宽屏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2022-03-10T03:52:14Z</dcterms:created>
  <dcterms:modified xsi:type="dcterms:W3CDTF">2023-01-10T11:20:53Z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44FB3856780C4DE3A98962B2B70E02EE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