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2"/>
  </p:notesMasterIdLst>
  <p:handoutMasterIdLst>
    <p:handoutMasterId r:id="rId23"/>
  </p:handoutMasterIdLst>
  <p:sldIdLst>
    <p:sldId id="11088575" r:id="rId3"/>
    <p:sldId id="11088576" r:id="rId4"/>
    <p:sldId id="11088577" r:id="rId5"/>
    <p:sldId id="11088581" r:id="rId6"/>
    <p:sldId id="11088582" r:id="rId7"/>
    <p:sldId id="11088578" r:id="rId8"/>
    <p:sldId id="11088583" r:id="rId9"/>
    <p:sldId id="11088584" r:id="rId10"/>
    <p:sldId id="11088585" r:id="rId11"/>
    <p:sldId id="11088579" r:id="rId12"/>
    <p:sldId id="11088586" r:id="rId13"/>
    <p:sldId id="11088587" r:id="rId14"/>
    <p:sldId id="11088588" r:id="rId15"/>
    <p:sldId id="11088580" r:id="rId16"/>
    <p:sldId id="11088589" r:id="rId17"/>
    <p:sldId id="11088590" r:id="rId18"/>
    <p:sldId id="11088591" r:id="rId19"/>
    <p:sldId id="11088592" r:id="rId20"/>
    <p:sldId id="11088594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FFF"/>
    <a:srgbClr val="5595FF"/>
    <a:srgbClr val="274E93"/>
    <a:srgbClr val="33AAB7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0" autoAdjust="0"/>
  </p:normalViewPr>
  <p:slideViewPr>
    <p:cSldViewPr snapToGrid="0">
      <p:cViewPr>
        <p:scale>
          <a:sx n="66" d="100"/>
          <a:sy n="66" d="100"/>
        </p:scale>
        <p:origin x="-2274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11656-C667-4815-9901-CA36BDFD96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E9CBD-A6CF-47FB-BBCF-964395D0D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3" y="674033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1613" y="546740"/>
            <a:ext cx="10928774" cy="5546648"/>
          </a:xfrm>
          <a:prstGeom prst="rect">
            <a:avLst/>
          </a:prstGeom>
        </p:spPr>
      </p:pic>
      <p:pic>
        <p:nvPicPr>
          <p:cNvPr id="9" name="图片 8" descr="C:\Users\Administrator\Desktop\下载\51miz-E796271-DF082F6C.png51miz-E796271-DF082F6C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315595" y="386715"/>
            <a:ext cx="2707005" cy="1612265"/>
          </a:xfrm>
          <a:prstGeom prst="rect">
            <a:avLst/>
          </a:prstGeom>
        </p:spPr>
      </p:pic>
      <p:pic>
        <p:nvPicPr>
          <p:cNvPr id="20" name="图片 19" descr="H:\设计兼职素材\任务\任务\素材\51miz-E803433-C2ADE717.png51miz-E803433-C2ADE71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560000">
            <a:off x="5341620" y="39370"/>
            <a:ext cx="1578610" cy="1499870"/>
          </a:xfrm>
          <a:prstGeom prst="rect">
            <a:avLst/>
          </a:prstGeom>
        </p:spPr>
      </p:pic>
      <p:pic>
        <p:nvPicPr>
          <p:cNvPr id="22" name="图片 21" descr="H:\设计兼职素材\任务\任务\素材\51miz-E751844-CDBBF9C6.png51miz-E751844-CDBBF9C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0244570">
            <a:off x="10321290" y="80645"/>
            <a:ext cx="2023745" cy="2023745"/>
          </a:xfrm>
          <a:prstGeom prst="rect">
            <a:avLst/>
          </a:prstGeom>
        </p:spPr>
      </p:pic>
      <p:pic>
        <p:nvPicPr>
          <p:cNvPr id="29" name="图片 28" descr="H:\设计兼职素材\任务\任务\素材\51miz-E1038642-AA190C90.png51miz-E1038642-AA190C90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344930" y="887730"/>
            <a:ext cx="5907405" cy="418592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-430530" y="4873625"/>
            <a:ext cx="13920470" cy="2201545"/>
            <a:chOff x="-903" y="7694"/>
            <a:chExt cx="21922" cy="3467"/>
          </a:xfrm>
        </p:grpSpPr>
        <p:pic>
          <p:nvPicPr>
            <p:cNvPr id="10" name="图片 9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4669" y="7707"/>
              <a:ext cx="6351" cy="3455"/>
            </a:xfrm>
            <a:prstGeom prst="rect">
              <a:avLst/>
            </a:prstGeom>
          </p:spPr>
        </p:pic>
        <p:pic>
          <p:nvPicPr>
            <p:cNvPr id="11" name="图片 10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-903" y="7707"/>
              <a:ext cx="6351" cy="3455"/>
            </a:xfrm>
            <a:prstGeom prst="rect">
              <a:avLst/>
            </a:prstGeom>
          </p:spPr>
        </p:pic>
        <p:pic>
          <p:nvPicPr>
            <p:cNvPr id="12" name="图片 11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6957" y="7707"/>
              <a:ext cx="6351" cy="3455"/>
            </a:xfrm>
            <a:prstGeom prst="rect">
              <a:avLst/>
            </a:prstGeom>
          </p:spPr>
        </p:pic>
        <p:pic>
          <p:nvPicPr>
            <p:cNvPr id="14" name="图片 13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4110" y="7707"/>
              <a:ext cx="6351" cy="3455"/>
            </a:xfrm>
            <a:prstGeom prst="rect">
              <a:avLst/>
            </a:prstGeom>
          </p:spPr>
        </p:pic>
        <p:pic>
          <p:nvPicPr>
            <p:cNvPr id="16" name="图片 15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377" y="7694"/>
              <a:ext cx="6351" cy="3455"/>
            </a:xfrm>
            <a:prstGeom prst="rect">
              <a:avLst/>
            </a:prstGeom>
          </p:spPr>
        </p:pic>
      </p:grpSp>
      <p:pic>
        <p:nvPicPr>
          <p:cNvPr id="5" name="图片 4" descr="H:\设计兼职素材\任务\任务\素材\51miz-E745894-A140F867.png51miz-E745894-A140F867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5287010" y="1201420"/>
            <a:ext cx="7585075" cy="5656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19187" y="610227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1613" y="555630"/>
            <a:ext cx="10928774" cy="5546648"/>
          </a:xfrm>
          <a:prstGeom prst="rect">
            <a:avLst/>
          </a:prstGeom>
        </p:spPr>
      </p:pic>
      <p:pic>
        <p:nvPicPr>
          <p:cNvPr id="9" name="图片 8" descr="G:\设计兼职素材\任务\任务\素材\图片1.png图片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125095" y="483235"/>
            <a:ext cx="1797685" cy="1179830"/>
          </a:xfrm>
          <a:prstGeom prst="rect">
            <a:avLst/>
          </a:prstGeom>
        </p:spPr>
      </p:pic>
      <p:pic>
        <p:nvPicPr>
          <p:cNvPr id="20" name="图片 19" descr="G:\设计兼职素材\任务\任务\素材\51miz-E207610-7D19DC97.png51miz-E207610-7D19DC9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247515" y="739775"/>
            <a:ext cx="866140" cy="1434465"/>
          </a:xfrm>
          <a:prstGeom prst="rect">
            <a:avLst/>
          </a:prstGeom>
        </p:spPr>
      </p:pic>
      <p:pic>
        <p:nvPicPr>
          <p:cNvPr id="22" name="图片 21" descr="G:\设计兼职素材\任务\任务\素材\51miz-E751844-CDBBF9C6.png51miz-E751844-CDBBF9C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0244570">
            <a:off x="10269220" y="294640"/>
            <a:ext cx="1916430" cy="19164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286463" y="941592"/>
            <a:ext cx="3910834" cy="3910834"/>
          </a:xfrm>
          <a:prstGeom prst="rect">
            <a:avLst/>
          </a:prstGeom>
        </p:spPr>
      </p:pic>
      <p:sp>
        <p:nvSpPr>
          <p:cNvPr id="25" name="TextBox 7"/>
          <p:cNvSpPr txBox="1"/>
          <p:nvPr/>
        </p:nvSpPr>
        <p:spPr bwMode="auto">
          <a:xfrm>
            <a:off x="5197488" y="1751272"/>
            <a:ext cx="5094686" cy="853637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600" i="0" u="none" strike="noStrike" kern="0" cap="none" spc="0" normalizeH="0" baseline="0">
                <a:ln w="22225">
                  <a:noFill/>
                  <a:prstDash val="solid"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活动内容</a:t>
            </a:r>
          </a:p>
        </p:txBody>
      </p:sp>
      <p:sp>
        <p:nvSpPr>
          <p:cNvPr id="26" name="TextBox 7"/>
          <p:cNvSpPr txBox="1"/>
          <p:nvPr/>
        </p:nvSpPr>
        <p:spPr bwMode="auto">
          <a:xfrm>
            <a:off x="861226" y="2174069"/>
            <a:ext cx="4762578" cy="853637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600" i="0" u="none" strike="noStrike" kern="0" cap="none" spc="0" normalizeH="0" baseline="0">
                <a:ln w="22225">
                  <a:noFill/>
                  <a:prstDash val="solid"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897255" y="4852670"/>
            <a:ext cx="13920470" cy="2201545"/>
            <a:chOff x="-903" y="7694"/>
            <a:chExt cx="21922" cy="3467"/>
          </a:xfrm>
        </p:grpSpPr>
        <p:pic>
          <p:nvPicPr>
            <p:cNvPr id="10" name="图片 9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4669" y="7707"/>
              <a:ext cx="6351" cy="3455"/>
            </a:xfrm>
            <a:prstGeom prst="rect">
              <a:avLst/>
            </a:prstGeom>
          </p:spPr>
        </p:pic>
        <p:pic>
          <p:nvPicPr>
            <p:cNvPr id="11" name="图片 10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-903" y="7707"/>
              <a:ext cx="6351" cy="3455"/>
            </a:xfrm>
            <a:prstGeom prst="rect">
              <a:avLst/>
            </a:prstGeom>
          </p:spPr>
        </p:pic>
        <p:pic>
          <p:nvPicPr>
            <p:cNvPr id="12" name="图片 11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6957" y="7707"/>
              <a:ext cx="6351" cy="3455"/>
            </a:xfrm>
            <a:prstGeom prst="rect">
              <a:avLst/>
            </a:prstGeom>
          </p:spPr>
        </p:pic>
        <p:pic>
          <p:nvPicPr>
            <p:cNvPr id="14" name="图片 13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4110" y="7707"/>
              <a:ext cx="6351" cy="3455"/>
            </a:xfrm>
            <a:prstGeom prst="rect">
              <a:avLst/>
            </a:prstGeom>
          </p:spPr>
        </p:pic>
        <p:pic>
          <p:nvPicPr>
            <p:cNvPr id="16" name="图片 15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377" y="7694"/>
              <a:ext cx="6351" cy="3455"/>
            </a:xfrm>
            <a:prstGeom prst="rect">
              <a:avLst/>
            </a:prstGeom>
          </p:spPr>
        </p:pic>
      </p:grpSp>
      <p:pic>
        <p:nvPicPr>
          <p:cNvPr id="5" name="图片 4" descr="G:\设计兼职素材\任务\任务\素材\51miz-E745894-A140F867.png51miz-E745894-A140F867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5960110" y="1751330"/>
            <a:ext cx="5107305" cy="5107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280" y="325120"/>
            <a:ext cx="11419840" cy="62077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001" y="387476"/>
            <a:ext cx="2367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03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活动内容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35655" y="2150294"/>
            <a:ext cx="5473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cs typeface="+mn-ea"/>
                <a:sym typeface="+mn-lt"/>
              </a:rPr>
              <a:t>         </a:t>
            </a:r>
            <a:r>
              <a:rPr lang="zh-CN" altLang="en-US" sz="2400" dirty="0">
                <a:cs typeface="+mn-ea"/>
                <a:sym typeface="+mn-lt"/>
              </a:rPr>
              <a:t>父亲节当天早餐一般是由子女们来做，父母可以继续睡觉，不必早起。由子女们做好早餐拿到床前给父母亲食用。此外，在美国儿女也会给父亲寄贺卡，买领带、袜子之类的小礼品送给父亲，以表达对父亲的敬重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97497" y="1719969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kern="0" dirty="0">
                <a:ln w="22225">
                  <a:noFill/>
                  <a:prstDash val="solid"/>
                </a:ln>
                <a:solidFill>
                  <a:srgbClr val="274E93"/>
                </a:solidFill>
                <a:effectLst/>
                <a:cs typeface="+mn-ea"/>
                <a:sym typeface="+mn-lt"/>
              </a:rPr>
              <a:t>为父母做早餐</a:t>
            </a:r>
          </a:p>
        </p:txBody>
      </p:sp>
      <p:pic>
        <p:nvPicPr>
          <p:cNvPr id="7" name="图片 6" descr="G:\设计兼职素材\任务\任务\素材\51miz-E1018161-B0D6E77F.png51miz-E1018161-B0D6E77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96012" y="1236136"/>
            <a:ext cx="5184140" cy="5184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280" y="325120"/>
            <a:ext cx="11419840" cy="62077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001" y="387476"/>
            <a:ext cx="2367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03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活动内容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5915" y="2665089"/>
            <a:ext cx="5473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 </a:t>
            </a:r>
            <a:r>
              <a:rPr lang="zh-CN" altLang="en-US" sz="2000" dirty="0">
                <a:cs typeface="+mn-ea"/>
                <a:sym typeface="+mn-lt"/>
              </a:rPr>
              <a:t>女儿一般会念感谢信给父亲。她们会和父亲团聚，给父亲送上礼物和祝福。在日本，不管是已经出嫁的还是待字闺中的女儿，一般要给父亲写一封挚爱和祝福的信，将这封信捧到父亲面前，大声念给父亲听，感谢父亲的生身和养育之恩。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4139" y="1938812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kern="0" dirty="0">
                <a:ln w="22225">
                  <a:noFill/>
                  <a:prstDash val="solid"/>
                </a:ln>
                <a:solidFill>
                  <a:srgbClr val="274E93"/>
                </a:solidFill>
                <a:cs typeface="+mn-ea"/>
                <a:sym typeface="+mn-lt"/>
              </a:rPr>
              <a:t>给父亲念感恩信、搓背</a:t>
            </a:r>
          </a:p>
        </p:txBody>
      </p:sp>
      <p:pic>
        <p:nvPicPr>
          <p:cNvPr id="7" name="图片 6" descr="G:\设计兼职素材\任务\任务\素材\51miz-E1122022-815DE899.png51miz-E1122022-815DE89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11098" y="1539582"/>
            <a:ext cx="4247515" cy="4247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280" y="325120"/>
            <a:ext cx="11419840" cy="62077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001" y="387476"/>
            <a:ext cx="2367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03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活动内容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24080" y="3053119"/>
            <a:ext cx="54738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 </a:t>
            </a:r>
            <a:r>
              <a:rPr lang="zh-CN" altLang="en-US" sz="2000" dirty="0">
                <a:cs typeface="+mn-ea"/>
                <a:sym typeface="+mn-lt"/>
              </a:rPr>
              <a:t>在德国的父亲节这一天，嗜酒的德国父亲们可以想喝多醉就喝多醉，而且回家之后媳妇不许管。一些小镇上的男人一早推着载满大木桶装的啤酒小车出门，碰上谁就和谁喝，直至醉倒在街上。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39623" y="240678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kern="0" dirty="0">
                <a:solidFill>
                  <a:srgbClr val="3A2575"/>
                </a:solidFill>
                <a:cs typeface="+mn-ea"/>
                <a:sym typeface="+mn-lt"/>
              </a:rPr>
              <a:t>父亲喝啤酒庆祝</a:t>
            </a:r>
          </a:p>
        </p:txBody>
      </p:sp>
      <p:pic>
        <p:nvPicPr>
          <p:cNvPr id="7" name="图片 6" descr="G:\设计兼职素材\任务\任务\素材\51miz-E1018164-C7EEDF1A.png51miz-E1018164-C7EEDF1A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13047" y="1186472"/>
            <a:ext cx="5128895" cy="5129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1613" y="579125"/>
            <a:ext cx="10928774" cy="5546648"/>
          </a:xfrm>
          <a:prstGeom prst="rect">
            <a:avLst/>
          </a:prstGeom>
        </p:spPr>
      </p:pic>
      <p:pic>
        <p:nvPicPr>
          <p:cNvPr id="9" name="图片 8" descr="G:\设计兼职素材\任务\任务\素材\图片1.png图片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855980"/>
            <a:ext cx="1928495" cy="961390"/>
          </a:xfrm>
          <a:prstGeom prst="rect">
            <a:avLst/>
          </a:prstGeom>
        </p:spPr>
      </p:pic>
      <p:pic>
        <p:nvPicPr>
          <p:cNvPr id="20" name="图片 19" descr="G:\设计兼职素材\任务\任务\素材\51miz-E207610-7D19DC97.png51miz-E207610-7D19DC9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960000">
            <a:off x="4483100" y="523240"/>
            <a:ext cx="981710" cy="1626870"/>
          </a:xfrm>
          <a:prstGeom prst="rect">
            <a:avLst/>
          </a:prstGeom>
        </p:spPr>
      </p:pic>
      <p:pic>
        <p:nvPicPr>
          <p:cNvPr id="22" name="图片 21" descr="G:\设计兼职素材\任务\任务\素材\51miz-E751844-CDBBF9C6.png51miz-E751844-CDBBF9C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0244570">
            <a:off x="10360025" y="200025"/>
            <a:ext cx="2108835" cy="2108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468073" y="1059702"/>
            <a:ext cx="3910834" cy="3910834"/>
          </a:xfrm>
          <a:prstGeom prst="rect">
            <a:avLst/>
          </a:prstGeom>
        </p:spPr>
      </p:pic>
      <p:sp>
        <p:nvSpPr>
          <p:cNvPr id="25" name="TextBox 7"/>
          <p:cNvSpPr txBox="1"/>
          <p:nvPr/>
        </p:nvSpPr>
        <p:spPr bwMode="auto">
          <a:xfrm>
            <a:off x="5450218" y="1937327"/>
            <a:ext cx="5094686" cy="853637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600" i="0" u="none" strike="noStrike" kern="0" cap="none" spc="0" normalizeH="0" baseline="0">
                <a:ln w="22225">
                  <a:noFill/>
                  <a:prstDash val="solid"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社会文化</a:t>
            </a:r>
          </a:p>
        </p:txBody>
      </p:sp>
      <p:sp>
        <p:nvSpPr>
          <p:cNvPr id="26" name="TextBox 7"/>
          <p:cNvSpPr txBox="1"/>
          <p:nvPr/>
        </p:nvSpPr>
        <p:spPr bwMode="auto">
          <a:xfrm>
            <a:off x="1042836" y="2198834"/>
            <a:ext cx="4762578" cy="853637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600" i="0" u="none" strike="noStrike" kern="0" cap="none" spc="0" normalizeH="0" baseline="0">
                <a:ln w="22225">
                  <a:noFill/>
                  <a:prstDash val="solid"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897255" y="4852670"/>
            <a:ext cx="13920470" cy="2201545"/>
            <a:chOff x="-903" y="7694"/>
            <a:chExt cx="21922" cy="3467"/>
          </a:xfrm>
        </p:grpSpPr>
        <p:pic>
          <p:nvPicPr>
            <p:cNvPr id="10" name="图片 9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4669" y="7707"/>
              <a:ext cx="6351" cy="3455"/>
            </a:xfrm>
            <a:prstGeom prst="rect">
              <a:avLst/>
            </a:prstGeom>
          </p:spPr>
        </p:pic>
        <p:pic>
          <p:nvPicPr>
            <p:cNvPr id="11" name="图片 10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-903" y="7707"/>
              <a:ext cx="6351" cy="3455"/>
            </a:xfrm>
            <a:prstGeom prst="rect">
              <a:avLst/>
            </a:prstGeom>
          </p:spPr>
        </p:pic>
        <p:pic>
          <p:nvPicPr>
            <p:cNvPr id="12" name="图片 11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6957" y="7707"/>
              <a:ext cx="6351" cy="3455"/>
            </a:xfrm>
            <a:prstGeom prst="rect">
              <a:avLst/>
            </a:prstGeom>
          </p:spPr>
        </p:pic>
        <p:pic>
          <p:nvPicPr>
            <p:cNvPr id="14" name="图片 13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4110" y="7707"/>
              <a:ext cx="6351" cy="3455"/>
            </a:xfrm>
            <a:prstGeom prst="rect">
              <a:avLst/>
            </a:prstGeom>
          </p:spPr>
        </p:pic>
        <p:pic>
          <p:nvPicPr>
            <p:cNvPr id="16" name="图片 15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377" y="7694"/>
              <a:ext cx="6351" cy="3455"/>
            </a:xfrm>
            <a:prstGeom prst="rect">
              <a:avLst/>
            </a:prstGeom>
          </p:spPr>
        </p:pic>
      </p:grpSp>
      <p:pic>
        <p:nvPicPr>
          <p:cNvPr id="5" name="图片 4" descr="G:\设计兼职素材\任务\任务\素材\51miz-E745894-A140F867.png51miz-E745894-A140F867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5896610" y="2054860"/>
            <a:ext cx="4803140" cy="48031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280" y="325120"/>
            <a:ext cx="11419840" cy="62077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002" y="387476"/>
            <a:ext cx="2367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04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社会文化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08880" y="2394352"/>
            <a:ext cx="60797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cs typeface="+mn-ea"/>
                <a:sym typeface="+mn-lt"/>
              </a:rPr>
              <a:t>拥有思想的瞬间，是幸福的；拥有感受的快意，是幸福的；拥有父爱也是幸福的。</a:t>
            </a:r>
            <a:endParaRPr lang="en-US" altLang="zh-CN" sz="2600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en-US" altLang="zh-CN" sz="2600" dirty="0">
                <a:cs typeface="+mn-ea"/>
                <a:sym typeface="+mn-lt"/>
              </a:rPr>
              <a:t>——</a:t>
            </a:r>
            <a:r>
              <a:rPr lang="zh-CN" altLang="en-US" sz="2600" dirty="0">
                <a:cs typeface="+mn-ea"/>
                <a:sym typeface="+mn-lt"/>
              </a:rPr>
              <a:t>台湾著名作家琼瑶</a:t>
            </a:r>
          </a:p>
        </p:txBody>
      </p:sp>
      <p:pic>
        <p:nvPicPr>
          <p:cNvPr id="9" name="图片 8" descr="G:\设计兼职素材\任务\任务\素材\51miz-E1017441-3BF6AF70.png51miz-E1017441-3BF6AF7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58520" y="2448856"/>
            <a:ext cx="3675380" cy="4084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280" y="325120"/>
            <a:ext cx="11419840" cy="62077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002" y="387476"/>
            <a:ext cx="2367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04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社会文化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5786" y="2176577"/>
            <a:ext cx="641248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cs typeface="+mn-ea"/>
                <a:sym typeface="+mn-lt"/>
              </a:rPr>
              <a:t>恐惧时，父爱是一块踏脚的石；黑暗时，父爱是一盏照明的灯；枯竭时，父爱是一湾生命之水；努力时，父爱是精神上的支柱；成功时，父爱又是鼓励与警钟。 </a:t>
            </a:r>
            <a:endParaRPr lang="en-US" altLang="zh-CN" sz="2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>
                <a:cs typeface="+mn-ea"/>
                <a:sym typeface="+mn-lt"/>
              </a:rPr>
              <a:t>——</a:t>
            </a:r>
            <a:r>
              <a:rPr lang="zh-CN" altLang="en-US" sz="2600" dirty="0">
                <a:cs typeface="+mn-ea"/>
                <a:sym typeface="+mn-lt"/>
              </a:rPr>
              <a:t>香港著名作家梁凤仪</a:t>
            </a:r>
          </a:p>
        </p:txBody>
      </p:sp>
      <p:pic>
        <p:nvPicPr>
          <p:cNvPr id="5" name="图片 4" descr="G:\设计兼职素材\任务\任务\素材\51miz-E1117136-5EAEFE0C.png51miz-E1117136-5EAEFE0C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991985" y="2455027"/>
            <a:ext cx="3968750" cy="3969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280" y="325120"/>
            <a:ext cx="11419840" cy="62077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002" y="387476"/>
            <a:ext cx="2367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04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社会文化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30239" y="2507594"/>
            <a:ext cx="532726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cs typeface="+mn-ea"/>
                <a:sym typeface="+mn-lt"/>
              </a:rPr>
              <a:t>父爱是沉默的，如果你感觉到了那就不是父爱了！ </a:t>
            </a:r>
            <a:endParaRPr lang="en-US" altLang="zh-CN" sz="2600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en-US" altLang="zh-CN" sz="2600" dirty="0">
                <a:cs typeface="+mn-ea"/>
                <a:sym typeface="+mn-lt"/>
              </a:rPr>
              <a:t>——</a:t>
            </a:r>
            <a:r>
              <a:rPr lang="zh-CN" altLang="en-US" sz="2600" dirty="0">
                <a:cs typeface="+mn-ea"/>
                <a:sym typeface="+mn-lt"/>
              </a:rPr>
              <a:t>冰心</a:t>
            </a:r>
          </a:p>
        </p:txBody>
      </p:sp>
      <p:pic>
        <p:nvPicPr>
          <p:cNvPr id="5" name="图片 4" descr="G:\设计兼职素材\任务\任务\素材\51miz-E1120458-90318F77.png51miz-E1120458-90318F7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421640" y="1543050"/>
            <a:ext cx="7085965" cy="5314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280" y="325120"/>
            <a:ext cx="11419840" cy="62077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002" y="387476"/>
            <a:ext cx="2367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04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社会文化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5911" y="2124732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cs typeface="+mn-ea"/>
                <a:sym typeface="+mn-lt"/>
              </a:rPr>
              <a:t>   </a:t>
            </a:r>
            <a:r>
              <a:rPr lang="zh-CN" altLang="en-US" sz="2800" kern="0" dirty="0">
                <a:solidFill>
                  <a:schemeClr val="tx1"/>
                </a:solidFill>
                <a:cs typeface="+mn-ea"/>
                <a:sym typeface="+mn-lt"/>
              </a:rPr>
              <a:t>如果，您是一颗沧桑的老树，那么，我愿是那会唱歌的百灵，日夜栖在您的枝头鸣叫，换回您的年轻，让您永远青翠。爸爸，我爱您！</a:t>
            </a:r>
          </a:p>
        </p:txBody>
      </p:sp>
      <p:pic>
        <p:nvPicPr>
          <p:cNvPr id="5" name="图片 4" descr="G:\设计兼职素材\任务\任务\素材\51miz-E1122023-E09E2C8F.png51miz-E1122023-E09E2C8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390001" y="2210766"/>
            <a:ext cx="5965825" cy="4474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1613" y="555630"/>
            <a:ext cx="10928774" cy="5546648"/>
          </a:xfrm>
          <a:prstGeom prst="rect">
            <a:avLst/>
          </a:prstGeom>
        </p:spPr>
      </p:pic>
      <p:pic>
        <p:nvPicPr>
          <p:cNvPr id="9" name="图片 8" descr="G:\设计兼职素材\任务\任务\素材\图片1.png图片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196215" y="1539875"/>
            <a:ext cx="2489200" cy="1786890"/>
          </a:xfrm>
          <a:prstGeom prst="rect">
            <a:avLst/>
          </a:prstGeom>
        </p:spPr>
      </p:pic>
      <p:pic>
        <p:nvPicPr>
          <p:cNvPr id="20" name="图片 19" descr="G:\设计兼职素材\任务\任务\素材\51miz-E803433-C2ADE717.png51miz-E803433-C2ADE71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-76835" y="206375"/>
            <a:ext cx="1747520" cy="1659890"/>
          </a:xfrm>
          <a:prstGeom prst="rect">
            <a:avLst/>
          </a:prstGeom>
        </p:spPr>
      </p:pic>
      <p:pic>
        <p:nvPicPr>
          <p:cNvPr id="22" name="图片 21" descr="G:\设计兼职素材\任务\任务\素材\51miz-E751844-CDBBF9C6.png51miz-E751844-CDBBF9C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0244570">
            <a:off x="10240010" y="513715"/>
            <a:ext cx="1998345" cy="1998345"/>
          </a:xfrm>
          <a:prstGeom prst="rect">
            <a:avLst/>
          </a:prstGeom>
        </p:spPr>
      </p:pic>
      <p:pic>
        <p:nvPicPr>
          <p:cNvPr id="29" name="图片 28" descr="G:\设计兼职素材\任务\任务\素材\51miz-E1121192-6F84DF10.png51miz-E1121192-6F84DF10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827530" y="790575"/>
            <a:ext cx="8773795" cy="5877560"/>
          </a:xfrm>
          <a:prstGeom prst="foldedCorner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"/>
    </mc:Choice>
    <mc:Fallback xmlns="">
      <p:transition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1613" y="555630"/>
            <a:ext cx="10928774" cy="5546648"/>
          </a:xfrm>
          <a:prstGeom prst="rect">
            <a:avLst/>
          </a:prstGeom>
        </p:spPr>
      </p:pic>
      <p:pic>
        <p:nvPicPr>
          <p:cNvPr id="9" name="图片 8" descr="G:\设计兼职素材\任务\任务\素材\图片1.png图片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00000">
            <a:off x="59690" y="715645"/>
            <a:ext cx="2186940" cy="1268730"/>
          </a:xfrm>
          <a:prstGeom prst="rect">
            <a:avLst/>
          </a:prstGeom>
        </p:spPr>
      </p:pic>
      <p:pic>
        <p:nvPicPr>
          <p:cNvPr id="20" name="图片 19" descr="G:\设计兼职素材\任务\任务\素材\51miz-E803433-C2ADE717.png51miz-E803433-C2ADE71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0160000">
            <a:off x="4424045" y="464820"/>
            <a:ext cx="1222375" cy="1160780"/>
          </a:xfrm>
          <a:prstGeom prst="rect">
            <a:avLst/>
          </a:prstGeom>
        </p:spPr>
      </p:pic>
      <p:pic>
        <p:nvPicPr>
          <p:cNvPr id="22" name="图片 21" descr="G:\设计兼职素材\任务\任务\素材\51miz-E751844-CDBBF9C6.png51miz-E751844-CDBBF9C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0244570">
            <a:off x="9943465" y="225425"/>
            <a:ext cx="2250440" cy="2250440"/>
          </a:xfrm>
          <a:prstGeom prst="rect">
            <a:avLst/>
          </a:prstGeom>
        </p:spPr>
      </p:pic>
      <p:pic>
        <p:nvPicPr>
          <p:cNvPr id="5" name="图片 4" descr="G:\设计兼职素材\任务\任务\素材\51miz-E745894-A140F867.png51miz-E745894-A140F867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061720" y="2033905"/>
            <a:ext cx="4389120" cy="482409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829404" y="688336"/>
            <a:ext cx="2832886" cy="13234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8000" dirty="0"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目 录</a:t>
            </a:r>
            <a:endParaRPr lang="en-US" altLang="zh-CN" sz="8000" dirty="0">
              <a:gradFill>
                <a:gsLst>
                  <a:gs pos="0">
                    <a:srgbClr val="5595FF"/>
                  </a:gs>
                  <a:gs pos="100000">
                    <a:srgbClr val="825FFF"/>
                  </a:gs>
                </a:gsLst>
                <a:lin ang="5400000" scaled="1"/>
              </a:gradFill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20995" y="2267585"/>
            <a:ext cx="4097020" cy="8299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800" dirty="0"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01</a:t>
            </a:r>
            <a:r>
              <a:rPr lang="zh-CN" altLang="en-US" sz="4800" dirty="0"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：发展历史</a:t>
            </a:r>
            <a:endParaRPr lang="en-US" altLang="zh-CN" sz="4800" dirty="0">
              <a:gradFill>
                <a:gsLst>
                  <a:gs pos="0">
                    <a:srgbClr val="5595FF"/>
                  </a:gs>
                  <a:gs pos="100000">
                    <a:srgbClr val="825FFF"/>
                  </a:gs>
                </a:gsLst>
                <a:lin ang="5400000" scaled="1"/>
              </a:gradFill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20360" y="3215640"/>
            <a:ext cx="4131310" cy="8299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800" dirty="0"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02</a:t>
            </a:r>
            <a:r>
              <a:rPr lang="zh-CN" altLang="en-US" sz="4800" dirty="0"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：节日日期</a:t>
            </a:r>
            <a:endParaRPr lang="en-US" altLang="zh-CN" sz="4800" dirty="0">
              <a:gradFill>
                <a:gsLst>
                  <a:gs pos="0">
                    <a:srgbClr val="5595FF"/>
                  </a:gs>
                  <a:gs pos="100000">
                    <a:srgbClr val="825FFF"/>
                  </a:gs>
                </a:gsLst>
                <a:lin ang="5400000" scaled="1"/>
              </a:gradFill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50840" y="4130675"/>
            <a:ext cx="4097020" cy="8299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800" dirty="0"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03</a:t>
            </a:r>
            <a:r>
              <a:rPr lang="zh-CN" altLang="en-US" sz="4800" dirty="0"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：活动内容</a:t>
            </a:r>
            <a:endParaRPr lang="en-US" altLang="zh-CN" sz="4800" dirty="0">
              <a:gradFill>
                <a:gsLst>
                  <a:gs pos="0">
                    <a:srgbClr val="5595FF"/>
                  </a:gs>
                  <a:gs pos="100000">
                    <a:srgbClr val="825FFF"/>
                  </a:gs>
                </a:gsLst>
                <a:lin ang="5400000" scaled="1"/>
              </a:gradFill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30190" y="5103495"/>
            <a:ext cx="4336415" cy="8299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800" dirty="0"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04</a:t>
            </a:r>
            <a:r>
              <a:rPr lang="zh-CN" altLang="en-US" sz="4800" dirty="0"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：社会文化</a:t>
            </a:r>
            <a:endParaRPr lang="en-US" altLang="zh-CN" sz="4800" dirty="0">
              <a:gradFill>
                <a:gsLst>
                  <a:gs pos="0">
                    <a:srgbClr val="5595FF"/>
                  </a:gs>
                  <a:gs pos="100000">
                    <a:srgbClr val="825FFF"/>
                  </a:gs>
                </a:gsLst>
                <a:lin ang="5400000" scaled="1"/>
              </a:gradFill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8" grpId="0" bldLvl="0" animBg="1"/>
      <p:bldP spid="21" grpId="0" bldLvl="0" animBg="1"/>
      <p:bldP spid="23" grpId="0" bldLvl="0" animBg="1"/>
      <p:bldP spid="2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1613" y="555630"/>
            <a:ext cx="10928774" cy="5546648"/>
          </a:xfrm>
          <a:prstGeom prst="rect">
            <a:avLst/>
          </a:prstGeom>
        </p:spPr>
      </p:pic>
      <p:pic>
        <p:nvPicPr>
          <p:cNvPr id="9" name="图片 8" descr="G:\设计兼职素材\任务\任务\素材\图片1.png图片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226695" y="781050"/>
            <a:ext cx="2475865" cy="1143635"/>
          </a:xfrm>
          <a:prstGeom prst="rect">
            <a:avLst/>
          </a:prstGeom>
        </p:spPr>
      </p:pic>
      <p:pic>
        <p:nvPicPr>
          <p:cNvPr id="20" name="图片 19" descr="G:\设计兼职素材\任务\任务\素材\51miz-E207610-7D19DC97.png51miz-E207610-7D19DC9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440000">
            <a:off x="4279900" y="386080"/>
            <a:ext cx="860425" cy="1425575"/>
          </a:xfrm>
          <a:prstGeom prst="rect">
            <a:avLst/>
          </a:prstGeom>
        </p:spPr>
      </p:pic>
      <p:pic>
        <p:nvPicPr>
          <p:cNvPr id="22" name="图片 21" descr="G:\设计兼职素材\任务\任务\素材\51miz-E751844-CDBBF9C6.png51miz-E751844-CDBBF9C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0244570">
            <a:off x="10193020" y="376555"/>
            <a:ext cx="1951355" cy="19513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482043" y="914922"/>
            <a:ext cx="3910834" cy="3910834"/>
          </a:xfrm>
          <a:prstGeom prst="rect">
            <a:avLst/>
          </a:prstGeom>
        </p:spPr>
      </p:pic>
      <p:sp>
        <p:nvSpPr>
          <p:cNvPr id="25" name="TextBox 7"/>
          <p:cNvSpPr txBox="1"/>
          <p:nvPr/>
        </p:nvSpPr>
        <p:spPr bwMode="auto">
          <a:xfrm>
            <a:off x="5132083" y="1774767"/>
            <a:ext cx="5094686" cy="85363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i="0" u="none" strike="noStrike" kern="0" cap="none" spc="0" normalizeH="0" baseline="0" noProof="0" dirty="0">
                <a:ln w="22225">
                  <a:noFill/>
                  <a:prstDash val="solid"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发展历史</a:t>
            </a:r>
          </a:p>
        </p:txBody>
      </p:sp>
      <p:sp>
        <p:nvSpPr>
          <p:cNvPr id="26" name="TextBox 7"/>
          <p:cNvSpPr txBox="1"/>
          <p:nvPr/>
        </p:nvSpPr>
        <p:spPr bwMode="auto">
          <a:xfrm>
            <a:off x="1056171" y="2208994"/>
            <a:ext cx="4762578" cy="853637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600" i="0" u="none" strike="noStrike" kern="0" cap="none" spc="0" normalizeH="0" baseline="0">
                <a:ln w="22225">
                  <a:noFill/>
                  <a:prstDash val="solid"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01</a:t>
            </a:r>
            <a:endParaRPr lang="zh-CN" altLang="en-US" dirty="0"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775335" y="4826000"/>
            <a:ext cx="13920470" cy="2201545"/>
            <a:chOff x="-903" y="7694"/>
            <a:chExt cx="21922" cy="3467"/>
          </a:xfrm>
        </p:grpSpPr>
        <p:pic>
          <p:nvPicPr>
            <p:cNvPr id="10" name="图片 9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4669" y="7707"/>
              <a:ext cx="6351" cy="3455"/>
            </a:xfrm>
            <a:prstGeom prst="rect">
              <a:avLst/>
            </a:prstGeom>
          </p:spPr>
        </p:pic>
        <p:pic>
          <p:nvPicPr>
            <p:cNvPr id="11" name="图片 10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-903" y="7707"/>
              <a:ext cx="6351" cy="3455"/>
            </a:xfrm>
            <a:prstGeom prst="rect">
              <a:avLst/>
            </a:prstGeom>
          </p:spPr>
        </p:pic>
        <p:pic>
          <p:nvPicPr>
            <p:cNvPr id="12" name="图片 11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6957" y="7707"/>
              <a:ext cx="6351" cy="3455"/>
            </a:xfrm>
            <a:prstGeom prst="rect">
              <a:avLst/>
            </a:prstGeom>
          </p:spPr>
        </p:pic>
        <p:pic>
          <p:nvPicPr>
            <p:cNvPr id="14" name="图片 13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4110" y="7707"/>
              <a:ext cx="6351" cy="3455"/>
            </a:xfrm>
            <a:prstGeom prst="rect">
              <a:avLst/>
            </a:prstGeom>
          </p:spPr>
        </p:pic>
        <p:pic>
          <p:nvPicPr>
            <p:cNvPr id="16" name="图片 15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377" y="7694"/>
              <a:ext cx="6351" cy="3455"/>
            </a:xfrm>
            <a:prstGeom prst="rect">
              <a:avLst/>
            </a:prstGeom>
          </p:spPr>
        </p:pic>
      </p:grpSp>
      <p:pic>
        <p:nvPicPr>
          <p:cNvPr id="5" name="图片 4" descr="G:\设计兼职素材\任务\任务\素材\51miz-E745894-A140F867.png51miz-E745894-A140F867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362065" y="1969135"/>
            <a:ext cx="4888865" cy="4888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280" y="325120"/>
            <a:ext cx="11419840" cy="62077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6880" y="387476"/>
            <a:ext cx="2496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发展历史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06835" y="2010564"/>
            <a:ext cx="53752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         父亲节并非“泊来”的节日，中国也有自己的父亲节，中国的父亲节起源，要追溯到民国时期，</a:t>
            </a:r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1945</a:t>
            </a:r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年</a:t>
            </a:r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日，上海发起了庆祝父亲节的活动，市民立即响应，抗日战争胜利后，上海市各界名流，联名请上海市政府转呈中央政府，定“爸爸 ”谐音的</a:t>
            </a:r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日为全国性的父亲节，在父亲节这天，人们佩带鲜花，表达对父亲的敬重和思念。</a:t>
            </a:r>
            <a:r>
              <a:rPr lang="zh-CN" altLang="en-US" sz="2000" b="1" baseline="30000" dirty="0">
                <a:solidFill>
                  <a:schemeClr val="tx1"/>
                </a:solidFill>
                <a:cs typeface="+mn-ea"/>
                <a:sym typeface="+mn-lt"/>
              </a:rPr>
              <a:t> </a:t>
            </a:r>
          </a:p>
        </p:txBody>
      </p:sp>
      <p:pic>
        <p:nvPicPr>
          <p:cNvPr id="5" name="图片 4" descr="G:\设计兼职素材\任务\任务\素材\51miz-E1020627-D094B02F.png51miz-E1020627-D094B02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987522" y="758256"/>
            <a:ext cx="5904865" cy="5904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280" y="325120"/>
            <a:ext cx="11419840" cy="62077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6880" y="387476"/>
            <a:ext cx="2496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发展历史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62271" y="1300830"/>
            <a:ext cx="5375245" cy="467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b="1" dirty="0">
                <a:solidFill>
                  <a:schemeClr val="tx1"/>
                </a:solidFill>
                <a:cs typeface="+mn-ea"/>
                <a:sym typeface="+mn-lt"/>
              </a:rPr>
              <a:t>         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时为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1945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日，上海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申报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刊文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八八父亲节缘起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。文章称：美国为纪念欧战中阵亡将士的妻与母，曾发起创立母亲节。而今，中国也应该发起创立自己的父亲节。因“父”字形同“八八”，且“八八”读音也与“爸爸”相同，故号召上海市民，一同来过“八八父亲节”。当时，日军虽败局已定，但尚未投降，上海仍在其控制之下，这一倡议“暗中表示怀念祖国之意”，实有风险。文章末尾，公开署名的首倡者共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10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人，分别是：颜惠庆、袁希濂、陈青士、梅兰芳、史致富、严独鹤、费穆、陆干臣、富文寿、张一渠。</a:t>
            </a:r>
          </a:p>
        </p:txBody>
      </p:sp>
      <p:pic>
        <p:nvPicPr>
          <p:cNvPr id="8" name="图片 7" descr="G:\设计兼职素材\任务\任务\素材\51miz-E1031825-61CA8B2D.png51miz-E1031825-61CA8B2D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36880" y="1902101"/>
            <a:ext cx="5296860" cy="4228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1613" y="555630"/>
            <a:ext cx="10928774" cy="5546648"/>
          </a:xfrm>
          <a:prstGeom prst="rect">
            <a:avLst/>
          </a:prstGeom>
        </p:spPr>
      </p:pic>
      <p:pic>
        <p:nvPicPr>
          <p:cNvPr id="9" name="图片 8" descr="G:\设计兼职素材\任务\任务\素材\图片1.png图片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83185" y="690245"/>
            <a:ext cx="2369185" cy="1230630"/>
          </a:xfrm>
          <a:prstGeom prst="rect">
            <a:avLst/>
          </a:prstGeom>
        </p:spPr>
      </p:pic>
      <p:pic>
        <p:nvPicPr>
          <p:cNvPr id="20" name="图片 19" descr="G:\设计兼职素材\任务\任务\素材\51miz-E207610-7D19DC97.png51miz-E207610-7D19DC9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780000">
            <a:off x="4645025" y="442595"/>
            <a:ext cx="925195" cy="1532255"/>
          </a:xfrm>
          <a:prstGeom prst="rect">
            <a:avLst/>
          </a:prstGeom>
        </p:spPr>
      </p:pic>
      <p:pic>
        <p:nvPicPr>
          <p:cNvPr id="22" name="图片 21" descr="G:\设计兼职素材\任务\任务\素材\51miz-E751844-CDBBF9C6.png51miz-E751844-CDBBF9C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0244570">
            <a:off x="10220960" y="313055"/>
            <a:ext cx="2037715" cy="2037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393778" y="824752"/>
            <a:ext cx="3910834" cy="3910834"/>
          </a:xfrm>
          <a:prstGeom prst="rect">
            <a:avLst/>
          </a:prstGeom>
        </p:spPr>
      </p:pic>
      <p:sp>
        <p:nvSpPr>
          <p:cNvPr id="25" name="TextBox 7"/>
          <p:cNvSpPr txBox="1"/>
          <p:nvPr/>
        </p:nvSpPr>
        <p:spPr bwMode="auto">
          <a:xfrm>
            <a:off x="4975238" y="2059247"/>
            <a:ext cx="5094686" cy="853637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600" i="0" u="none" strike="noStrike" kern="0" cap="none" spc="0" normalizeH="0" baseline="0">
                <a:ln w="22225">
                  <a:noFill/>
                  <a:prstDash val="solid"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节日日期</a:t>
            </a:r>
          </a:p>
        </p:txBody>
      </p:sp>
      <p:sp>
        <p:nvSpPr>
          <p:cNvPr id="26" name="TextBox 7"/>
          <p:cNvSpPr txBox="1"/>
          <p:nvPr/>
        </p:nvSpPr>
        <p:spPr bwMode="auto">
          <a:xfrm>
            <a:off x="967906" y="2059134"/>
            <a:ext cx="4762578" cy="853637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600" i="0" u="none" strike="noStrike" kern="0" cap="none" spc="0" normalizeH="0" baseline="0">
                <a:ln w="22225">
                  <a:noFill/>
                  <a:prstDash val="solid"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897255" y="4852670"/>
            <a:ext cx="13920470" cy="2201545"/>
            <a:chOff x="-903" y="7694"/>
            <a:chExt cx="21922" cy="3467"/>
          </a:xfrm>
        </p:grpSpPr>
        <p:pic>
          <p:nvPicPr>
            <p:cNvPr id="10" name="图片 9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4669" y="7707"/>
              <a:ext cx="6351" cy="3455"/>
            </a:xfrm>
            <a:prstGeom prst="rect">
              <a:avLst/>
            </a:prstGeom>
          </p:spPr>
        </p:pic>
        <p:pic>
          <p:nvPicPr>
            <p:cNvPr id="11" name="图片 10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-903" y="7707"/>
              <a:ext cx="6351" cy="3455"/>
            </a:xfrm>
            <a:prstGeom prst="rect">
              <a:avLst/>
            </a:prstGeom>
          </p:spPr>
        </p:pic>
        <p:pic>
          <p:nvPicPr>
            <p:cNvPr id="12" name="图片 11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6957" y="7707"/>
              <a:ext cx="6351" cy="3455"/>
            </a:xfrm>
            <a:prstGeom prst="rect">
              <a:avLst/>
            </a:prstGeom>
          </p:spPr>
        </p:pic>
        <p:pic>
          <p:nvPicPr>
            <p:cNvPr id="14" name="图片 13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4110" y="7707"/>
              <a:ext cx="6351" cy="3455"/>
            </a:xfrm>
            <a:prstGeom prst="rect">
              <a:avLst/>
            </a:prstGeom>
          </p:spPr>
        </p:pic>
        <p:pic>
          <p:nvPicPr>
            <p:cNvPr id="16" name="图片 15" descr="G:\设计兼职素材\任务\任务\素材\51miz-E477672-39714523.png51miz-E477672-3971452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377" y="7694"/>
              <a:ext cx="6351" cy="3455"/>
            </a:xfrm>
            <a:prstGeom prst="rect">
              <a:avLst/>
            </a:prstGeom>
          </p:spPr>
        </p:pic>
      </p:grpSp>
      <p:pic>
        <p:nvPicPr>
          <p:cNvPr id="5" name="图片 4" descr="G:\设计兼职素材\任务\任务\素材\51miz-E745894-A140F867.png51miz-E745894-A140F867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5956300" y="1900555"/>
            <a:ext cx="4972050" cy="4972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280" y="325120"/>
            <a:ext cx="11419840" cy="62077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000" y="387476"/>
            <a:ext cx="2367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02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节日日期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2632" y="2182584"/>
            <a:ext cx="5112568" cy="313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13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日：俄罗斯</a:t>
            </a:r>
          </a:p>
          <a:p>
            <a:pPr>
              <a:lnSpc>
                <a:spcPts val="3000"/>
              </a:lnSpc>
            </a:pP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19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日：比利时、意大利、葡萄牙、西班牙（圣约瑟日）</a:t>
            </a:r>
          </a:p>
          <a:p>
            <a:pPr>
              <a:lnSpc>
                <a:spcPts val="3000"/>
              </a:lnSpc>
            </a:pP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5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日：韩国（双亲节）</a:t>
            </a:r>
          </a:p>
          <a:p>
            <a:pPr>
              <a:lnSpc>
                <a:spcPts val="3000"/>
              </a:lnSpc>
            </a:pP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5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31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日：德国</a:t>
            </a:r>
          </a:p>
          <a:p>
            <a:pPr>
              <a:lnSpc>
                <a:spcPts val="3000"/>
              </a:lnSpc>
            </a:pP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日：丹麦</a:t>
            </a:r>
          </a:p>
          <a:p>
            <a:pPr>
              <a:lnSpc>
                <a:spcPts val="3000"/>
              </a:lnSpc>
            </a:pP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月第一个星期日：立陶宛</a:t>
            </a:r>
          </a:p>
          <a:p>
            <a:pPr>
              <a:lnSpc>
                <a:spcPts val="3000"/>
              </a:lnSpc>
            </a:pP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月第二个星期日：奥地利、比利时</a:t>
            </a:r>
          </a:p>
        </p:txBody>
      </p:sp>
      <p:pic>
        <p:nvPicPr>
          <p:cNvPr id="4" name="图片 3" descr="G:\设计兼职素材\任务\任务\素材\51miz-E1119227-1BEEFA6D.png51miz-E1119227-1BEEFA6D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07735" y="1734185"/>
            <a:ext cx="5784850" cy="5785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280" y="325120"/>
            <a:ext cx="11419840" cy="62077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000" y="387476"/>
            <a:ext cx="2367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02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节日日期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45200" y="2240984"/>
            <a:ext cx="51125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每年</a:t>
            </a:r>
            <a:r>
              <a:rPr lang="en-US" altLang="zh-CN" sz="2000" dirty="0">
                <a:cs typeface="+mn-ea"/>
                <a:sym typeface="+mn-lt"/>
              </a:rPr>
              <a:t>6</a:t>
            </a:r>
            <a:r>
              <a:rPr lang="zh-CN" altLang="en-US" sz="2000" dirty="0">
                <a:cs typeface="+mn-ea"/>
                <a:sym typeface="+mn-lt"/>
              </a:rPr>
              <a:t>月第三个星期日：中国、新加坡、阿根廷、加拿大、智利、哥伦比亚、哥斯达黎加、古巴、厄瓜多尔、法国、印度、爱尔兰、日本、马来西亚、马耳他、墨西哥、荷兰、巴基斯坦、巴拿马、秘鲁、菲律宾、斯洛伐克、南非、瑞士、土耳其、英国、美国、委内瑞拉、津巴布韦</a:t>
            </a:r>
            <a:r>
              <a:rPr lang="en-US" altLang="zh-CN" sz="2000" dirty="0">
                <a:cs typeface="+mn-ea"/>
                <a:sym typeface="+mn-lt"/>
              </a:rPr>
              <a:t>……</a:t>
            </a:r>
          </a:p>
        </p:txBody>
      </p:sp>
      <p:pic>
        <p:nvPicPr>
          <p:cNvPr id="5" name="图片 4" descr="G:\设计兼职素材\任务\任务\素材\51miz-E1020625-1776CF10.png51miz-E1020625-1776CF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92772" y="989322"/>
            <a:ext cx="5296535" cy="5296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280" y="325120"/>
            <a:ext cx="11419840" cy="62077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000" y="387476"/>
            <a:ext cx="2367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02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595FF"/>
                    </a:gs>
                    <a:gs pos="100000">
                      <a:srgbClr val="825FFF"/>
                    </a:gs>
                  </a:gsLst>
                  <a:lin ang="5400000" scaled="1"/>
                </a:gradFill>
                <a:uLnTx/>
                <a:uFillTx/>
                <a:cs typeface="+mn-ea"/>
                <a:sym typeface="+mn-lt"/>
              </a:rPr>
              <a:t>节日日期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5958" y="1574327"/>
            <a:ext cx="529685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每年</a:t>
            </a:r>
            <a:r>
              <a:rPr lang="en-US" altLang="zh-CN" sz="2000" dirty="0">
                <a:cs typeface="+mn-ea"/>
                <a:sym typeface="+mn-lt"/>
              </a:rPr>
              <a:t>6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20</a:t>
            </a:r>
            <a:r>
              <a:rPr lang="zh-CN" altLang="en-US" sz="2000" dirty="0">
                <a:cs typeface="+mn-ea"/>
                <a:sym typeface="+mn-lt"/>
              </a:rPr>
              <a:t>日：保加利亚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每年</a:t>
            </a:r>
            <a:r>
              <a:rPr lang="en-US" altLang="zh-CN" sz="2000" dirty="0">
                <a:cs typeface="+mn-ea"/>
                <a:sym typeface="+mn-lt"/>
              </a:rPr>
              <a:t>6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23</a:t>
            </a:r>
            <a:r>
              <a:rPr lang="zh-CN" altLang="en-US" sz="2000" dirty="0">
                <a:cs typeface="+mn-ea"/>
                <a:sym typeface="+mn-lt"/>
              </a:rPr>
              <a:t>日：尼加拉瓜、波兰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每年</a:t>
            </a:r>
            <a:r>
              <a:rPr lang="en-US" altLang="zh-CN" sz="2000" dirty="0">
                <a:cs typeface="+mn-ea"/>
                <a:sym typeface="+mn-lt"/>
              </a:rPr>
              <a:t>7</a:t>
            </a:r>
            <a:r>
              <a:rPr lang="zh-CN" altLang="en-US" sz="2000" dirty="0">
                <a:cs typeface="+mn-ea"/>
                <a:sym typeface="+mn-lt"/>
              </a:rPr>
              <a:t>月最后一个星期日：多米尼加共和国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每年</a:t>
            </a:r>
            <a:r>
              <a:rPr lang="en-US" altLang="zh-CN" sz="2000" dirty="0">
                <a:cs typeface="+mn-ea"/>
                <a:sym typeface="+mn-lt"/>
              </a:rPr>
              <a:t>8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8</a:t>
            </a:r>
            <a:r>
              <a:rPr lang="zh-CN" altLang="en-US" sz="2000" dirty="0">
                <a:cs typeface="+mn-ea"/>
                <a:sym typeface="+mn-lt"/>
              </a:rPr>
              <a:t>日：中国台湾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每年</a:t>
            </a:r>
            <a:r>
              <a:rPr lang="en-US" altLang="zh-CN" sz="2000" dirty="0">
                <a:cs typeface="+mn-ea"/>
                <a:sym typeface="+mn-lt"/>
              </a:rPr>
              <a:t>8</a:t>
            </a:r>
            <a:r>
              <a:rPr lang="zh-CN" altLang="en-US" sz="2000" dirty="0">
                <a:cs typeface="+mn-ea"/>
                <a:sym typeface="+mn-lt"/>
              </a:rPr>
              <a:t>月第二个星期日：巴西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每年</a:t>
            </a:r>
            <a:r>
              <a:rPr lang="en-US" altLang="zh-CN" sz="2000" dirty="0">
                <a:cs typeface="+mn-ea"/>
                <a:sym typeface="+mn-lt"/>
              </a:rPr>
              <a:t>9</a:t>
            </a:r>
            <a:r>
              <a:rPr lang="zh-CN" altLang="en-US" sz="2000" dirty="0">
                <a:cs typeface="+mn-ea"/>
                <a:sym typeface="+mn-lt"/>
              </a:rPr>
              <a:t>月第一个星期日：新西兰、澳大利亚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每年</a:t>
            </a:r>
            <a:r>
              <a:rPr lang="en-US" altLang="zh-CN" sz="2000" dirty="0">
                <a:cs typeface="+mn-ea"/>
                <a:sym typeface="+mn-lt"/>
              </a:rPr>
              <a:t>11</a:t>
            </a:r>
            <a:r>
              <a:rPr lang="zh-CN" altLang="en-US" sz="2000" dirty="0">
                <a:cs typeface="+mn-ea"/>
                <a:sym typeface="+mn-lt"/>
              </a:rPr>
              <a:t>月第二个星期日：爱沙尼亚、芬兰、挪威、瑞典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每年</a:t>
            </a:r>
            <a:r>
              <a:rPr lang="en-US" altLang="zh-CN" sz="2000" dirty="0">
                <a:cs typeface="+mn-ea"/>
                <a:sym typeface="+mn-lt"/>
              </a:rPr>
              <a:t>12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5</a:t>
            </a:r>
            <a:r>
              <a:rPr lang="zh-CN" altLang="en-US" sz="2000" dirty="0">
                <a:cs typeface="+mn-ea"/>
                <a:sym typeface="+mn-lt"/>
              </a:rPr>
              <a:t>日：泰国（普密蓬阿杜德国王的生日）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G:\设计兼职素材\任务\任务\素材\51miz-E1120262-6E454D5B.png51miz-E1120262-6E454D5B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335700" y="1261151"/>
            <a:ext cx="5296535" cy="5296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父爱如山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ttg2z2g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宽屏</PresentationFormat>
  <Paragraphs>76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等线</vt:lpstr>
      <vt:lpstr>方正粗黑宋简体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2022-03-10T06:37:32Z</dcterms:created>
  <dcterms:modified xsi:type="dcterms:W3CDTF">2023-01-10T11:20:55Z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791E45B0C00F4A7388122C31D81C97A3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