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CB00-506C-402E-B7B3-30765FFF49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FCF58-0DE4-48F0-AFF0-A408C10DBA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FCF58-0DE4-48F0-AFF0-A408C10DBA5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E:\&#20864;&#25945;\&#20864;&#25945;&#33521;&#35821;&#20061;&#24180;&#32423;&#19978;&#31532;&#20845;&#21333;&#20803;&#31532;&#22235;&#35838;&#26102;\Lesson34.mp3" TargetMode="External"/><Relationship Id="rId1" Type="http://schemas.microsoft.com/office/2007/relationships/media" Target="file:///E:\&#20864;&#25945;\&#20864;&#25945;&#33521;&#35821;&#20061;&#24180;&#32423;&#19978;&#31532;&#20845;&#21333;&#20803;&#31532;&#22235;&#35838;&#26102;\Lesson34.mp3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9029" y="1052736"/>
            <a:ext cx="9162058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Unit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6 Movies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and Theatre</a:t>
            </a:r>
          </a:p>
        </p:txBody>
      </p:sp>
      <p:sp>
        <p:nvSpPr>
          <p:cNvPr id="3075" name="Text Box 6"/>
          <p:cNvSpPr>
            <a:spLocks noChangeArrowheads="1"/>
          </p:cNvSpPr>
          <p:nvPr/>
        </p:nvSpPr>
        <p:spPr bwMode="auto">
          <a:xfrm>
            <a:off x="9029" y="256490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The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Fisherman and the Goldfish(Ⅱ)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95536" y="332656"/>
            <a:ext cx="5256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九年级英语上    新课标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[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冀教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]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33783" y="566124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ldLvl="0"/>
      <p:bldP spid="3075" grpId="0" bldLvl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12289"/>
          <p:cNvSpPr txBox="1">
            <a:spLocks noChangeArrowheads="1"/>
          </p:cNvSpPr>
          <p:nvPr/>
        </p:nvSpPr>
        <p:spPr bwMode="auto">
          <a:xfrm>
            <a:off x="539552" y="1124744"/>
            <a:ext cx="799288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NEU-BZ-S92" charset="0"/>
              </a:rPr>
              <a:t>☆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黑体_GBK" pitchFamily="65" charset="-122"/>
              </a:rPr>
              <a:t>教材解读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NEU-BZ-S92" charset="0"/>
              </a:rPr>
              <a:t>☆</a:t>
            </a:r>
            <a:endParaRPr lang="zh-CN" altLang="en-US" sz="2400" b="1" u="sng" dirty="0">
              <a:solidFill>
                <a:srgbClr val="FF3300"/>
              </a:solidFill>
              <a:latin typeface="Times New Roman" panose="02020603050405020304" pitchFamily="18" charset="0"/>
              <a:sym typeface="NEU-HZ-S92" charset="0"/>
            </a:endParaRPr>
          </a:p>
          <a:p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1.The</a:t>
            </a:r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fisherman</a:t>
            </a:r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is</a:t>
            </a:r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standing</a:t>
            </a:r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on</a:t>
            </a:r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the</a:t>
            </a:r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 err="1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coast</a:t>
            </a:r>
            <a:r>
              <a:rPr lang="en-US" altLang="zh-CN" sz="2400" b="1" u="sng" dirty="0" err="1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en-US" altLang="zh-CN" sz="2400" b="1" u="sng" dirty="0" err="1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looking</a:t>
            </a:r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out</a:t>
            </a:r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towards</a:t>
            </a:r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the</a:t>
            </a:r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sea. </a:t>
            </a:r>
            <a:endParaRPr lang="en-US" altLang="zh-CN" sz="2400" b="1" dirty="0">
              <a:solidFill>
                <a:schemeClr val="folHlink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◆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句中的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NEU-BZ-S92" charset="0"/>
              </a:rPr>
              <a:t>looking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NEU-BZ-S92" charset="0"/>
              </a:rPr>
              <a:t>out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NEU-BZ-S92" charset="0"/>
              </a:rPr>
              <a:t>towards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NEU-BZ-S92" charset="0"/>
              </a:rPr>
              <a:t>sea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是现在分词短语作状语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用在动词后表示伴随状况。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◆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NEU-BZ-S92" charset="0"/>
              </a:rPr>
              <a:t>towards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为介词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意为“向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朝着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方正书宋_GBK" pitchFamily="65" charset="-122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的方向”。</a:t>
            </a:r>
            <a:endParaRPr lang="zh-CN" altLang="en-US" sz="2400" b="1" u="sng" dirty="0">
              <a:solidFill>
                <a:srgbClr val="000000"/>
              </a:solidFill>
              <a:latin typeface="Times New Roman" panose="02020603050405020304" pitchFamily="18" charset="0"/>
              <a:sym typeface="NEU-HZ-S92" charset="0"/>
            </a:endParaRPr>
          </a:p>
          <a:p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2.No problem. </a:t>
            </a:r>
          </a:p>
          <a:p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NEU-BZ-S92" charset="0"/>
              </a:rPr>
              <a:t>no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NEU-BZ-S92" charset="0"/>
              </a:rPr>
              <a:t>problem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表示同意、默许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意为“没问题”。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】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在日常用语中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当同意某人的观点或接受他人的请求时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可以用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NEU-BZ-S92" charset="0"/>
              </a:rPr>
              <a:t>Of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NEU-BZ-S92" charset="0"/>
              </a:rPr>
              <a:t>course./No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NEU-BZ-S92" charset="0"/>
              </a:rPr>
              <a:t>problem./Certainly.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等回答。在美式英语中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No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problem.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可用来回答感谢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意为“不用谢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别客气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没什么”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相当于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You’re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welcome.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或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Not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all.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。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13313"/>
          <p:cNvSpPr txBox="1">
            <a:spLocks noChangeArrowheads="1"/>
          </p:cNvSpPr>
          <p:nvPr/>
        </p:nvSpPr>
        <p:spPr bwMode="auto">
          <a:xfrm>
            <a:off x="755576" y="836712"/>
            <a:ext cx="7488237" cy="485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3.How stupid you are! 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这是一个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感叹句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英语中的感叹句通常由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what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或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how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来引导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结构为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: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(1)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How+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形容词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/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副词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+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主语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+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谓语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+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其他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!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</a:t>
            </a:r>
            <a:r>
              <a:rPr lang="en-US" altLang="zh-CN" sz="2400" b="1" u="sng" dirty="0">
                <a:latin typeface="Times New Roman" panose="02020603050405020304" pitchFamily="18" charset="0"/>
                <a:sym typeface="NEU-HZ-S92" charset="0"/>
              </a:rPr>
              <a:t>2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)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What(+a/an)+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名词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+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主语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+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谓语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+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其他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!</a:t>
            </a:r>
          </a:p>
          <a:p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4.The lights go off. </a:t>
            </a:r>
          </a:p>
          <a:p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go off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在本文中意为“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灯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熄灭”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其反义词组为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go on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】　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go off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还可意为“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食物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变质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质量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下降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闹钟等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发出响声”。</a:t>
            </a:r>
          </a:p>
          <a:p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5.What else can I do for </a:t>
            </a:r>
            <a:r>
              <a:rPr lang="en-US" altLang="zh-CN" sz="2400" b="1" u="sng" dirty="0" err="1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you,Mr</a:t>
            </a:r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. Fisherman? </a:t>
            </a:r>
          </a:p>
          <a:p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else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常用在疑问代词、不定代词之后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意为“其他的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别的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另外的”。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】　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else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还可用在疑问副词之后。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方正书宋_GBK" pitchFamily="65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14337"/>
          <p:cNvSpPr txBox="1">
            <a:spLocks noChangeArrowheads="1"/>
          </p:cNvSpPr>
          <p:nvPr/>
        </p:nvSpPr>
        <p:spPr bwMode="auto">
          <a:xfrm>
            <a:off x="971600" y="1124744"/>
            <a:ext cx="65532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6.Could you please make my wife a rich lady?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“C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ould you please+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动词原形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方正书宋_GBK" pitchFamily="65" charset="-122"/>
              </a:rPr>
              <a:t>…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?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”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意为“请你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方正书宋_GBK" pitchFamily="65" charset="-122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好吗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?”,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表示委婉地提出请求或建议。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】　表示请求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/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建议的句型有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: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(1)Will/Would/Could you please do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sth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.?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(2)Would you like to do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sth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.?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(3)Would you mind doing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sth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.?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(4)Why don’t you do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sth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.?/Why not do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sth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.?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方正书宋_GBK" pitchFamily="65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15361"/>
          <p:cNvSpPr txBox="1">
            <a:spLocks noChangeArrowheads="1"/>
          </p:cNvSpPr>
          <p:nvPr/>
        </p:nvSpPr>
        <p:spPr bwMode="auto">
          <a:xfrm>
            <a:off x="899592" y="1268760"/>
            <a:ext cx="6984776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7.The wife is wearing beautiful new clothes and sitting among servants and guards. </a:t>
            </a:r>
          </a:p>
          <a:p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among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意为“在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方正书宋_GBK" pitchFamily="65" charset="-122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之间”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用于指在三者或三者以上的人或物之间。</a:t>
            </a:r>
          </a:p>
          <a:p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8.It’s too much. </a:t>
            </a:r>
          </a:p>
          <a:p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too much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在这里意为“太过分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太糟糕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太不像话”。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】　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too much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还意为“太多”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修饰不可数名词。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方正书宋_GBK" pitchFamily="65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16385"/>
          <p:cNvSpPr txBox="1">
            <a:spLocks noChangeArrowheads="1"/>
          </p:cNvSpPr>
          <p:nvPr/>
        </p:nvSpPr>
        <p:spPr bwMode="auto">
          <a:xfrm>
            <a:off x="611560" y="1196752"/>
            <a:ext cx="79208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9.Go right </a:t>
            </a:r>
            <a:r>
              <a:rPr lang="en-US" altLang="zh-CN" sz="2400" b="1" u="sng" dirty="0" err="1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now,or</a:t>
            </a:r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 I will punish you!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◆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本句是“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祈使句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+and/or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”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结构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相当于“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If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方正书宋_GBK" pitchFamily="65" charset="-122"/>
              </a:rPr>
              <a:t>…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方正书宋_GBK" pitchFamily="65" charset="-122"/>
              </a:rPr>
              <a:t>…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”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结构。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◆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right now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意为“就在此刻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就在现在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马上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立即”。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◆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punish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为及物动词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意为“处罚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惩罚”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后接名词或代词作宾语。</a:t>
            </a:r>
          </a:p>
          <a:p>
            <a:r>
              <a:rPr lang="en-US" altLang="zh-CN" sz="2400" b="1" u="sng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10.She also wants all the fish to serve her.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◆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句中的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to serve her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是动词不定式用在宾语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all the fish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后作宾语补足语。动词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want,ask,tell,order,invite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等都可接不定式作宾语补足语。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◆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sym typeface="方正书宋_GBK" pitchFamily="65" charset="-122"/>
              </a:rPr>
              <a:t>serve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在本句中为及物动词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意为“服务”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接名词、代词作宾语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其名词形式为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service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方正书宋_GBK" pitchFamily="65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17409"/>
          <p:cNvSpPr txBox="1">
            <a:spLocks noChangeArrowheads="1"/>
          </p:cNvSpPr>
          <p:nvPr/>
        </p:nvSpPr>
        <p:spPr bwMode="auto">
          <a:xfrm>
            <a:off x="611560" y="1207740"/>
            <a:ext cx="7602537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Ⅰ.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Fill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in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blanks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with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correct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prepositions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or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adverbs.</a:t>
            </a:r>
            <a:endParaRPr lang="zh-CN" altLang="en-US" sz="2400" b="1" dirty="0">
              <a:solidFill>
                <a:schemeClr val="folHlink"/>
              </a:solidFill>
              <a:latin typeface="Times New Roman" panose="02020603050405020304" pitchFamily="18" charset="0"/>
              <a:sym typeface="NEU-H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HZ-S92" charset="0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.A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man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running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                  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us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!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What’s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happening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?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H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HZ-S92" charset="0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.All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lights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building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go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after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11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: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00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p.m.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H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HZ-S92" charset="0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.The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lights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came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back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when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actor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went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stage.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H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HZ-S92" charset="0"/>
              </a:rPr>
              <a:t>4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.A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: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Where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your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grandfather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?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: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Look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!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He’s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working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                      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trees.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H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HZ-S92" charset="0"/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.A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: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What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can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you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hear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background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?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: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sound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waves.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文本框 17410"/>
          <p:cNvSpPr txBox="1">
            <a:spLocks noChangeArrowheads="1"/>
          </p:cNvSpPr>
          <p:nvPr/>
        </p:nvSpPr>
        <p:spPr bwMode="auto">
          <a:xfrm>
            <a:off x="3397622" y="1564927"/>
            <a:ext cx="2303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sym typeface="NEU-BZ-S92" charset="0"/>
              </a:rPr>
              <a:t>towards/to/after</a:t>
            </a:r>
            <a:endParaRPr lang="en-US" altLang="zh-CN" sz="24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NEU-BZ-S92" charset="0"/>
            </a:endParaRPr>
          </a:p>
        </p:txBody>
      </p:sp>
      <p:sp>
        <p:nvSpPr>
          <p:cNvPr id="17411" name="文本框 17411"/>
          <p:cNvSpPr txBox="1">
            <a:spLocks noChangeArrowheads="1"/>
          </p:cNvSpPr>
          <p:nvPr/>
        </p:nvSpPr>
        <p:spPr bwMode="auto">
          <a:xfrm>
            <a:off x="5254997" y="2279302"/>
            <a:ext cx="538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  <a:sym typeface="NEU-BZ-S92" charset="0"/>
              </a:rPr>
              <a:t>off</a:t>
            </a:r>
            <a:endParaRPr lang="en-US" altLang="zh-CN" sz="240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NEU-BZ-S92" charset="0"/>
            </a:endParaRPr>
          </a:p>
        </p:txBody>
      </p:sp>
      <p:sp>
        <p:nvSpPr>
          <p:cNvPr id="17412" name="文本框 17412"/>
          <p:cNvSpPr txBox="1">
            <a:spLocks noChangeArrowheads="1"/>
          </p:cNvSpPr>
          <p:nvPr/>
        </p:nvSpPr>
        <p:spPr bwMode="auto">
          <a:xfrm>
            <a:off x="3969122" y="2993677"/>
            <a:ext cx="4921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  <a:sym typeface="NEU-BZ-S92" charset="0"/>
              </a:rPr>
              <a:t>on</a:t>
            </a:r>
          </a:p>
          <a:p>
            <a:endParaRPr lang="en-US" altLang="zh-CN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NEU-BZ-S92" charset="0"/>
            </a:endParaRPr>
          </a:p>
        </p:txBody>
      </p:sp>
      <p:sp>
        <p:nvSpPr>
          <p:cNvPr id="17413" name="文本框 17413"/>
          <p:cNvSpPr txBox="1">
            <a:spLocks noChangeArrowheads="1"/>
          </p:cNvSpPr>
          <p:nvPr/>
        </p:nvSpPr>
        <p:spPr bwMode="auto">
          <a:xfrm>
            <a:off x="4111997" y="4136677"/>
            <a:ext cx="2354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  <a:sym typeface="NEU-BZ-S92" charset="0"/>
              </a:rPr>
              <a:t>in front of/behind</a:t>
            </a:r>
            <a:endParaRPr lang="en-US" altLang="zh-CN" sz="240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NEU-BZ-S92" charset="0"/>
            </a:endParaRPr>
          </a:p>
        </p:txBody>
      </p:sp>
      <p:sp>
        <p:nvSpPr>
          <p:cNvPr id="17414" name="文本框 17414"/>
          <p:cNvSpPr txBox="1">
            <a:spLocks noChangeArrowheads="1"/>
          </p:cNvSpPr>
          <p:nvPr/>
        </p:nvSpPr>
        <p:spPr bwMode="auto">
          <a:xfrm>
            <a:off x="4254872" y="4493865"/>
            <a:ext cx="423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  <a:sym typeface="NEU-BZ-S92" charset="0"/>
              </a:rPr>
              <a:t>in</a:t>
            </a:r>
            <a:endParaRPr lang="en-US" altLang="zh-CN" sz="240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NEU-BZ-S92" charset="0"/>
            </a:endParaRPr>
          </a:p>
        </p:txBody>
      </p:sp>
      <p:sp>
        <p:nvSpPr>
          <p:cNvPr id="17415" name="文本框 17415"/>
          <p:cNvSpPr txBox="1">
            <a:spLocks noChangeArrowheads="1"/>
          </p:cNvSpPr>
          <p:nvPr/>
        </p:nvSpPr>
        <p:spPr bwMode="auto">
          <a:xfrm>
            <a:off x="2897560" y="4851052"/>
            <a:ext cx="4413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  <a:sym typeface="NEU-BZ-S92" charset="0"/>
              </a:rPr>
              <a:t>of</a:t>
            </a:r>
          </a:p>
          <a:p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2" name="矩形 8"/>
          <p:cNvSpPr>
            <a:spLocks noChangeArrowheads="1"/>
          </p:cNvSpPr>
          <p:nvPr/>
        </p:nvSpPr>
        <p:spPr bwMode="auto">
          <a:xfrm>
            <a:off x="1143000" y="0"/>
            <a:ext cx="30003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800" dirty="0">
                <a:solidFill>
                  <a:srgbClr val="FF00FF"/>
                </a:solidFill>
                <a:latin typeface="Aharoni" pitchFamily="2" charset="-79"/>
              </a:rPr>
              <a:t>Practice</a:t>
            </a:r>
            <a:endParaRPr lang="en-US" altLang="zh-CN" sz="4800" dirty="0">
              <a:solidFill>
                <a:srgbClr val="000000"/>
              </a:solidFill>
              <a:latin typeface="Aharoni" pitchFamily="2" charset="-79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12" grpId="0"/>
      <p:bldP spid="17413" grpId="0"/>
      <p:bldP spid="17414" grpId="0"/>
      <p:bldP spid="174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18433"/>
          <p:cNvSpPr txBox="1">
            <a:spLocks noChangeArrowheads="1"/>
          </p:cNvSpPr>
          <p:nvPr/>
        </p:nvSpPr>
        <p:spPr bwMode="auto">
          <a:xfrm>
            <a:off x="683568" y="974749"/>
            <a:ext cx="7561263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Ⅱ.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Complete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passage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with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correct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forms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of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words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in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box.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             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sym typeface="NEU-BZ-S92" charset="0"/>
              </a:rPr>
              <a:t>queen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sym typeface="NEU-BZ-S92" charset="0"/>
              </a:rPr>
              <a:t>among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sym typeface="NEU-BZ-S92" charset="0"/>
              </a:rPr>
              <a:t>mad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sym typeface="NEU-BZ-S92" charset="0"/>
              </a:rPr>
              <a:t>guard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sym typeface="NEU-BZ-S92" charset="0"/>
              </a:rPr>
              <a:t>enter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sym typeface="NEU-BZ-S92" charset="0"/>
              </a:rPr>
              <a:t>serve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all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types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of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movies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like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fantasies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best.Recently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saw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movie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called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Chronicles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of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Narnia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which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based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series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of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novels.There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are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four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children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movie.By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chance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they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fantastic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world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called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Narnia.There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they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meet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White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Witch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who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has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lot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of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and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servants.She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tries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to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control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Narnia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and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orders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people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to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and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obey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her.She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is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children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and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wants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to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kill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them.In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end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four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brave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children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beat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White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Witch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and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succeed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protecting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Narnia.They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also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become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kings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and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of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Narnia.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矩形 18434"/>
          <p:cNvSpPr>
            <a:spLocks noChangeArrowheads="1"/>
          </p:cNvSpPr>
          <p:nvPr/>
        </p:nvSpPr>
        <p:spPr bwMode="auto">
          <a:xfrm>
            <a:off x="1355081" y="1765324"/>
            <a:ext cx="603726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文本框 18435"/>
          <p:cNvSpPr txBox="1">
            <a:spLocks noChangeArrowheads="1"/>
          </p:cNvSpPr>
          <p:nvPr/>
        </p:nvSpPr>
        <p:spPr bwMode="auto">
          <a:xfrm>
            <a:off x="1331268" y="2054249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Among</a:t>
            </a:r>
            <a:endParaRPr lang="en-US" altLang="zh-CN" sz="2400" b="1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NEU-BZ-S92" charset="0"/>
            </a:endParaRPr>
          </a:p>
        </p:txBody>
      </p:sp>
      <p:sp>
        <p:nvSpPr>
          <p:cNvPr id="18436" name="文本框 18436"/>
          <p:cNvSpPr txBox="1">
            <a:spLocks noChangeArrowheads="1"/>
          </p:cNvSpPr>
          <p:nvPr/>
        </p:nvSpPr>
        <p:spPr bwMode="auto">
          <a:xfrm>
            <a:off x="3783956" y="3856062"/>
            <a:ext cx="1092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guards</a:t>
            </a:r>
            <a:endParaRPr lang="en-US" altLang="zh-CN" b="1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NEU-BZ-S92" charset="0"/>
            </a:endParaRPr>
          </a:p>
        </p:txBody>
      </p:sp>
      <p:sp>
        <p:nvSpPr>
          <p:cNvPr id="18437" name="文本框 18437"/>
          <p:cNvSpPr txBox="1">
            <a:spLocks noChangeArrowheads="1"/>
          </p:cNvSpPr>
          <p:nvPr/>
        </p:nvSpPr>
        <p:spPr bwMode="auto">
          <a:xfrm>
            <a:off x="5641331" y="4284687"/>
            <a:ext cx="866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serve</a:t>
            </a:r>
            <a:endParaRPr lang="en-US" altLang="zh-CN" b="1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NEU-BZ-S92" charset="0"/>
            </a:endParaRPr>
          </a:p>
        </p:txBody>
      </p:sp>
      <p:sp>
        <p:nvSpPr>
          <p:cNvPr id="18438" name="文本框 18438"/>
          <p:cNvSpPr txBox="1">
            <a:spLocks noChangeArrowheads="1"/>
          </p:cNvSpPr>
          <p:nvPr/>
        </p:nvSpPr>
        <p:spPr bwMode="auto">
          <a:xfrm>
            <a:off x="2212331" y="4570437"/>
            <a:ext cx="766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mad</a:t>
            </a:r>
            <a:endParaRPr lang="en-US" altLang="zh-CN" b="1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NEU-BZ-S92" charset="0"/>
            </a:endParaRPr>
          </a:p>
        </p:txBody>
      </p:sp>
      <p:sp>
        <p:nvSpPr>
          <p:cNvPr id="18439" name="文本框 18439"/>
          <p:cNvSpPr txBox="1">
            <a:spLocks noChangeArrowheads="1"/>
          </p:cNvSpPr>
          <p:nvPr/>
        </p:nvSpPr>
        <p:spPr bwMode="auto">
          <a:xfrm>
            <a:off x="4141143" y="5641999"/>
            <a:ext cx="1092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queens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本框 18435"/>
          <p:cNvSpPr txBox="1">
            <a:spLocks noChangeArrowheads="1"/>
          </p:cNvSpPr>
          <p:nvPr/>
        </p:nvSpPr>
        <p:spPr bwMode="auto">
          <a:xfrm>
            <a:off x="5641331" y="3141687"/>
            <a:ext cx="866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enter</a:t>
            </a:r>
            <a:endParaRPr lang="en-US" altLang="zh-CN" sz="2400" b="1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NEU-BZ-S9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  <p:bldP spid="18437" grpId="0"/>
      <p:bldP spid="18438" grpId="0"/>
      <p:bldP spid="18439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19457"/>
          <p:cNvSpPr txBox="1">
            <a:spLocks noChangeArrowheads="1"/>
          </p:cNvSpPr>
          <p:nvPr/>
        </p:nvSpPr>
        <p:spPr bwMode="auto">
          <a:xfrm>
            <a:off x="611560" y="1058069"/>
            <a:ext cx="7704137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NEU-HZ-S92" charset="0"/>
              </a:rPr>
              <a:t>Ⅲ.</a:t>
            </a:r>
            <a:r>
              <a:rPr lang="zh-CN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sym typeface="方正黑体_GBK" pitchFamily="65" charset="-122"/>
              </a:rPr>
              <a:t>根据汉语意思完成句子</a:t>
            </a:r>
            <a:endParaRPr lang="zh-CN" altLang="en-US" sz="2400" b="1" dirty="0">
              <a:solidFill>
                <a:schemeClr val="folHlink"/>
              </a:solidFill>
              <a:latin typeface="Times New Roman" panose="02020603050405020304" pitchFamily="18" charset="0"/>
              <a:sym typeface="NEU-H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HZ-S92" charset="0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所有的灯晚上十点后熄灭。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All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lights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         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after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10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: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00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evening.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H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HZ-S92" charset="0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海岸上的这些信号灯是用来提醒和指引船舶的。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These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beacons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are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used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to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warn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and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guide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ships.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H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HZ-S92" charset="0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他是多么愚蠢的渔夫啊!</a:t>
            </a:r>
            <a:endParaRPr lang="zh-CN" altLang="en-US" sz="2400" b="1" u="sng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　　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fisherman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     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!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H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HZ-S92" charset="0"/>
              </a:rPr>
              <a:t>4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为什么不向金鱼要一座宽敞的房子?</a:t>
            </a:r>
            <a:endParaRPr lang="zh-CN" altLang="en-US" sz="2400" b="1" u="sng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goldfish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wide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house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?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H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HZ-S92" charset="0"/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她给我端上了一杯咖啡。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She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        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cup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of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coffee. 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文本框 19458"/>
          <p:cNvSpPr txBox="1">
            <a:spLocks noChangeArrowheads="1"/>
          </p:cNvSpPr>
          <p:nvPr/>
        </p:nvSpPr>
        <p:spPr bwMode="auto">
          <a:xfrm>
            <a:off x="2697535" y="1723232"/>
            <a:ext cx="928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go</a:t>
            </a: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off</a:t>
            </a:r>
            <a:endParaRPr lang="en-US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文本框 19459"/>
          <p:cNvSpPr txBox="1">
            <a:spLocks noChangeArrowheads="1"/>
          </p:cNvSpPr>
          <p:nvPr/>
        </p:nvSpPr>
        <p:spPr bwMode="auto">
          <a:xfrm>
            <a:off x="2926135" y="2509044"/>
            <a:ext cx="17414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on</a:t>
            </a: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coast</a:t>
            </a:r>
            <a:endParaRPr lang="en-US" altLang="zh-CN" sz="2400" b="1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文本框 19460"/>
          <p:cNvSpPr txBox="1">
            <a:spLocks noChangeArrowheads="1"/>
          </p:cNvSpPr>
          <p:nvPr/>
        </p:nvSpPr>
        <p:spPr bwMode="auto">
          <a:xfrm>
            <a:off x="1140197" y="3580607"/>
            <a:ext cx="2051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What</a:t>
            </a: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a</a:t>
            </a: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stupid</a:t>
            </a:r>
            <a:endParaRPr lang="en-US" altLang="zh-CN" sz="2400" b="1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1" name="文本框 19461"/>
          <p:cNvSpPr txBox="1">
            <a:spLocks noChangeArrowheads="1"/>
          </p:cNvSpPr>
          <p:nvPr/>
        </p:nvSpPr>
        <p:spPr bwMode="auto">
          <a:xfrm>
            <a:off x="5426447" y="3580607"/>
            <a:ext cx="106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he</a:t>
            </a: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was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2" name="文本框 19462"/>
          <p:cNvSpPr txBox="1">
            <a:spLocks noChangeArrowheads="1"/>
          </p:cNvSpPr>
          <p:nvPr/>
        </p:nvSpPr>
        <p:spPr bwMode="auto">
          <a:xfrm>
            <a:off x="925885" y="4294982"/>
            <a:ext cx="1844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Why</a:t>
            </a: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not</a:t>
            </a: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ask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3" name="文本框 19463"/>
          <p:cNvSpPr txBox="1">
            <a:spLocks noChangeArrowheads="1"/>
          </p:cNvSpPr>
          <p:nvPr/>
        </p:nvSpPr>
        <p:spPr bwMode="auto">
          <a:xfrm>
            <a:off x="5147047" y="4294982"/>
            <a:ext cx="577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for</a:t>
            </a:r>
            <a:endParaRPr lang="en-US" altLang="zh-CN" sz="2400" b="1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NEU-BZ-S92" charset="0"/>
            </a:endParaRPr>
          </a:p>
        </p:txBody>
      </p:sp>
      <p:sp>
        <p:nvSpPr>
          <p:cNvPr id="19464" name="文本框 19464"/>
          <p:cNvSpPr txBox="1">
            <a:spLocks noChangeArrowheads="1"/>
          </p:cNvSpPr>
          <p:nvPr/>
        </p:nvSpPr>
        <p:spPr bwMode="auto">
          <a:xfrm>
            <a:off x="1475160" y="5090319"/>
            <a:ext cx="15087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served</a:t>
            </a:r>
            <a:r>
              <a:rPr lang="en-US" altLang="zh-CN" sz="2400" b="1" dirty="0">
                <a:solidFill>
                  <a:srgbClr val="CC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 smtClean="0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me</a:t>
            </a:r>
            <a:endParaRPr lang="en-US" altLang="zh-CN" sz="2400" b="1" dirty="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9460" grpId="0"/>
      <p:bldP spid="19461" grpId="0"/>
      <p:bldP spid="19462" grpId="0"/>
      <p:bldP spid="19463" grpId="0"/>
      <p:bldP spid="194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20481"/>
          <p:cNvSpPr txBox="1">
            <a:spLocks noChangeArrowheads="1"/>
          </p:cNvSpPr>
          <p:nvPr/>
        </p:nvSpPr>
        <p:spPr bwMode="auto">
          <a:xfrm>
            <a:off x="899592" y="1052736"/>
            <a:ext cx="7344543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6000" b="1" dirty="0">
                <a:solidFill>
                  <a:srgbClr val="FF00FF"/>
                </a:solidFill>
                <a:latin typeface="Times New Roman" panose="02020603050405020304" pitchFamily="18" charset="0"/>
                <a:sym typeface="NEU-F5-S92" charset="0"/>
              </a:rPr>
              <a:t>Homework</a:t>
            </a:r>
            <a:endParaRPr lang="en-US" altLang="zh-CN" sz="60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1.Finish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off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exercises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activity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book.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2.Preview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Lesson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35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.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8" name="图片 1" descr="zuoy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3716338"/>
            <a:ext cx="20669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动作按钮: 后退或前一项 2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308850" y="4940300"/>
            <a:ext cx="503238" cy="504825"/>
          </a:xfrm>
          <a:prstGeom prst="actionButtonBackPreviou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409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713" y="980728"/>
            <a:ext cx="4773612" cy="494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1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196975"/>
            <a:ext cx="5622925" cy="333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61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5563" y="1152525"/>
            <a:ext cx="6475412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ChangeArrowheads="1"/>
          </p:cNvSpPr>
          <p:nvPr/>
        </p:nvSpPr>
        <p:spPr bwMode="auto">
          <a:xfrm>
            <a:off x="1979613" y="1125538"/>
            <a:ext cx="52355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5000" b="1" dirty="0">
                <a:solidFill>
                  <a:srgbClr val="6600FF"/>
                </a:solidFill>
                <a:latin typeface="Times New Roman" panose="02020603050405020304" pitchFamily="18" charset="0"/>
                <a:sym typeface="Aharoni" pitchFamily="2" charset="-79"/>
              </a:rPr>
              <a:t>Think about it !</a:t>
            </a:r>
            <a:endParaRPr lang="en-US" altLang="zh-CN" sz="5000" b="1" dirty="0">
              <a:solidFill>
                <a:srgbClr val="66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haroni" pitchFamily="2" charset="-79"/>
            </a:endParaRPr>
          </a:p>
        </p:txBody>
      </p:sp>
      <p:sp>
        <p:nvSpPr>
          <p:cNvPr id="8195" name="Rectangle 8"/>
          <p:cNvSpPr>
            <a:spLocks noChangeArrowheads="1"/>
          </p:cNvSpPr>
          <p:nvPr/>
        </p:nvSpPr>
        <p:spPr bwMode="auto">
          <a:xfrm>
            <a:off x="250825" y="2205038"/>
            <a:ext cx="8713788" cy="291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zh-CN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Which Characters in the play do you like? Which do you dislike?</a:t>
            </a:r>
          </a:p>
          <a:p>
            <a:pPr>
              <a:lnSpc>
                <a:spcPct val="14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zh-CN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What happened in the last lesson? Can you guess what will happen in this lesson?</a:t>
            </a:r>
            <a:endParaRPr lang="en-US" altLang="zh-CN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ChangeArrowheads="1"/>
          </p:cNvSpPr>
          <p:nvPr/>
        </p:nvSpPr>
        <p:spPr bwMode="auto">
          <a:xfrm>
            <a:off x="1476375" y="476250"/>
            <a:ext cx="5113338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7000" b="1" i="1" dirty="0">
                <a:solidFill>
                  <a:srgbClr val="9900CC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New Words</a:t>
            </a:r>
            <a:endParaRPr lang="en-US" altLang="zh-CN" sz="7000" b="1" i="1" dirty="0">
              <a:solidFill>
                <a:srgbClr val="99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8194" name="文本框 8194"/>
          <p:cNvSpPr txBox="1">
            <a:spLocks noChangeArrowheads="1"/>
          </p:cNvSpPr>
          <p:nvPr/>
        </p:nvSpPr>
        <p:spPr bwMode="auto">
          <a:xfrm>
            <a:off x="1044575" y="2060575"/>
            <a:ext cx="1184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E2"/>
                </a:solidFill>
                <a:latin typeface="Times New Roman" panose="02020603050405020304" pitchFamily="18" charset="0"/>
                <a:sym typeface="Aharoni" pitchFamily="2" charset="-79"/>
              </a:rPr>
              <a:t>coast</a:t>
            </a:r>
            <a:endParaRPr lang="en-US" altLang="zh-CN" sz="3600" b="1" dirty="0">
              <a:solidFill>
                <a:srgbClr val="0000E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haroni" pitchFamily="2" charset="-79"/>
            </a:endParaRPr>
          </a:p>
        </p:txBody>
      </p:sp>
      <p:sp>
        <p:nvSpPr>
          <p:cNvPr id="8195" name="文本框 8195"/>
          <p:cNvSpPr txBox="1">
            <a:spLocks noChangeArrowheads="1"/>
          </p:cNvSpPr>
          <p:nvPr/>
        </p:nvSpPr>
        <p:spPr bwMode="auto">
          <a:xfrm>
            <a:off x="3571875" y="3143250"/>
            <a:ext cx="1517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00E2"/>
                </a:solidFill>
                <a:latin typeface="Times New Roman" panose="02020603050405020304" pitchFamily="18" charset="0"/>
                <a:sym typeface="Aharoni" pitchFamily="2" charset="-79"/>
              </a:rPr>
              <a:t>among</a:t>
            </a:r>
            <a:endParaRPr lang="en-US" altLang="zh-CN" sz="3600" b="1">
              <a:solidFill>
                <a:srgbClr val="0000E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haroni" pitchFamily="2" charset="-79"/>
            </a:endParaRPr>
          </a:p>
        </p:txBody>
      </p:sp>
      <p:sp>
        <p:nvSpPr>
          <p:cNvPr id="8196" name="文本框 8196"/>
          <p:cNvSpPr txBox="1">
            <a:spLocks noChangeArrowheads="1"/>
          </p:cNvSpPr>
          <p:nvPr/>
        </p:nvSpPr>
        <p:spPr bwMode="auto">
          <a:xfrm>
            <a:off x="5868988" y="2060575"/>
            <a:ext cx="16462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00E2"/>
                </a:solidFill>
                <a:latin typeface="Times New Roman" panose="02020603050405020304" pitchFamily="18" charset="0"/>
                <a:sym typeface="Aharoni" pitchFamily="2" charset="-79"/>
              </a:rPr>
              <a:t>servant</a:t>
            </a:r>
            <a:endParaRPr lang="en-US" altLang="zh-CN" sz="3600" b="1">
              <a:solidFill>
                <a:srgbClr val="0000E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haroni" pitchFamily="2" charset="-79"/>
            </a:endParaRPr>
          </a:p>
        </p:txBody>
      </p:sp>
      <p:sp>
        <p:nvSpPr>
          <p:cNvPr id="8197" name="文本框 8197"/>
          <p:cNvSpPr txBox="1">
            <a:spLocks noChangeArrowheads="1"/>
          </p:cNvSpPr>
          <p:nvPr/>
        </p:nvSpPr>
        <p:spPr bwMode="auto">
          <a:xfrm>
            <a:off x="3132138" y="1989138"/>
            <a:ext cx="19605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>
                <a:solidFill>
                  <a:srgbClr val="0000E2"/>
                </a:solidFill>
                <a:latin typeface="Times New Roman" panose="02020603050405020304" pitchFamily="18" charset="0"/>
                <a:sym typeface="Aharoni" pitchFamily="2" charset="-79"/>
              </a:rPr>
              <a:t> </a:t>
            </a:r>
            <a:r>
              <a:rPr lang="en-US" altLang="zh-CN" sz="3600" b="1">
                <a:solidFill>
                  <a:srgbClr val="0000E2"/>
                </a:solidFill>
                <a:latin typeface="Times New Roman" panose="02020603050405020304" pitchFamily="18" charset="0"/>
                <a:sym typeface="Aharoni" pitchFamily="2" charset="-79"/>
              </a:rPr>
              <a:t>handbag</a:t>
            </a:r>
          </a:p>
          <a:p>
            <a:endParaRPr lang="en-US" altLang="zh-CN" b="1">
              <a:solidFill>
                <a:srgbClr val="0000E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haroni" pitchFamily="2" charset="-79"/>
            </a:endParaRPr>
          </a:p>
        </p:txBody>
      </p:sp>
      <p:sp>
        <p:nvSpPr>
          <p:cNvPr id="8198" name="文本框 8198"/>
          <p:cNvSpPr txBox="1">
            <a:spLocks noChangeArrowheads="1"/>
          </p:cNvSpPr>
          <p:nvPr/>
        </p:nvSpPr>
        <p:spPr bwMode="auto">
          <a:xfrm>
            <a:off x="1044575" y="4149725"/>
            <a:ext cx="1479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00E2"/>
                </a:solidFill>
                <a:latin typeface="Times New Roman" panose="02020603050405020304" pitchFamily="18" charset="0"/>
                <a:sym typeface="Aharoni" pitchFamily="2" charset="-79"/>
              </a:rPr>
              <a:t>guard </a:t>
            </a:r>
            <a:endParaRPr lang="en-US" altLang="zh-CN" sz="3600" b="1">
              <a:solidFill>
                <a:srgbClr val="0000E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haroni" pitchFamily="2" charset="-79"/>
            </a:endParaRPr>
          </a:p>
        </p:txBody>
      </p:sp>
      <p:sp>
        <p:nvSpPr>
          <p:cNvPr id="8199" name="文本框 8199"/>
          <p:cNvSpPr txBox="1">
            <a:spLocks noChangeArrowheads="1"/>
          </p:cNvSpPr>
          <p:nvPr/>
        </p:nvSpPr>
        <p:spPr bwMode="auto">
          <a:xfrm>
            <a:off x="1187450" y="3141663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00E2"/>
                </a:solidFill>
                <a:latin typeface="Times New Roman" panose="02020603050405020304" pitchFamily="18" charset="0"/>
                <a:sym typeface="Aharoni" pitchFamily="2" charset="-79"/>
              </a:rPr>
              <a:t>serve</a:t>
            </a:r>
            <a:endParaRPr lang="en-US" altLang="zh-CN" sz="3600" b="1">
              <a:solidFill>
                <a:srgbClr val="0000E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haroni" pitchFamily="2" charset="-79"/>
            </a:endParaRPr>
          </a:p>
        </p:txBody>
      </p:sp>
      <p:sp>
        <p:nvSpPr>
          <p:cNvPr id="8200" name="文本框 8200"/>
          <p:cNvSpPr txBox="1">
            <a:spLocks noChangeArrowheads="1"/>
          </p:cNvSpPr>
          <p:nvPr/>
        </p:nvSpPr>
        <p:spPr bwMode="auto">
          <a:xfrm>
            <a:off x="6357938" y="3143250"/>
            <a:ext cx="12620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00E2"/>
                </a:solidFill>
                <a:latin typeface="Times New Roman" panose="02020603050405020304" pitchFamily="18" charset="0"/>
                <a:sym typeface="Aharoni" pitchFamily="2" charset="-79"/>
              </a:rPr>
              <a:t>crash</a:t>
            </a:r>
            <a:endParaRPr lang="zh-CN" altLang="en-US" sz="3600" b="1">
              <a:solidFill>
                <a:srgbClr val="0000E2"/>
              </a:solidFill>
              <a:latin typeface="Times New Roman" panose="02020603050405020304" pitchFamily="18" charset="0"/>
              <a:sym typeface="Aharoni" pitchFamily="2" charset="-79"/>
            </a:endParaRPr>
          </a:p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1" name="文本框 8201"/>
          <p:cNvSpPr txBox="1">
            <a:spLocks noChangeArrowheads="1"/>
          </p:cNvSpPr>
          <p:nvPr/>
        </p:nvSpPr>
        <p:spPr bwMode="auto">
          <a:xfrm>
            <a:off x="3492500" y="4076700"/>
            <a:ext cx="1365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00E2"/>
                </a:solidFill>
                <a:latin typeface="Times New Roman" panose="02020603050405020304" pitchFamily="18" charset="0"/>
                <a:sym typeface="Aharoni" pitchFamily="2" charset="-79"/>
              </a:rPr>
              <a:t>queen</a:t>
            </a:r>
          </a:p>
          <a:p>
            <a:endParaRPr lang="en-US" altLang="zh-CN" b="1">
              <a:solidFill>
                <a:srgbClr val="0000E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haroni" pitchFamily="2" charset="-79"/>
            </a:endParaRPr>
          </a:p>
        </p:txBody>
      </p:sp>
      <p:sp>
        <p:nvSpPr>
          <p:cNvPr id="8202" name="文本框 8202"/>
          <p:cNvSpPr txBox="1">
            <a:spLocks noChangeArrowheads="1"/>
          </p:cNvSpPr>
          <p:nvPr/>
        </p:nvSpPr>
        <p:spPr bwMode="auto">
          <a:xfrm>
            <a:off x="6229350" y="4076700"/>
            <a:ext cx="191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latin typeface="Times New Roman" panose="02020603050405020304" pitchFamily="18" charset="0"/>
              </a:rPr>
              <a:t> </a:t>
            </a:r>
            <a:r>
              <a:rPr lang="zh-CN" altLang="en-US" sz="3600" b="1">
                <a:solidFill>
                  <a:srgbClr val="0000E2"/>
                </a:solidFill>
                <a:latin typeface="Times New Roman" panose="02020603050405020304" pitchFamily="18" charset="0"/>
                <a:sym typeface="Aharoni" pitchFamily="2" charset="-79"/>
              </a:rPr>
              <a:t>mad</a:t>
            </a:r>
            <a:endParaRPr lang="zh-CN" altLang="en-US" sz="3600" b="1">
              <a:solidFill>
                <a:srgbClr val="0000E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8196" grpId="0"/>
      <p:bldP spid="8197" grpId="0"/>
      <p:bldP spid="8199" grpId="0"/>
      <p:bldP spid="8200" grpId="0"/>
      <p:bldP spid="8201" grpId="0"/>
      <p:bldP spid="82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9217"/>
          <p:cNvSpPr txBox="1">
            <a:spLocks noChangeArrowheads="1"/>
          </p:cNvSpPr>
          <p:nvPr/>
        </p:nvSpPr>
        <p:spPr bwMode="auto">
          <a:xfrm>
            <a:off x="828675" y="260349"/>
            <a:ext cx="7561263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sym typeface="NEU-BZ-S92" charset="0"/>
              </a:rPr>
              <a:t>Read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sym typeface="NEU-BZ-S92" charset="0"/>
              </a:rPr>
              <a:t>lesson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sym typeface="NEU-BZ-S92" charset="0"/>
              </a:rPr>
              <a:t>and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sym typeface="NEU-BZ-S92" charset="0"/>
              </a:rPr>
              <a:t>tick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sym typeface="NEU-BZ-S92" charset="0"/>
              </a:rPr>
              <a:t>correct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sym typeface="NEU-BZ-S92" charset="0"/>
              </a:rPr>
              <a:t>answers.</a:t>
            </a:r>
            <a:endParaRPr lang="en-US" altLang="zh-CN" sz="2400" b="1" dirty="0">
              <a:solidFill>
                <a:srgbClr val="7030A0"/>
              </a:solidFill>
              <a:latin typeface="Times New Roman" panose="02020603050405020304" pitchFamily="18" charset="0"/>
              <a:sym typeface="方正书宋_GBK" pitchFamily="65" charset="-122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1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)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What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does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wife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not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ask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for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?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To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rich.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To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queen.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To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beautiful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lady.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方正书宋_GBK" pitchFamily="65" charset="-122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2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)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What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happens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in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end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when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wife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keeps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asking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for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more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things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?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gets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everything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wants.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fisherman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leaves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her.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Everything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taken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away.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方正书宋_GBK" pitchFamily="65" charset="-122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3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)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How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many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times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does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fisherman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go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to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see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goldfish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?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Once.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Twice.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Three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times.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方正书宋_GBK" pitchFamily="65" charset="-122"/>
            </a:endParaRPr>
          </a:p>
        </p:txBody>
      </p:sp>
      <p:sp>
        <p:nvSpPr>
          <p:cNvPr id="8194" name="矩形 9218"/>
          <p:cNvSpPr>
            <a:spLocks noChangeArrowheads="1"/>
          </p:cNvSpPr>
          <p:nvPr/>
        </p:nvSpPr>
        <p:spPr bwMode="auto">
          <a:xfrm>
            <a:off x="900113" y="981075"/>
            <a:ext cx="5048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矩形 9219"/>
          <p:cNvSpPr>
            <a:spLocks noChangeArrowheads="1"/>
          </p:cNvSpPr>
          <p:nvPr/>
        </p:nvSpPr>
        <p:spPr bwMode="auto">
          <a:xfrm>
            <a:off x="900113" y="1412875"/>
            <a:ext cx="504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矩形 9220"/>
          <p:cNvSpPr>
            <a:spLocks noChangeArrowheads="1"/>
          </p:cNvSpPr>
          <p:nvPr/>
        </p:nvSpPr>
        <p:spPr bwMode="auto">
          <a:xfrm>
            <a:off x="900113" y="1773238"/>
            <a:ext cx="5048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" name="矩形 9221"/>
          <p:cNvSpPr>
            <a:spLocks noChangeArrowheads="1"/>
          </p:cNvSpPr>
          <p:nvPr/>
        </p:nvSpPr>
        <p:spPr bwMode="auto">
          <a:xfrm>
            <a:off x="828675" y="2781300"/>
            <a:ext cx="5032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矩形 9222"/>
          <p:cNvSpPr>
            <a:spLocks noChangeArrowheads="1"/>
          </p:cNvSpPr>
          <p:nvPr/>
        </p:nvSpPr>
        <p:spPr bwMode="auto">
          <a:xfrm>
            <a:off x="828675" y="3213100"/>
            <a:ext cx="503238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9" name="矩形 9223"/>
          <p:cNvSpPr>
            <a:spLocks noChangeArrowheads="1"/>
          </p:cNvSpPr>
          <p:nvPr/>
        </p:nvSpPr>
        <p:spPr bwMode="auto">
          <a:xfrm>
            <a:off x="828675" y="3646488"/>
            <a:ext cx="5032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0" name="矩形 9224"/>
          <p:cNvSpPr>
            <a:spLocks noChangeArrowheads="1"/>
          </p:cNvSpPr>
          <p:nvPr/>
        </p:nvSpPr>
        <p:spPr bwMode="auto">
          <a:xfrm>
            <a:off x="900113" y="4652963"/>
            <a:ext cx="50482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1" name="矩形 9225"/>
          <p:cNvSpPr>
            <a:spLocks noChangeArrowheads="1"/>
          </p:cNvSpPr>
          <p:nvPr/>
        </p:nvSpPr>
        <p:spPr bwMode="auto">
          <a:xfrm>
            <a:off x="900113" y="5084763"/>
            <a:ext cx="5048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2" name="矩形 9226"/>
          <p:cNvSpPr>
            <a:spLocks noChangeArrowheads="1"/>
          </p:cNvSpPr>
          <p:nvPr/>
        </p:nvSpPr>
        <p:spPr bwMode="auto">
          <a:xfrm>
            <a:off x="900113" y="5445125"/>
            <a:ext cx="504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7" name="文本框 9227"/>
          <p:cNvSpPr txBox="1">
            <a:spLocks noChangeArrowheads="1"/>
          </p:cNvSpPr>
          <p:nvPr/>
        </p:nvSpPr>
        <p:spPr bwMode="auto">
          <a:xfrm>
            <a:off x="857250" y="5357813"/>
            <a:ext cx="411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  <a:ea typeface="华文琥珀" panose="02010800040101010101" pitchFamily="2" charset="-122"/>
                <a:sym typeface="Bauhaus 93" panose="04030905020B02020C02" pitchFamily="82" charset="0"/>
              </a:rPr>
              <a:t>√</a:t>
            </a:r>
          </a:p>
        </p:txBody>
      </p:sp>
      <p:sp>
        <p:nvSpPr>
          <p:cNvPr id="9228" name="文本框 9228"/>
          <p:cNvSpPr txBox="1">
            <a:spLocks noChangeArrowheads="1"/>
          </p:cNvSpPr>
          <p:nvPr/>
        </p:nvSpPr>
        <p:spPr bwMode="auto">
          <a:xfrm>
            <a:off x="857250" y="1643063"/>
            <a:ext cx="411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  <a:ea typeface="华文琥珀" panose="02010800040101010101" pitchFamily="2" charset="-122"/>
                <a:sym typeface="Bauhaus 93" panose="04030905020B02020C02" pitchFamily="82" charset="0"/>
              </a:rPr>
              <a:t>√</a:t>
            </a:r>
            <a:endParaRPr lang="en-US" altLang="zh-CN">
              <a:latin typeface="Times New Roman" panose="02020603050405020304" pitchFamily="18" charset="0"/>
              <a:ea typeface="华文琥珀" panose="02010800040101010101" pitchFamily="2" charset="-122"/>
            </a:endParaRPr>
          </a:p>
        </p:txBody>
      </p:sp>
      <p:sp>
        <p:nvSpPr>
          <p:cNvPr id="9229" name="文本框 9229"/>
          <p:cNvSpPr txBox="1">
            <a:spLocks noChangeArrowheads="1"/>
          </p:cNvSpPr>
          <p:nvPr/>
        </p:nvSpPr>
        <p:spPr bwMode="auto">
          <a:xfrm>
            <a:off x="785813" y="3571875"/>
            <a:ext cx="4111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  <a:ea typeface="华文琥珀" panose="02010800040101010101" pitchFamily="2" charset="-122"/>
                <a:sym typeface="Bauhaus 93" panose="04030905020B02020C02" pitchFamily="82" charset="0"/>
              </a:rPr>
              <a:t>√</a:t>
            </a:r>
            <a:endParaRPr lang="en-US" altLang="zh-CN">
              <a:latin typeface="Times New Roman" panose="02020603050405020304" pitchFamily="18" charset="0"/>
              <a:ea typeface="华文琥珀" panose="02010800040101010101" pitchFamily="2" charset="-122"/>
            </a:endParaRPr>
          </a:p>
        </p:txBody>
      </p:sp>
      <p:pic>
        <p:nvPicPr>
          <p:cNvPr id="16" name="Lesson34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642938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82622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9227" grpId="0"/>
      <p:bldP spid="9228" grpId="0"/>
      <p:bldP spid="92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10241"/>
          <p:cNvSpPr txBox="1">
            <a:spLocks noChangeArrowheads="1"/>
          </p:cNvSpPr>
          <p:nvPr/>
        </p:nvSpPr>
        <p:spPr bwMode="auto">
          <a:xfrm>
            <a:off x="1476375" y="2420938"/>
            <a:ext cx="5080000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Main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phrases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sym typeface="方正书宋_GBK" pitchFamily="65" charset="-122"/>
              </a:rPr>
              <a:t>:</a:t>
            </a:r>
            <a:endParaRPr lang="en-US" altLang="zh-CN" sz="3200" b="1" dirty="0">
              <a:solidFill>
                <a:srgbClr val="CC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stand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on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coast</a:t>
            </a:r>
          </a:p>
          <a:p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go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off</a:t>
            </a:r>
          </a:p>
          <a:p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go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on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文本框 10242"/>
          <p:cNvSpPr txBox="1">
            <a:spLocks noChangeArrowheads="1"/>
          </p:cNvSpPr>
          <p:nvPr/>
        </p:nvSpPr>
        <p:spPr bwMode="auto">
          <a:xfrm>
            <a:off x="1187450" y="836613"/>
            <a:ext cx="66976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Read</a:t>
            </a:r>
            <a:r>
              <a:rPr lang="en-US" altLang="zh-CN" sz="3200" b="1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3200" b="1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text</a:t>
            </a:r>
            <a:r>
              <a:rPr lang="en-US" altLang="zh-CN" sz="3200" b="1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and</a:t>
            </a:r>
            <a:r>
              <a:rPr lang="en-US" altLang="zh-CN" sz="3200" b="1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find</a:t>
            </a:r>
            <a:r>
              <a:rPr lang="en-US" altLang="zh-CN" sz="3200" b="1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out</a:t>
            </a:r>
            <a:r>
              <a:rPr lang="en-US" altLang="zh-CN" sz="3200" b="1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main</a:t>
            </a:r>
            <a:r>
              <a:rPr lang="en-US" altLang="zh-CN" sz="3200" b="1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phrases</a:t>
            </a:r>
            <a:r>
              <a:rPr lang="en-US" altLang="zh-CN" sz="3200" b="1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and</a:t>
            </a:r>
            <a:r>
              <a:rPr lang="en-US" altLang="zh-CN" sz="3200" b="1">
                <a:solidFill>
                  <a:schemeClr val="folHlink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>
                <a:solidFill>
                  <a:schemeClr val="folHlink"/>
                </a:solidFill>
                <a:latin typeface="Times New Roman" panose="02020603050405020304" pitchFamily="18" charset="0"/>
                <a:sym typeface="NEU-BZ-S92" charset="0"/>
              </a:rPr>
              <a:t>sentences.</a:t>
            </a:r>
            <a:endParaRPr lang="en-US" altLang="zh-C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11265"/>
          <p:cNvSpPr txBox="1">
            <a:spLocks noChangeArrowheads="1"/>
          </p:cNvSpPr>
          <p:nvPr/>
        </p:nvSpPr>
        <p:spPr bwMode="auto">
          <a:xfrm>
            <a:off x="251520" y="1124744"/>
            <a:ext cx="8496944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Main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sym typeface="NEU-BZ-S92" charset="0"/>
              </a:rPr>
              <a:t>sentences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sym typeface="方正书宋_GBK" pitchFamily="65" charset="-122"/>
              </a:rPr>
              <a:t>:</a:t>
            </a:r>
            <a:endParaRPr lang="en-US" altLang="zh-CN" sz="3200" b="1" dirty="0">
              <a:solidFill>
                <a:srgbClr val="CC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No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problem.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How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stupid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you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are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!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What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else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can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do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for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you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Mr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.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Fisherman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?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Could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you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please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make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my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wife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rich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lady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?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wife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wearing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beautiful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new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clothes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and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sitting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among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servants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and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guards.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want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to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Queen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of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Sea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and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all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fish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should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serve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me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!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It’s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too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much.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Go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right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now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or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will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punish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you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!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also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wants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all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fish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to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serve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her.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lights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go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on.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706</Words>
  <Application>Microsoft Office PowerPoint</Application>
  <PresentationFormat>全屏显示(4:3)</PresentationFormat>
  <Paragraphs>131</Paragraphs>
  <Slides>18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4" baseType="lpstr">
      <vt:lpstr>Aharoni</vt:lpstr>
      <vt:lpstr>NEU-BZ-S92</vt:lpstr>
      <vt:lpstr>NEU-F5-S92</vt:lpstr>
      <vt:lpstr>NEU-HZ-S92</vt:lpstr>
      <vt:lpstr>方正黑体_GBK</vt:lpstr>
      <vt:lpstr>方正书宋_GBK</vt:lpstr>
      <vt:lpstr>华文琥珀</vt:lpstr>
      <vt:lpstr>楷体</vt:lpstr>
      <vt:lpstr>宋体</vt:lpstr>
      <vt:lpstr>微软雅黑</vt:lpstr>
      <vt:lpstr>Arial</vt:lpstr>
      <vt:lpstr>Bauhaus 93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2017-03-15T04:23:00Z</dcterms:created>
  <dcterms:modified xsi:type="dcterms:W3CDTF">2023-01-16T19:27:03Z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9A4758E3DAD34B32A88C323AC263E656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