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59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9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D3560C51-64B5-41F9-923E-04E4F23DBF0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0C51-64B5-41F9-923E-04E4F23DBF0A}" type="slidenum">
              <a:rPr lang="en-US" altLang="zh-CN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2C24F63-0E57-43A4-9549-FBF8710C33CA}" type="slidenum">
              <a:rPr lang="en-US" altLang="zh-CN"/>
              <a:t>20</a:t>
            </a:fld>
            <a:endParaRPr lang="en-US" altLang="zh-CN"/>
          </a:p>
        </p:txBody>
      </p:sp>
      <p:sp>
        <p:nvSpPr>
          <p:cNvPr id="2600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00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260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6CF40590-B64B-4221-91B2-2E4E438285A7}" type="slidenum">
              <a:rPr lang="en-US" altLang="zh-CN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Line 16"/>
          <p:cNvSpPr>
            <a:spLocks noChangeShapeType="1"/>
          </p:cNvSpPr>
          <p:nvPr/>
        </p:nvSpPr>
        <p:spPr bwMode="auto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2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19483" name="Rectangle 2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76347132-DEF3-48AB-9F4B-ACCDC93EEAC7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E0AE2-8ACB-43AF-9CE6-E7885A691283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0DA23-FDAA-4530-B3AC-5D885A524F2B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7C7BA-608D-43C5-A388-8B54F1C3F48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8CF85-DE05-4B08-B3E8-522833287895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92FDF-CE63-4BF7-8526-5C32914E7CA3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16C6B-5C60-4121-8576-539F5FC112A1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51C18-10CF-42CF-8ABB-C9BD0E2B6715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762C1-5FC7-40A0-B8F5-2831E54536CF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60048-8E9E-43B5-BA5B-322BCB78AECE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6B991-6FAE-4A1F-BB5F-7C83F7F2CC84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F0B12B-6AE8-4FF6-9982-CED64982B96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85F5F-A997-432C-8D69-50A831FECEB2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477E0-D5B2-44A5-B6BC-9AA843775A2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26BC-7168-40CE-8806-CE8B0EA5EB69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0CF96-ACEE-4ED7-A854-E4E7677ACA00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1FC93-BE9F-4380-9549-0F07F4652163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9BC4E-5157-4549-9F45-59B7B7EA08D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0A827-B24B-45A3-B59F-83E77310F4AF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305B3-DF3E-4C7C-8A80-14950E86EBE0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6F744-F8BF-418F-BF1B-C9757CEE207D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未知"/>
          <p:cNvSpPr/>
          <p:nvPr/>
        </p:nvSpPr>
        <p:spPr bwMode="auto">
          <a:xfrm>
            <a:off x="7937" y="-1588"/>
            <a:ext cx="9148763" cy="6864351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5" name="未知"/>
          <p:cNvSpPr/>
          <p:nvPr/>
        </p:nvSpPr>
        <p:spPr bwMode="auto">
          <a:xfrm>
            <a:off x="0" y="5500688"/>
            <a:ext cx="1436688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>
                <a:ea typeface="宋体" panose="02010600030101010101" pitchFamily="2" charset="-122"/>
              </a:defRPr>
            </a:lvl1pPr>
          </a:lstStyle>
          <a:p>
            <a:fld id="{D865E687-E0D3-476C-9083-860AC01A6373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184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>
                <a:ea typeface="宋体" panose="02010600030101010101" pitchFamily="2" charset="-122"/>
              </a:defRPr>
            </a:lvl1pPr>
          </a:lstStyle>
          <a:p>
            <a:endParaRPr lang="fr-CA" altLang="zh-CN"/>
          </a:p>
        </p:txBody>
      </p:sp>
      <p:sp>
        <p:nvSpPr>
          <p:cNvPr id="184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>
                <a:ea typeface="宋体" panose="02010600030101010101" pitchFamily="2" charset="-122"/>
              </a:defRPr>
            </a:lvl1pPr>
          </a:lstStyle>
          <a:p>
            <a:fld id="{766E3A7D-E1F7-4EE8-A8CE-0DFAAECCDE09}" type="slidenum">
              <a:rPr lang="zh-CN" altLang="fr-CA"/>
              <a:t>‹#›</a:t>
            </a:fld>
            <a:endParaRPr lang="fr-CA" altLang="zh-CN"/>
          </a:p>
        </p:txBody>
      </p:sp>
      <p:sp>
        <p:nvSpPr>
          <p:cNvPr id="18460" name="未知"/>
          <p:cNvSpPr/>
          <p:nvPr/>
        </p:nvSpPr>
        <p:spPr bwMode="auto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461" name="Picture 29" descr="water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786797">
            <a:off x="6629400" y="-373063"/>
            <a:ext cx="2417763" cy="19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30" descr="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0740733" flipH="1">
            <a:off x="49213" y="5726113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3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fr-CA" smtClean="0"/>
              <a:t>单击此处编辑母版标题样式</a:t>
            </a:r>
          </a:p>
        </p:txBody>
      </p:sp>
      <p:sp>
        <p:nvSpPr>
          <p:cNvPr id="18464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fr-CA" smtClean="0"/>
              <a:t>单击此处编辑母版文本样式</a:t>
            </a:r>
          </a:p>
          <a:p>
            <a:pPr lvl="1"/>
            <a:r>
              <a:rPr lang="zh-CN" altLang="fr-CA" smtClean="0"/>
              <a:t>第二级</a:t>
            </a:r>
          </a:p>
          <a:p>
            <a:pPr lvl="2"/>
            <a:r>
              <a:rPr lang="zh-CN" altLang="fr-CA" smtClean="0"/>
              <a:t>第三级</a:t>
            </a:r>
          </a:p>
          <a:p>
            <a:pPr lvl="3"/>
            <a:r>
              <a:rPr lang="zh-CN" altLang="fr-CA" smtClean="0"/>
              <a:t>第四级</a:t>
            </a:r>
          </a:p>
          <a:p>
            <a:pPr lvl="4"/>
            <a:r>
              <a:rPr lang="zh-CN" altLang="fr-CA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esktop\&#26032;&#24314;&#25991;&#20214;&#22841;\P65-1a.swf" TargetMode="External"/><Relationship Id="rId2" Type="http://schemas.openxmlformats.org/officeDocument/2006/relationships/hyperlink" Target="file:///C:\Users\Administrator\Desktop\&#26032;&#24314;&#25991;&#20214;&#22841;\p61-1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2\&#35838;&#20214;\Unit3%20Topic2%20SectionB&#31934;&#21697;&#35838;&#20214;\SectionB-1b&#37197;&#22871;&#21548;&#21147;.mp3" TargetMode="External"/><Relationship Id="rId1" Type="http://schemas.microsoft.com/office/2007/relationships/media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2\&#35838;&#20214;\Unit3%20Topic2%20SectionB&#31934;&#21697;&#35838;&#20214;\SectionB-1b&#37197;&#22871;&#21548;&#21147;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2\&#35838;&#20214;\Unit3%20Topic2%20SectionB&#31934;&#21697;&#35838;&#20214;\SectionB-3&#37197;&#22871;&#21548;&#21147;.mp3" TargetMode="External"/><Relationship Id="rId1" Type="http://schemas.microsoft.com/office/2007/relationships/media" Target="file:///H:\&#20837;&#24211;&#20219;&#21153;\&#20837;&#24211;&#20161;&#29233;&#29256;&#21021;&#20013;&#33521;&#35821;&#19971;&#24180;&#32423;&#19978;\&#20140;&#25945;&#20161;&#29233;&#19971;&#24180;&#32423;&#19978;%20Unit3\2012&#20140;&#25945;&#20161;&#29233;&#19971;&#24180;&#32423;&#19978;%20Unit3%20Topic2\&#35838;&#20214;\Unit3%20Topic2%20SectionB&#31934;&#21697;&#35838;&#20214;\SectionB-3&#37197;&#22871;&#21548;&#21147;.mp3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esktop\&#26032;&#24314;&#25991;&#20214;&#22841;\p61-1.sw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hyperlink" Target="file:///C:\Users\Administrator\Desktop\&#26032;&#24314;&#25991;&#20214;&#22841;\p61-1.sw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0848"/>
            <a:ext cx="9144000" cy="1573907"/>
          </a:xfrm>
        </p:spPr>
        <p:txBody>
          <a:bodyPr/>
          <a:lstStyle/>
          <a:p>
            <a:pPr algn="ctr"/>
            <a:r>
              <a:rPr lang="en-US" altLang="zh-CN" sz="4400" b="1" dirty="0" smtClean="0"/>
              <a:t>What </a:t>
            </a:r>
            <a:r>
              <a:rPr lang="en-US" altLang="zh-CN" sz="4400" b="1" dirty="0"/>
              <a:t>does your mother do</a:t>
            </a:r>
            <a:r>
              <a:rPr lang="en-US" altLang="zh-CN" sz="4400" b="1" dirty="0" smtClean="0"/>
              <a:t>?</a:t>
            </a:r>
            <a:endParaRPr lang="en-US" altLang="zh-CN" sz="5400" b="1" dirty="0"/>
          </a:p>
        </p:txBody>
      </p:sp>
      <p:sp>
        <p:nvSpPr>
          <p:cNvPr id="238595" name="TextBox 6"/>
          <p:cNvSpPr txBox="1">
            <a:spLocks noChangeArrowheads="1"/>
          </p:cNvSpPr>
          <p:nvPr/>
        </p:nvSpPr>
        <p:spPr bwMode="auto">
          <a:xfrm>
            <a:off x="2014017" y="980728"/>
            <a:ext cx="5000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 b="1" dirty="0" smtClean="0">
                <a:solidFill>
                  <a:srgbClr val="FF0000"/>
                </a:solidFill>
              </a:rPr>
              <a:t>Unit3 Topic 2</a:t>
            </a:r>
            <a:endParaRPr lang="en-US" altLang="zh-CN" sz="4800" b="1" dirty="0">
              <a:solidFill>
                <a:srgbClr val="FF0000"/>
              </a:solidFill>
            </a:endParaRPr>
          </a:p>
        </p:txBody>
      </p:sp>
      <p:sp>
        <p:nvSpPr>
          <p:cNvPr id="238596" name="TextBox 7"/>
          <p:cNvSpPr txBox="1">
            <a:spLocks noChangeArrowheads="1"/>
          </p:cNvSpPr>
          <p:nvPr/>
        </p:nvSpPr>
        <p:spPr bwMode="auto">
          <a:xfrm>
            <a:off x="2801243" y="3717032"/>
            <a:ext cx="3357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</a:rPr>
              <a:t>Section B</a:t>
            </a:r>
          </a:p>
        </p:txBody>
      </p:sp>
      <p:sp>
        <p:nvSpPr>
          <p:cNvPr id="17" name="矩形 16"/>
          <p:cNvSpPr/>
          <p:nvPr/>
        </p:nvSpPr>
        <p:spPr>
          <a:xfrm>
            <a:off x="2904896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  <p:bldP spid="238595" grpId="0"/>
      <p:bldP spid="2385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3"/>
          <p:cNvSpPr txBox="1">
            <a:spLocks noChangeArrowheads="1"/>
          </p:cNvSpPr>
          <p:nvPr/>
        </p:nvSpPr>
        <p:spPr bwMode="auto">
          <a:xfrm>
            <a:off x="1619250" y="1985963"/>
            <a:ext cx="583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3555" name="WordArt 4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611188" y="285750"/>
            <a:ext cx="7345362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64396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4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宋体" panose="02010600030101010101" pitchFamily="2" charset="-122"/>
              </a:rPr>
              <a:t>         </a:t>
            </a:r>
            <a:r>
              <a:rPr lang="en-US" altLang="zh-CN" sz="44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Look, listen and say</a:t>
            </a:r>
            <a:endParaRPr lang="zh-CN" altLang="en-US" sz="44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  <a:p>
            <a:pPr algn="ctr">
              <a:defRPr/>
            </a:pP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23558" name="图片 7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206" y="0"/>
            <a:ext cx="731428" cy="590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椭圆 9"/>
          <p:cNvSpPr/>
          <p:nvPr/>
        </p:nvSpPr>
        <p:spPr bwMode="auto">
          <a:xfrm>
            <a:off x="-1" y="-1"/>
            <a:ext cx="1071539" cy="642919"/>
          </a:xfrm>
          <a:prstGeom prst="ellipse">
            <a:avLst/>
          </a:prstGeom>
          <a:solidFill>
            <a:srgbClr val="FF9999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zh-CN" sz="28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800" b="1" kern="10" dirty="0">
                <a:ln w="12700">
                  <a:solidFill>
                    <a:srgbClr val="EAEAEA"/>
                  </a:solidFill>
                  <a:round/>
                </a:ln>
                <a:latin typeface="+mj-lt"/>
                <a:ea typeface="宋体" panose="02010600030101010101" pitchFamily="2" charset="-122"/>
              </a:rPr>
              <a:t> </a:t>
            </a:r>
            <a:r>
              <a:rPr lang="en-US" altLang="zh-CN" sz="28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23555" grpId="0" animBg="1"/>
      <p:bldP spid="2355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4" descr="63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928688"/>
            <a:ext cx="220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35" name="Picture 5" descr="63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9624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6" name="Oval 7"/>
          <p:cNvSpPr>
            <a:spLocks noChangeArrowheads="1"/>
          </p:cNvSpPr>
          <p:nvPr/>
        </p:nvSpPr>
        <p:spPr bwMode="auto">
          <a:xfrm>
            <a:off x="0" y="1000125"/>
            <a:ext cx="19050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2D05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/>
              <a:t>doctor</a:t>
            </a:r>
          </a:p>
        </p:txBody>
      </p:sp>
      <p:sp>
        <p:nvSpPr>
          <p:cNvPr id="248837" name="Oval 8"/>
          <p:cNvSpPr>
            <a:spLocks noChangeArrowheads="1"/>
          </p:cNvSpPr>
          <p:nvPr/>
        </p:nvSpPr>
        <p:spPr bwMode="auto">
          <a:xfrm>
            <a:off x="0" y="2071688"/>
            <a:ext cx="19050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2D05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/>
              <a:t>nurse</a:t>
            </a:r>
          </a:p>
        </p:txBody>
      </p:sp>
      <p:sp>
        <p:nvSpPr>
          <p:cNvPr id="248838" name="Oval 9"/>
          <p:cNvSpPr>
            <a:spLocks noChangeArrowheads="1"/>
          </p:cNvSpPr>
          <p:nvPr/>
        </p:nvSpPr>
        <p:spPr bwMode="auto">
          <a:xfrm>
            <a:off x="0" y="3657600"/>
            <a:ext cx="19050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2D05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/>
              <a:t>cook</a:t>
            </a:r>
          </a:p>
        </p:txBody>
      </p:sp>
      <p:sp>
        <p:nvSpPr>
          <p:cNvPr id="248839" name="Oval 10"/>
          <p:cNvSpPr>
            <a:spLocks noChangeArrowheads="1"/>
          </p:cNvSpPr>
          <p:nvPr/>
        </p:nvSpPr>
        <p:spPr bwMode="auto">
          <a:xfrm>
            <a:off x="0" y="5105400"/>
            <a:ext cx="19050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2D05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/>
              <a:t>farmer</a:t>
            </a:r>
          </a:p>
        </p:txBody>
      </p:sp>
      <p:sp>
        <p:nvSpPr>
          <p:cNvPr id="248840" name="Oval 11"/>
          <p:cNvSpPr>
            <a:spLocks noChangeArrowheads="1"/>
          </p:cNvSpPr>
          <p:nvPr/>
        </p:nvSpPr>
        <p:spPr bwMode="auto">
          <a:xfrm>
            <a:off x="7239000" y="4800600"/>
            <a:ext cx="19050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2D05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/>
              <a:t>hospital</a:t>
            </a:r>
          </a:p>
        </p:txBody>
      </p:sp>
      <p:sp>
        <p:nvSpPr>
          <p:cNvPr id="248841" name="Oval 12"/>
          <p:cNvSpPr>
            <a:spLocks noChangeArrowheads="1"/>
          </p:cNvSpPr>
          <p:nvPr/>
        </p:nvSpPr>
        <p:spPr bwMode="auto">
          <a:xfrm>
            <a:off x="7239000" y="2057400"/>
            <a:ext cx="19050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2D05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/>
              <a:t>restaurant</a:t>
            </a:r>
          </a:p>
        </p:txBody>
      </p:sp>
      <p:sp>
        <p:nvSpPr>
          <p:cNvPr id="248842" name="Oval 13"/>
          <p:cNvSpPr>
            <a:spLocks noChangeArrowheads="1"/>
          </p:cNvSpPr>
          <p:nvPr/>
        </p:nvSpPr>
        <p:spPr bwMode="auto">
          <a:xfrm>
            <a:off x="7239000" y="3429000"/>
            <a:ext cx="19050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2D05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/>
              <a:t>farm</a:t>
            </a:r>
          </a:p>
        </p:txBody>
      </p:sp>
      <p:sp>
        <p:nvSpPr>
          <p:cNvPr id="248843" name="Oval 14"/>
          <p:cNvSpPr>
            <a:spLocks noChangeArrowheads="1"/>
          </p:cNvSpPr>
          <p:nvPr/>
        </p:nvSpPr>
        <p:spPr bwMode="auto">
          <a:xfrm>
            <a:off x="7239000" y="1000125"/>
            <a:ext cx="19050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2D05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/>
              <a:t>office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1857375" y="1785938"/>
            <a:ext cx="16764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5357813" y="1785938"/>
            <a:ext cx="1981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1905000" y="2438400"/>
            <a:ext cx="1295400" cy="2438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6096000" y="51816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8848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/>
              <a:t>Listen to 1a and match the picture with Maria’s parents’ jobs and workplaces.</a:t>
            </a:r>
          </a:p>
        </p:txBody>
      </p:sp>
      <p:pic>
        <p:nvPicPr>
          <p:cNvPr id="17" name="SectionB-1b配套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642937" cy="642937"/>
          </a:xfrm>
          <a:prstGeom prst="rect">
            <a:avLst/>
          </a:prstGeom>
          <a:solidFill>
            <a:srgbClr val="FF9999"/>
          </a:solidFill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5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471" grpId="0" animBg="1"/>
      <p:bldP spid="19472" grpId="0" animBg="1"/>
      <p:bldP spid="19473" grpId="0" animBg="1"/>
      <p:bldP spid="194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4"/>
          <p:cNvSpPr txBox="1">
            <a:spLocks noChangeArrowheads="1"/>
          </p:cNvSpPr>
          <p:nvPr/>
        </p:nvSpPr>
        <p:spPr bwMode="auto">
          <a:xfrm>
            <a:off x="4286250" y="714375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</a:rPr>
              <a:t>Where </a:t>
            </a:r>
            <a:r>
              <a:rPr lang="en-US" altLang="zh-CN" sz="3600" b="1" dirty="0">
                <a:solidFill>
                  <a:srgbClr val="FF0000"/>
                </a:solidFill>
              </a:rPr>
              <a:t>does</a:t>
            </a:r>
            <a:r>
              <a:rPr lang="en-US" altLang="zh-CN" sz="3600" b="1" dirty="0">
                <a:solidFill>
                  <a:srgbClr val="0000FF"/>
                </a:solidFill>
              </a:rPr>
              <a:t> he work?</a:t>
            </a:r>
            <a:endParaRPr lang="en-US" altLang="zh-CN" sz="3600" dirty="0"/>
          </a:p>
        </p:txBody>
      </p:sp>
      <p:sp>
        <p:nvSpPr>
          <p:cNvPr id="249859" name="Text Box 5"/>
          <p:cNvSpPr txBox="1">
            <a:spLocks noChangeArrowheads="1"/>
          </p:cNvSpPr>
          <p:nvPr/>
        </p:nvSpPr>
        <p:spPr bwMode="auto">
          <a:xfrm>
            <a:off x="0" y="714375"/>
            <a:ext cx="428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i="1" dirty="0">
                <a:solidFill>
                  <a:srgbClr val="0000FF"/>
                </a:solidFill>
              </a:rPr>
              <a:t>What </a:t>
            </a:r>
            <a:r>
              <a:rPr lang="en-US" altLang="zh-CN" sz="3600" b="1" i="1" dirty="0">
                <a:solidFill>
                  <a:srgbClr val="FF0000"/>
                </a:solidFill>
              </a:rPr>
              <a:t>does</a:t>
            </a:r>
            <a:r>
              <a:rPr lang="en-US" altLang="zh-CN" sz="3600" b="1" i="1" dirty="0">
                <a:solidFill>
                  <a:srgbClr val="0000FF"/>
                </a:solidFill>
              </a:rPr>
              <a:t> he do?</a:t>
            </a:r>
            <a:r>
              <a:rPr lang="en-US" altLang="zh-CN" sz="3600" dirty="0"/>
              <a:t> </a:t>
            </a:r>
          </a:p>
        </p:txBody>
      </p:sp>
      <p:sp>
        <p:nvSpPr>
          <p:cNvPr id="249860" name="Text Box 6"/>
          <p:cNvSpPr txBox="1">
            <a:spLocks noChangeArrowheads="1"/>
          </p:cNvSpPr>
          <p:nvPr/>
        </p:nvSpPr>
        <p:spPr bwMode="auto">
          <a:xfrm>
            <a:off x="4286250" y="1357313"/>
            <a:ext cx="4857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He work</a:t>
            </a:r>
            <a:r>
              <a:rPr lang="en-US" altLang="zh-CN" sz="3200" b="1" dirty="0">
                <a:solidFill>
                  <a:schemeClr val="accent2"/>
                </a:solidFill>
              </a:rPr>
              <a:t>s</a:t>
            </a:r>
            <a:r>
              <a:rPr lang="en-US" altLang="zh-CN" sz="3200" b="1" dirty="0">
                <a:solidFill>
                  <a:srgbClr val="FF66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in a hospital.</a:t>
            </a:r>
          </a:p>
        </p:txBody>
      </p:sp>
      <p:sp>
        <p:nvSpPr>
          <p:cNvPr id="249861" name="Text Box 7"/>
          <p:cNvSpPr txBox="1">
            <a:spLocks noChangeArrowheads="1"/>
          </p:cNvSpPr>
          <p:nvPr/>
        </p:nvSpPr>
        <p:spPr bwMode="auto">
          <a:xfrm>
            <a:off x="0" y="1357313"/>
            <a:ext cx="342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i="1" dirty="0">
                <a:solidFill>
                  <a:srgbClr val="FF0000"/>
                </a:solidFill>
              </a:rPr>
              <a:t>He is a doctor.</a:t>
            </a:r>
            <a:r>
              <a:rPr lang="zh-CN" altLang="zh-CN" sz="36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49862" name="内容占位符 1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0225" y="2204864"/>
            <a:ext cx="6438900" cy="4535488"/>
          </a:xfrm>
        </p:spPr>
      </p:pic>
      <p:pic>
        <p:nvPicPr>
          <p:cNvPr id="25607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316" y="2000240"/>
            <a:ext cx="3648359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49864" name="TextBox 7"/>
          <p:cNvSpPr txBox="1">
            <a:spLocks noChangeArrowheads="1"/>
          </p:cNvSpPr>
          <p:nvPr/>
        </p:nvSpPr>
        <p:spPr bwMode="auto">
          <a:xfrm>
            <a:off x="0" y="3286125"/>
            <a:ext cx="17859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00B050"/>
                </a:solidFill>
              </a:rPr>
              <a:t>doctor</a:t>
            </a:r>
            <a:r>
              <a:rPr lang="zh-CN" altLang="zh-CN" sz="3200" b="1">
                <a:solidFill>
                  <a:srgbClr val="00B050"/>
                </a:solidFill>
              </a:rPr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3200">
              <a:solidFill>
                <a:srgbClr val="00B050"/>
              </a:solidFill>
            </a:endParaRPr>
          </a:p>
        </p:txBody>
      </p:sp>
      <p:sp>
        <p:nvSpPr>
          <p:cNvPr id="249865" name="TextBox 8"/>
          <p:cNvSpPr txBox="1">
            <a:spLocks noChangeArrowheads="1"/>
          </p:cNvSpPr>
          <p:nvPr/>
        </p:nvSpPr>
        <p:spPr bwMode="auto">
          <a:xfrm>
            <a:off x="0" y="0"/>
            <a:ext cx="45005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dirty="0"/>
              <a:t>Work in pairs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498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 bldLvl="0"/>
      <p:bldP spid="249859" grpId="0" bldLvl="0"/>
      <p:bldP spid="249860" grpId="0" bldLvl="0"/>
      <p:bldP spid="249861" grpId="0" bldLvl="0"/>
      <p:bldP spid="2498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4"/>
          <p:cNvSpPr txBox="1">
            <a:spLocks noChangeArrowheads="1"/>
          </p:cNvSpPr>
          <p:nvPr/>
        </p:nvSpPr>
        <p:spPr bwMode="auto">
          <a:xfrm>
            <a:off x="0" y="1285875"/>
            <a:ext cx="560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</a:rPr>
              <a:t>Where </a:t>
            </a:r>
            <a:r>
              <a:rPr lang="en-US" altLang="zh-CN" sz="4000" b="1" dirty="0">
                <a:solidFill>
                  <a:srgbClr val="FF0000"/>
                </a:solidFill>
                <a:sym typeface="Arial" panose="020B0604020202020204" pitchFamily="34" charset="0"/>
              </a:rPr>
              <a:t>does</a:t>
            </a:r>
            <a:r>
              <a:rPr lang="en-US" altLang="zh-CN" sz="4000" b="1" dirty="0">
                <a:solidFill>
                  <a:srgbClr val="0000FF"/>
                </a:solidFill>
              </a:rPr>
              <a:t> he work?</a:t>
            </a:r>
            <a:endParaRPr lang="en-US" altLang="zh-CN" sz="4000" dirty="0"/>
          </a:p>
        </p:txBody>
      </p:sp>
      <p:sp>
        <p:nvSpPr>
          <p:cNvPr id="250883" name="Text Box 5"/>
          <p:cNvSpPr txBox="1">
            <a:spLocks noChangeArrowheads="1"/>
          </p:cNvSpPr>
          <p:nvPr/>
        </p:nvSpPr>
        <p:spPr bwMode="auto">
          <a:xfrm>
            <a:off x="0" y="0"/>
            <a:ext cx="5246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i="1" dirty="0">
                <a:solidFill>
                  <a:srgbClr val="0000FF"/>
                </a:solidFill>
              </a:rPr>
              <a:t>What </a:t>
            </a:r>
            <a:r>
              <a:rPr lang="en-US" altLang="zh-CN" sz="4000" b="1" dirty="0">
                <a:solidFill>
                  <a:srgbClr val="FF0000"/>
                </a:solidFill>
                <a:sym typeface="Arial" panose="020B0604020202020204" pitchFamily="34" charset="0"/>
              </a:rPr>
              <a:t>does</a:t>
            </a:r>
            <a:r>
              <a:rPr lang="en-US" altLang="zh-CN" sz="4000" b="1" i="1" dirty="0">
                <a:solidFill>
                  <a:srgbClr val="0000FF"/>
                </a:solidFill>
              </a:rPr>
              <a:t> he do?</a:t>
            </a:r>
            <a:r>
              <a:rPr lang="en-US" altLang="zh-CN" sz="4000" dirty="0"/>
              <a:t> </a:t>
            </a:r>
          </a:p>
        </p:txBody>
      </p:sp>
      <p:sp>
        <p:nvSpPr>
          <p:cNvPr id="250884" name="Text Box 6"/>
          <p:cNvSpPr txBox="1">
            <a:spLocks noChangeArrowheads="1"/>
          </p:cNvSpPr>
          <p:nvPr/>
        </p:nvSpPr>
        <p:spPr bwMode="auto">
          <a:xfrm>
            <a:off x="0" y="1989138"/>
            <a:ext cx="4718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He work</a:t>
            </a:r>
            <a:r>
              <a:rPr lang="en-US" altLang="zh-CN" sz="3600" b="1" dirty="0">
                <a:solidFill>
                  <a:schemeClr val="accent2"/>
                </a:solidFill>
              </a:rPr>
              <a:t>s</a:t>
            </a:r>
            <a:r>
              <a:rPr lang="en-US" altLang="zh-CN" sz="3600" b="1" dirty="0">
                <a:solidFill>
                  <a:srgbClr val="FF6600"/>
                </a:solidFill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</a:rPr>
              <a:t>on a farm.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250885" name="Text Box 7"/>
          <p:cNvSpPr txBox="1">
            <a:spLocks noChangeArrowheads="1"/>
          </p:cNvSpPr>
          <p:nvPr/>
        </p:nvSpPr>
        <p:spPr bwMode="auto">
          <a:xfrm>
            <a:off x="357188" y="714375"/>
            <a:ext cx="4459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i="1" dirty="0">
                <a:solidFill>
                  <a:srgbClr val="FF0000"/>
                </a:solidFill>
              </a:rPr>
              <a:t>He is a farmer.</a:t>
            </a:r>
            <a:r>
              <a:rPr lang="zh-CN" altLang="zh-CN" sz="3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5606" name="图片 7" descr="道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38" y="0"/>
            <a:ext cx="33575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8" descr="农民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88" y="2530475"/>
            <a:ext cx="4786312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bldLvl="0"/>
      <p:bldP spid="250883" grpId="0" bldLvl="0"/>
      <p:bldP spid="250884" grpId="0" bldLvl="0"/>
      <p:bldP spid="250885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1500188"/>
            <a:ext cx="5516562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7" name="Text Box 4"/>
          <p:cNvSpPr txBox="1">
            <a:spLocks noChangeArrowheads="1"/>
          </p:cNvSpPr>
          <p:nvPr/>
        </p:nvSpPr>
        <p:spPr bwMode="auto">
          <a:xfrm>
            <a:off x="4143375" y="571500"/>
            <a:ext cx="500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</a:rPr>
              <a:t>Where </a:t>
            </a:r>
            <a:r>
              <a:rPr lang="en-US" altLang="zh-CN" sz="3600" b="1">
                <a:solidFill>
                  <a:srgbClr val="FF0000"/>
                </a:solidFill>
                <a:sym typeface="Arial" panose="020B0604020202020204" pitchFamily="34" charset="0"/>
              </a:rPr>
              <a:t>does</a:t>
            </a:r>
            <a:r>
              <a:rPr lang="en-US" altLang="zh-CN" sz="3600" b="1">
                <a:solidFill>
                  <a:srgbClr val="0000FF"/>
                </a:solidFill>
              </a:rPr>
              <a:t> she work?</a:t>
            </a:r>
            <a:endParaRPr lang="en-US" altLang="zh-CN" sz="3600"/>
          </a:p>
        </p:txBody>
      </p:sp>
      <p:sp>
        <p:nvSpPr>
          <p:cNvPr id="251908" name="Text Box 5"/>
          <p:cNvSpPr txBox="1">
            <a:spLocks noChangeArrowheads="1"/>
          </p:cNvSpPr>
          <p:nvPr/>
        </p:nvSpPr>
        <p:spPr bwMode="auto">
          <a:xfrm>
            <a:off x="0" y="571500"/>
            <a:ext cx="4214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i="1">
                <a:solidFill>
                  <a:srgbClr val="0000FF"/>
                </a:solidFill>
              </a:rPr>
              <a:t>What </a:t>
            </a:r>
            <a:r>
              <a:rPr lang="en-US" altLang="zh-CN" sz="3600" b="1">
                <a:solidFill>
                  <a:srgbClr val="FF0000"/>
                </a:solidFill>
                <a:sym typeface="Arial" panose="020B0604020202020204" pitchFamily="34" charset="0"/>
              </a:rPr>
              <a:t>does</a:t>
            </a:r>
            <a:r>
              <a:rPr lang="en-US" altLang="zh-CN" sz="3600" b="1" i="1">
                <a:solidFill>
                  <a:srgbClr val="0000FF"/>
                </a:solidFill>
              </a:rPr>
              <a:t> she do?</a:t>
            </a:r>
            <a:r>
              <a:rPr lang="en-US" altLang="zh-CN" sz="3600"/>
              <a:t> </a:t>
            </a:r>
          </a:p>
        </p:txBody>
      </p:sp>
      <p:sp>
        <p:nvSpPr>
          <p:cNvPr id="251909" name="Text Box 6"/>
          <p:cNvSpPr txBox="1">
            <a:spLocks noChangeArrowheads="1"/>
          </p:cNvSpPr>
          <p:nvPr/>
        </p:nvSpPr>
        <p:spPr bwMode="auto">
          <a:xfrm>
            <a:off x="3786188" y="5286375"/>
            <a:ext cx="4643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She works in an office.</a:t>
            </a:r>
            <a:endParaRPr lang="en-US" altLang="zh-CN" sz="3600">
              <a:solidFill>
                <a:srgbClr val="FF0000"/>
              </a:solidFill>
            </a:endParaRPr>
          </a:p>
        </p:txBody>
      </p:sp>
      <p:pic>
        <p:nvPicPr>
          <p:cNvPr id="251910" name="图片 9" descr="白领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12900"/>
            <a:ext cx="371475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0" y="1714500"/>
            <a:ext cx="3857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i="1">
                <a:solidFill>
                  <a:srgbClr val="FF0000"/>
                </a:solidFill>
              </a:rPr>
              <a:t>She is an </a:t>
            </a:r>
            <a:r>
              <a:rPr lang="en-US" altLang="zh-CN" sz="3600" b="1">
                <a:solidFill>
                  <a:srgbClr val="FF0000"/>
                </a:solidFill>
              </a:rPr>
              <a:t>office worker</a:t>
            </a:r>
            <a:r>
              <a:rPr lang="en-US" altLang="zh-CN" sz="3600" b="1" i="1">
                <a:solidFill>
                  <a:srgbClr val="FF0000"/>
                </a:solidFill>
              </a:rPr>
              <a:t>.</a:t>
            </a:r>
            <a:r>
              <a:rPr lang="zh-CN" altLang="zh-CN" sz="36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519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ldLvl="0"/>
      <p:bldP spid="251908" grpId="0" bldLvl="0"/>
      <p:bldP spid="251909" grpId="0" bldLvl="0"/>
      <p:bldP spid="251911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4"/>
          <p:cNvSpPr txBox="1">
            <a:spLocks noChangeArrowheads="1"/>
          </p:cNvSpPr>
          <p:nvPr/>
        </p:nvSpPr>
        <p:spPr bwMode="auto">
          <a:xfrm>
            <a:off x="4211638" y="188913"/>
            <a:ext cx="38179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Where </a:t>
            </a:r>
            <a:r>
              <a:rPr lang="en-US" altLang="zh-CN" sz="2800" b="1">
                <a:solidFill>
                  <a:srgbClr val="FF6600"/>
                </a:solidFill>
                <a:sym typeface="Arial" panose="020B0604020202020204" pitchFamily="34" charset="0"/>
              </a:rPr>
              <a:t>do</a:t>
            </a:r>
            <a:r>
              <a:rPr lang="en-US" altLang="zh-CN" sz="2800" b="1">
                <a:solidFill>
                  <a:srgbClr val="0000FF"/>
                </a:solidFill>
              </a:rPr>
              <a:t> they study?</a:t>
            </a:r>
            <a:endParaRPr lang="en-US" altLang="zh-CN"/>
          </a:p>
        </p:txBody>
      </p:sp>
      <p:sp>
        <p:nvSpPr>
          <p:cNvPr id="252931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3311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800" b="1" i="1">
                <a:solidFill>
                  <a:srgbClr val="0000FF"/>
                </a:solidFill>
              </a:rPr>
              <a:t>What </a:t>
            </a:r>
            <a:r>
              <a:rPr lang="zh-CN" altLang="zh-CN" sz="2800" b="1">
                <a:solidFill>
                  <a:srgbClr val="FF6600"/>
                </a:solidFill>
                <a:sym typeface="Arial" panose="020B0604020202020204" pitchFamily="34" charset="0"/>
              </a:rPr>
              <a:t>do</a:t>
            </a:r>
            <a:r>
              <a:rPr lang="zh-CN" altLang="zh-CN" sz="2800" b="1" i="1">
                <a:solidFill>
                  <a:srgbClr val="0000FF"/>
                </a:solidFill>
              </a:rPr>
              <a:t> </a:t>
            </a:r>
            <a:r>
              <a:rPr lang="en-US" altLang="zh-CN" sz="2800" b="1" i="1">
                <a:solidFill>
                  <a:srgbClr val="0000FF"/>
                </a:solidFill>
              </a:rPr>
              <a:t>t</a:t>
            </a:r>
            <a:r>
              <a:rPr lang="zh-CN" altLang="zh-CN" sz="2800" b="1" i="1">
                <a:solidFill>
                  <a:srgbClr val="0000FF"/>
                </a:solidFill>
              </a:rPr>
              <a:t>he</a:t>
            </a:r>
            <a:r>
              <a:rPr lang="en-US" altLang="zh-CN" sz="2800" b="1" i="1">
                <a:solidFill>
                  <a:srgbClr val="0000FF"/>
                </a:solidFill>
              </a:rPr>
              <a:t>y</a:t>
            </a:r>
            <a:r>
              <a:rPr lang="zh-CN" altLang="zh-CN" sz="2800" b="1" i="1">
                <a:solidFill>
                  <a:srgbClr val="0000FF"/>
                </a:solidFill>
              </a:rPr>
              <a:t> do?</a:t>
            </a:r>
            <a:r>
              <a:rPr lang="zh-CN" altLang="zh-CN" sz="2800"/>
              <a:t> </a:t>
            </a:r>
          </a:p>
        </p:txBody>
      </p:sp>
      <p:sp>
        <p:nvSpPr>
          <p:cNvPr id="252932" name="Text Box 6"/>
          <p:cNvSpPr txBox="1">
            <a:spLocks noChangeArrowheads="1"/>
          </p:cNvSpPr>
          <p:nvPr/>
        </p:nvSpPr>
        <p:spPr bwMode="auto">
          <a:xfrm>
            <a:off x="1928813" y="5857875"/>
            <a:ext cx="6000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6600"/>
                </a:solidFill>
              </a:rPr>
              <a:t>They study in a school.</a:t>
            </a:r>
            <a:endParaRPr lang="en-US" altLang="zh-CN" sz="3600"/>
          </a:p>
        </p:txBody>
      </p:sp>
      <p:sp>
        <p:nvSpPr>
          <p:cNvPr id="252933" name="Text Box 7"/>
          <p:cNvSpPr txBox="1">
            <a:spLocks noChangeArrowheads="1"/>
          </p:cNvSpPr>
          <p:nvPr/>
        </p:nvSpPr>
        <p:spPr bwMode="auto">
          <a:xfrm>
            <a:off x="2286000" y="5857875"/>
            <a:ext cx="5500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i="1">
                <a:solidFill>
                  <a:srgbClr val="FF6600"/>
                </a:solidFill>
              </a:rPr>
              <a:t>They are students.</a:t>
            </a:r>
            <a:r>
              <a:rPr lang="zh-CN" altLang="zh-CN" sz="3600">
                <a:solidFill>
                  <a:srgbClr val="FF6600"/>
                </a:solidFill>
              </a:rPr>
              <a:t> </a:t>
            </a:r>
          </a:p>
        </p:txBody>
      </p:sp>
      <p:pic>
        <p:nvPicPr>
          <p:cNvPr id="27654" name="图片 7" descr="笔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857250"/>
            <a:ext cx="6643687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7" descr="学校副本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857250"/>
            <a:ext cx="8143875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529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bldLvl="0"/>
      <p:bldP spid="252931" grpId="0" bldLvl="0"/>
      <p:bldP spid="252932" grpId="0" bldLvl="0"/>
      <p:bldP spid="252933" grpId="0" bldLvl="0"/>
      <p:bldP spid="25293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395288" y="1571625"/>
            <a:ext cx="8748712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 dirty="0"/>
              <a:t>1.</a:t>
            </a:r>
            <a:r>
              <a:rPr lang="en-US" altLang="zh-CN" sz="3200" b="1" dirty="0"/>
              <a:t> </a:t>
            </a:r>
            <a:r>
              <a:rPr lang="zh-CN" altLang="zh-CN" sz="3200" b="1" dirty="0"/>
              <a:t>What ________your brother do?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 dirty="0"/>
              <a:t>2.</a:t>
            </a:r>
            <a:r>
              <a:rPr lang="en-US" altLang="zh-CN" sz="3200" b="1" dirty="0"/>
              <a:t> </a:t>
            </a:r>
            <a:r>
              <a:rPr lang="zh-CN" altLang="zh-CN" sz="3200" b="1" dirty="0"/>
              <a:t>Wh</a:t>
            </a:r>
            <a:r>
              <a:rPr lang="en-US" altLang="zh-CN" sz="3200" b="1" dirty="0"/>
              <a:t>ere</a:t>
            </a:r>
            <a:r>
              <a:rPr lang="zh-CN" altLang="zh-CN" sz="3200" b="1" dirty="0"/>
              <a:t> ________Maria </a:t>
            </a:r>
            <a:r>
              <a:rPr lang="en-US" altLang="zh-CN" sz="3200" b="1" dirty="0"/>
              <a:t>study</a:t>
            </a:r>
            <a:r>
              <a:rPr lang="zh-CN" altLang="zh-CN" sz="3200" b="1" dirty="0"/>
              <a:t>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 dirty="0"/>
              <a:t>3.</a:t>
            </a:r>
            <a:r>
              <a:rPr lang="en-US" altLang="zh-CN" sz="3200" b="1" dirty="0"/>
              <a:t> </a:t>
            </a:r>
            <a:r>
              <a:rPr lang="zh-CN" altLang="zh-CN" sz="3200" b="1" dirty="0"/>
              <a:t>What ________Kangkang and Michael do?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 dirty="0"/>
              <a:t>4.</a:t>
            </a:r>
            <a:r>
              <a:rPr lang="en-US" altLang="zh-CN" sz="3200" b="1" dirty="0"/>
              <a:t> </a:t>
            </a:r>
            <a:r>
              <a:rPr lang="zh-CN" altLang="zh-CN" sz="3200" b="1" dirty="0"/>
              <a:t>Wh</a:t>
            </a:r>
            <a:r>
              <a:rPr lang="en-US" altLang="zh-CN" sz="3200" b="1" dirty="0"/>
              <a:t>ere</a:t>
            </a:r>
            <a:r>
              <a:rPr lang="zh-CN" altLang="zh-CN" sz="3200" b="1" dirty="0"/>
              <a:t>________ they  </a:t>
            </a:r>
            <a:r>
              <a:rPr lang="en-US" altLang="zh-CN" sz="3200" b="1" dirty="0"/>
              <a:t>work</a:t>
            </a:r>
            <a:r>
              <a:rPr lang="zh-CN" altLang="zh-CN" sz="3200" b="1" dirty="0"/>
              <a:t>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 dirty="0"/>
              <a:t>5.</a:t>
            </a:r>
            <a:r>
              <a:rPr lang="en-US" altLang="zh-CN" sz="3200" b="1" dirty="0"/>
              <a:t> </a:t>
            </a:r>
            <a:r>
              <a:rPr lang="zh-CN" altLang="zh-CN" sz="3200" b="1" dirty="0"/>
              <a:t>What _______Jane’s classmate do?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 dirty="0"/>
              <a:t>6.</a:t>
            </a:r>
            <a:r>
              <a:rPr lang="en-US" altLang="zh-CN" sz="3200" b="1" dirty="0"/>
              <a:t> </a:t>
            </a:r>
            <a:r>
              <a:rPr lang="zh-CN" altLang="zh-CN" sz="3200" b="1" dirty="0"/>
              <a:t>What _______Jane’s classmates do?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900113" y="333375"/>
            <a:ext cx="360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/>
              <a:t>用</a:t>
            </a:r>
            <a:r>
              <a:rPr lang="en-US" altLang="zh-CN" sz="3600" b="1" dirty="0"/>
              <a:t>do/does</a:t>
            </a:r>
            <a:r>
              <a:rPr lang="zh-CN" altLang="en-US" sz="3600" b="1" dirty="0"/>
              <a:t>填空。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2428875" y="1571625"/>
            <a:ext cx="1927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</a:rPr>
              <a:t>does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2573338" y="2219325"/>
            <a:ext cx="144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does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2573338" y="2868613"/>
            <a:ext cx="134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2643188" y="3643313"/>
            <a:ext cx="1155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2357438" y="4357688"/>
            <a:ext cx="144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does</a:t>
            </a: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2428875" y="5072063"/>
            <a:ext cx="1157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/>
      <p:bldP spid="253955" grpId="0" bldLvl="0"/>
      <p:bldP spid="253956" grpId="0"/>
      <p:bldP spid="253957" grpId="0"/>
      <p:bldP spid="253958" grpId="0"/>
      <p:bldP spid="253959" grpId="0"/>
      <p:bldP spid="253960" grpId="0"/>
      <p:bldP spid="2539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4"/>
          <p:cNvSpPr txBox="1">
            <a:spLocks noChangeArrowheads="1"/>
          </p:cNvSpPr>
          <p:nvPr/>
        </p:nvSpPr>
        <p:spPr bwMode="auto">
          <a:xfrm>
            <a:off x="500063" y="642392"/>
            <a:ext cx="594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FF0000"/>
                </a:solidFill>
              </a:rPr>
              <a:t>v.</a:t>
            </a:r>
            <a:r>
              <a:rPr lang="zh-CN" altLang="en-US" sz="5400" b="1" dirty="0">
                <a:solidFill>
                  <a:srgbClr val="FF0000"/>
                </a:solidFill>
              </a:rPr>
              <a:t>＋</a:t>
            </a:r>
            <a:r>
              <a:rPr lang="en-US" altLang="zh-CN" sz="5400" b="1" dirty="0">
                <a:solidFill>
                  <a:srgbClr val="FF0000"/>
                </a:solidFill>
              </a:rPr>
              <a:t>-</a:t>
            </a:r>
            <a:r>
              <a:rPr lang="en-US" altLang="zh-CN" sz="5400" b="1" dirty="0" err="1">
                <a:solidFill>
                  <a:srgbClr val="FF0000"/>
                </a:solidFill>
              </a:rPr>
              <a:t>er</a:t>
            </a:r>
            <a:r>
              <a:rPr lang="en-US" altLang="zh-CN" sz="5400" b="1" dirty="0">
                <a:solidFill>
                  <a:srgbClr val="FF0000"/>
                </a:solidFill>
              </a:rPr>
              <a:t>/-or          n</a:t>
            </a:r>
            <a:r>
              <a:rPr lang="en-US" altLang="zh-CN" sz="4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214813" y="1213892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4980" name="Text Box 6"/>
          <p:cNvSpPr txBox="1">
            <a:spLocks noChangeArrowheads="1"/>
          </p:cNvSpPr>
          <p:nvPr/>
        </p:nvSpPr>
        <p:spPr bwMode="auto">
          <a:xfrm>
            <a:off x="685800" y="3048000"/>
            <a:ext cx="68151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/>
              <a:t>If you understand word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/>
              <a:t>formation, you will be able to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/>
              <a:t>learn words more easily.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  <p:bldP spid="215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5" descr="一页tif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685800" y="1295400"/>
            <a:ext cx="7924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6"/>
          <p:cNvSpPr>
            <a:spLocks noChangeArrowheads="1" noChangeShapeType="1" noTextEdit="1"/>
          </p:cNvSpPr>
          <p:nvPr/>
        </p:nvSpPr>
        <p:spPr bwMode="auto">
          <a:xfrm>
            <a:off x="2214563" y="214313"/>
            <a:ext cx="3851275" cy="9239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7200" b="1" kern="1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+mj-lt"/>
                <a:ea typeface="+mj-lt"/>
                <a:cs typeface="+mj-lt"/>
              </a:rPr>
              <a:t>Have a try!</a:t>
            </a:r>
            <a:endParaRPr lang="zh-CN" altLang="en-US" sz="7200" b="1" kern="10" dirty="0">
              <a:ln w="12700">
                <a:solidFill>
                  <a:srgbClr val="B2B2B2"/>
                </a:solidFill>
                <a:rou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latin typeface="+mj-lt"/>
              <a:ea typeface="+mj-lt"/>
              <a:cs typeface="+mj-lt"/>
            </a:endParaRPr>
          </a:p>
        </p:txBody>
      </p:sp>
      <p:sp>
        <p:nvSpPr>
          <p:cNvPr id="256004" name="Text Box 7"/>
          <p:cNvSpPr txBox="1">
            <a:spLocks noChangeArrowheads="1"/>
          </p:cNvSpPr>
          <p:nvPr/>
        </p:nvSpPr>
        <p:spPr bwMode="auto">
          <a:xfrm>
            <a:off x="857250" y="1285875"/>
            <a:ext cx="8001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zh-CN" sz="2800" b="1" dirty="0">
                <a:solidFill>
                  <a:srgbClr val="0000FF"/>
                </a:solidFill>
              </a:rPr>
              <a:t>She works in a hospital</a:t>
            </a:r>
            <a:r>
              <a:rPr lang="en-US" altLang="zh-CN" sz="2800" b="1" dirty="0">
                <a:solidFill>
                  <a:srgbClr val="0000FF"/>
                </a:solidFill>
              </a:rPr>
              <a:t>. B</a:t>
            </a:r>
            <a:r>
              <a:rPr lang="zh-CN" altLang="zh-CN" sz="2800" b="1" dirty="0">
                <a:solidFill>
                  <a:srgbClr val="0000FF"/>
                </a:solidFill>
              </a:rPr>
              <a:t>ut she isn’t a doctor.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    </a:t>
            </a:r>
            <a:r>
              <a:rPr lang="zh-CN" altLang="zh-CN" sz="2800" b="1" dirty="0">
                <a:solidFill>
                  <a:srgbClr val="0000FF"/>
                </a:solidFill>
              </a:rPr>
              <a:t>What does she do? She is  ________.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2. She</a:t>
            </a:r>
            <a:r>
              <a:rPr lang="zh-CN" altLang="zh-CN" sz="2800" b="1" dirty="0">
                <a:solidFill>
                  <a:srgbClr val="0000FF"/>
                </a:solidFill>
              </a:rPr>
              <a:t> studies in a school. She is  __________.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3. We</a:t>
            </a:r>
            <a:r>
              <a:rPr lang="zh-CN" altLang="zh-CN" sz="2800" b="1" dirty="0">
                <a:solidFill>
                  <a:srgbClr val="0000FF"/>
                </a:solidFill>
              </a:rPr>
              <a:t> works on a farm. </a:t>
            </a:r>
            <a:r>
              <a:rPr lang="en-US" altLang="zh-CN" sz="2800" b="1" dirty="0">
                <a:solidFill>
                  <a:srgbClr val="0000FF"/>
                </a:solidFill>
              </a:rPr>
              <a:t>We are</a:t>
            </a:r>
            <a:r>
              <a:rPr lang="zh-CN" altLang="zh-CN" sz="2800" b="1" dirty="0">
                <a:solidFill>
                  <a:srgbClr val="0000FF"/>
                </a:solidFill>
              </a:rPr>
              <a:t> __________.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4. </a:t>
            </a:r>
            <a:r>
              <a:rPr lang="zh-CN" altLang="zh-CN" sz="2800" b="1" dirty="0">
                <a:solidFill>
                  <a:srgbClr val="0000FF"/>
                </a:solidFill>
              </a:rPr>
              <a:t>He drives a bus. He is  _________.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5. They work in an office. They are____________.</a:t>
            </a:r>
            <a:endParaRPr lang="zh-CN" altLang="zh-CN" sz="2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56005" name="Text Box 8"/>
          <p:cNvSpPr txBox="1">
            <a:spLocks noChangeArrowheads="1"/>
          </p:cNvSpPr>
          <p:nvPr/>
        </p:nvSpPr>
        <p:spPr bwMode="auto">
          <a:xfrm>
            <a:off x="6000750" y="2286000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</a:rPr>
              <a:t> a nurse</a:t>
            </a:r>
          </a:p>
        </p:txBody>
      </p:sp>
      <p:sp>
        <p:nvSpPr>
          <p:cNvPr id="256006" name="Text Box 9"/>
          <p:cNvSpPr txBox="1">
            <a:spLocks noChangeArrowheads="1"/>
          </p:cNvSpPr>
          <p:nvPr/>
        </p:nvSpPr>
        <p:spPr bwMode="auto">
          <a:xfrm>
            <a:off x="6643688" y="3071813"/>
            <a:ext cx="2181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a student</a:t>
            </a:r>
          </a:p>
        </p:txBody>
      </p:sp>
      <p:sp>
        <p:nvSpPr>
          <p:cNvPr id="256007" name="Text Box 10"/>
          <p:cNvSpPr txBox="1">
            <a:spLocks noChangeArrowheads="1"/>
          </p:cNvSpPr>
          <p:nvPr/>
        </p:nvSpPr>
        <p:spPr bwMode="auto">
          <a:xfrm>
            <a:off x="6338888" y="3605213"/>
            <a:ext cx="2090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farmers</a:t>
            </a:r>
          </a:p>
        </p:txBody>
      </p:sp>
      <p:sp>
        <p:nvSpPr>
          <p:cNvPr id="256008" name="Text Box 11"/>
          <p:cNvSpPr txBox="1">
            <a:spLocks noChangeArrowheads="1"/>
          </p:cNvSpPr>
          <p:nvPr/>
        </p:nvSpPr>
        <p:spPr bwMode="auto">
          <a:xfrm>
            <a:off x="5500688" y="4214813"/>
            <a:ext cx="181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</a:rPr>
              <a:t>a driver</a:t>
            </a:r>
          </a:p>
        </p:txBody>
      </p:sp>
      <p:sp>
        <p:nvSpPr>
          <p:cNvPr id="256009" name="Text Box 12"/>
          <p:cNvSpPr txBox="1">
            <a:spLocks noChangeArrowheads="1"/>
          </p:cNvSpPr>
          <p:nvPr/>
        </p:nvSpPr>
        <p:spPr bwMode="auto">
          <a:xfrm>
            <a:off x="1857375" y="5286375"/>
            <a:ext cx="331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office workers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56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256004" grpId="0" bldLvl="0"/>
      <p:bldP spid="256005" grpId="0" bldLvl="0"/>
      <p:bldP spid="256006" grpId="0" bldLvl="0"/>
      <p:bldP spid="256007" grpId="0" bldLvl="0"/>
      <p:bldP spid="256008" grpId="0" bldLvl="0"/>
      <p:bldP spid="2560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AutoShape 2"/>
          <p:cNvSpPr>
            <a:spLocks noChangeArrowheads="1"/>
          </p:cNvSpPr>
          <p:nvPr/>
        </p:nvSpPr>
        <p:spPr bwMode="auto">
          <a:xfrm>
            <a:off x="3348038" y="2500313"/>
            <a:ext cx="1866900" cy="3127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/>
              <a:t>David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/>
              <a:t>Lisa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/>
              <a:t>Paul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/>
              <a:t>Danny</a:t>
            </a:r>
          </a:p>
        </p:txBody>
      </p:sp>
      <p:sp>
        <p:nvSpPr>
          <p:cNvPr id="257027" name="AutoShape 3"/>
          <p:cNvSpPr>
            <a:spLocks noChangeArrowheads="1"/>
          </p:cNvSpPr>
          <p:nvPr/>
        </p:nvSpPr>
        <p:spPr bwMode="auto">
          <a:xfrm>
            <a:off x="357188" y="2500313"/>
            <a:ext cx="2016125" cy="2951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7028" name="Rectangle 7"/>
          <p:cNvSpPr>
            <a:spLocks noChangeArrowheads="1"/>
          </p:cNvSpPr>
          <p:nvPr/>
        </p:nvSpPr>
        <p:spPr bwMode="auto">
          <a:xfrm>
            <a:off x="1285875" y="214313"/>
            <a:ext cx="223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 dirty="0"/>
              <a:t>Work alone</a:t>
            </a:r>
          </a:p>
        </p:txBody>
      </p:sp>
      <p:sp>
        <p:nvSpPr>
          <p:cNvPr id="257029" name="Rectangle 8"/>
          <p:cNvSpPr>
            <a:spLocks noChangeArrowheads="1"/>
          </p:cNvSpPr>
          <p:nvPr/>
        </p:nvSpPr>
        <p:spPr bwMode="auto">
          <a:xfrm>
            <a:off x="214313" y="857250"/>
            <a:ext cx="87423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Listen and match the people’s names with the cities. Then listen again and write down their jobs.</a:t>
            </a:r>
          </a:p>
        </p:txBody>
      </p:sp>
      <p:sp>
        <p:nvSpPr>
          <p:cNvPr id="257030" name="Rectangle 10"/>
          <p:cNvSpPr>
            <a:spLocks noChangeArrowheads="1"/>
          </p:cNvSpPr>
          <p:nvPr/>
        </p:nvSpPr>
        <p:spPr bwMode="auto">
          <a:xfrm>
            <a:off x="395288" y="2608263"/>
            <a:ext cx="2176462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/>
              <a:t>Fuzhou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/>
              <a:t>Shenzhen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/>
              <a:t>Nanjing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/>
              <a:t>Beijing</a:t>
            </a:r>
          </a:p>
        </p:txBody>
      </p:sp>
      <p:sp>
        <p:nvSpPr>
          <p:cNvPr id="257031" name="AutoShape 12"/>
          <p:cNvSpPr>
            <a:spLocks noChangeArrowheads="1"/>
          </p:cNvSpPr>
          <p:nvPr/>
        </p:nvSpPr>
        <p:spPr bwMode="auto">
          <a:xfrm>
            <a:off x="6443663" y="2565400"/>
            <a:ext cx="2016125" cy="2951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7032" name="Rectangle 13"/>
          <p:cNvSpPr>
            <a:spLocks noChangeArrowheads="1"/>
          </p:cNvSpPr>
          <p:nvPr/>
        </p:nvSpPr>
        <p:spPr bwMode="auto">
          <a:xfrm>
            <a:off x="6515100" y="2608263"/>
            <a:ext cx="17716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/>
              <a:t>________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/>
              <a:t>________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/>
              <a:t>________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/>
              <a:t>________</a:t>
            </a:r>
          </a:p>
        </p:txBody>
      </p:sp>
      <p:sp>
        <p:nvSpPr>
          <p:cNvPr id="257033" name="Line 14"/>
          <p:cNvSpPr>
            <a:spLocks noChangeShapeType="1"/>
          </p:cNvSpPr>
          <p:nvPr/>
        </p:nvSpPr>
        <p:spPr bwMode="auto">
          <a:xfrm flipV="1">
            <a:off x="5214938" y="3025775"/>
            <a:ext cx="1143000" cy="46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034" name="Line 15"/>
          <p:cNvSpPr>
            <a:spLocks noChangeShapeType="1"/>
          </p:cNvSpPr>
          <p:nvPr/>
        </p:nvSpPr>
        <p:spPr bwMode="auto">
          <a:xfrm flipV="1">
            <a:off x="5283200" y="3786188"/>
            <a:ext cx="1074738" cy="46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035" name="Line 16"/>
          <p:cNvSpPr>
            <a:spLocks noChangeShapeType="1"/>
          </p:cNvSpPr>
          <p:nvPr/>
        </p:nvSpPr>
        <p:spPr bwMode="auto">
          <a:xfrm flipV="1">
            <a:off x="5289550" y="4421188"/>
            <a:ext cx="1139825" cy="46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036" name="Line 17"/>
          <p:cNvSpPr>
            <a:spLocks noChangeShapeType="1"/>
          </p:cNvSpPr>
          <p:nvPr/>
        </p:nvSpPr>
        <p:spPr bwMode="auto">
          <a:xfrm flipV="1">
            <a:off x="5305425" y="5037138"/>
            <a:ext cx="1123950" cy="46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H="1" flipV="1">
            <a:off x="1928813" y="3143250"/>
            <a:ext cx="1563687" cy="646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 flipV="1">
            <a:off x="2428875" y="3857625"/>
            <a:ext cx="11430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 flipV="1">
            <a:off x="1928813" y="4643438"/>
            <a:ext cx="1571625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1785938" y="3286125"/>
            <a:ext cx="1873250" cy="1871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7041" name="Text Box 23"/>
          <p:cNvSpPr txBox="1">
            <a:spLocks noChangeArrowheads="1"/>
          </p:cNvSpPr>
          <p:nvPr/>
        </p:nvSpPr>
        <p:spPr bwMode="auto">
          <a:xfrm>
            <a:off x="6659563" y="4652963"/>
            <a:ext cx="1641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teacher</a:t>
            </a:r>
          </a:p>
        </p:txBody>
      </p:sp>
      <p:sp>
        <p:nvSpPr>
          <p:cNvPr id="257042" name="Text Box 24"/>
          <p:cNvSpPr txBox="1">
            <a:spLocks noChangeArrowheads="1"/>
          </p:cNvSpPr>
          <p:nvPr/>
        </p:nvSpPr>
        <p:spPr bwMode="auto">
          <a:xfrm>
            <a:off x="6643688" y="2714625"/>
            <a:ext cx="1458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doctor</a:t>
            </a:r>
          </a:p>
        </p:txBody>
      </p:sp>
      <p:sp>
        <p:nvSpPr>
          <p:cNvPr id="257043" name="Text Box 25"/>
          <p:cNvSpPr txBox="1">
            <a:spLocks noChangeArrowheads="1"/>
          </p:cNvSpPr>
          <p:nvPr/>
        </p:nvSpPr>
        <p:spPr bwMode="auto">
          <a:xfrm>
            <a:off x="6715125" y="3286125"/>
            <a:ext cx="1300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nurse</a:t>
            </a:r>
          </a:p>
        </p:txBody>
      </p:sp>
      <p:sp>
        <p:nvSpPr>
          <p:cNvPr id="257044" name="Text Box 27"/>
          <p:cNvSpPr txBox="1">
            <a:spLocks noChangeArrowheads="1"/>
          </p:cNvSpPr>
          <p:nvPr/>
        </p:nvSpPr>
        <p:spPr bwMode="auto">
          <a:xfrm>
            <a:off x="6804025" y="4005263"/>
            <a:ext cx="1323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/>
              <a:t>driver</a:t>
            </a:r>
          </a:p>
        </p:txBody>
      </p:sp>
      <p:pic>
        <p:nvPicPr>
          <p:cNvPr id="22" name="SectionB-3配套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42875"/>
            <a:ext cx="571500" cy="571500"/>
          </a:xfrm>
          <a:prstGeom prst="rect">
            <a:avLst/>
          </a:prstGeom>
          <a:solidFill>
            <a:srgbClr val="FF9999"/>
          </a:solidFill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57046" name="椭圆 23"/>
          <p:cNvSpPr>
            <a:spLocks noChangeArrowheads="1"/>
          </p:cNvSpPr>
          <p:nvPr/>
        </p:nvSpPr>
        <p:spPr bwMode="auto">
          <a:xfrm>
            <a:off x="285750" y="214313"/>
            <a:ext cx="928688" cy="500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2D050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47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2787" grpId="0" animBg="1"/>
      <p:bldP spid="32788" grpId="0" animBg="1"/>
      <p:bldP spid="32789" grpId="0" animBg="1"/>
      <p:bldP spid="32790" grpId="0" animBg="1"/>
      <p:bldP spid="257041" grpId="0"/>
      <p:bldP spid="257042" grpId="0"/>
      <p:bldP spid="257043" grpId="0"/>
      <p:bldP spid="2570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3"/>
          <p:cNvSpPr txBox="1">
            <a:spLocks noChangeArrowheads="1"/>
          </p:cNvSpPr>
          <p:nvPr/>
        </p:nvSpPr>
        <p:spPr bwMode="auto">
          <a:xfrm>
            <a:off x="179388" y="404813"/>
            <a:ext cx="446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i="1" dirty="0"/>
              <a:t>A: What does she do?</a:t>
            </a:r>
            <a:r>
              <a:rPr lang="en-US" altLang="zh-CN" sz="3200" b="1" dirty="0"/>
              <a:t> </a:t>
            </a:r>
          </a:p>
        </p:txBody>
      </p:sp>
      <p:sp>
        <p:nvSpPr>
          <p:cNvPr id="239619" name="Text Box 4"/>
          <p:cNvSpPr txBox="1">
            <a:spLocks noChangeArrowheads="1"/>
          </p:cNvSpPr>
          <p:nvPr/>
        </p:nvSpPr>
        <p:spPr bwMode="auto">
          <a:xfrm>
            <a:off x="5000625" y="357188"/>
            <a:ext cx="414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FF0000"/>
                </a:solidFill>
              </a:rPr>
              <a:t>B: </a:t>
            </a:r>
            <a:r>
              <a:rPr lang="en-US" altLang="zh-CN" sz="3200" b="1" dirty="0">
                <a:solidFill>
                  <a:srgbClr val="FF0000"/>
                </a:solidFill>
              </a:rPr>
              <a:t>  </a:t>
            </a:r>
            <a:r>
              <a:rPr lang="en-US" altLang="zh-CN" sz="3200" b="1" dirty="0" err="1">
                <a:solidFill>
                  <a:srgbClr val="FF0000"/>
                </a:solidFill>
              </a:rPr>
              <a:t>Sh</a:t>
            </a:r>
            <a:r>
              <a:rPr lang="zh-CN" altLang="zh-CN" sz="3200" b="1" dirty="0">
                <a:solidFill>
                  <a:srgbClr val="FF0000"/>
                </a:solidFill>
              </a:rPr>
              <a:t>e is a </a:t>
            </a:r>
            <a:r>
              <a:rPr lang="en-US" altLang="zh-CN" sz="3200" b="1" dirty="0">
                <a:solidFill>
                  <a:srgbClr val="FF0000"/>
                </a:solidFill>
              </a:rPr>
              <a:t>teacher</a:t>
            </a:r>
            <a:r>
              <a:rPr lang="zh-CN" altLang="zh-CN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39620" name="内容占位符 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066800"/>
            <a:ext cx="4017963" cy="54800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ldLvl="0"/>
      <p:bldP spid="239619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 rot="-60000">
            <a:off x="7938" y="39688"/>
            <a:ext cx="4622800" cy="9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740000" scaled="1"/>
                </a:gradFill>
                <a:latin typeface="+mj-lt"/>
                <a:ea typeface="+mj-lt"/>
                <a:cs typeface="+mj-lt"/>
              </a:rPr>
              <a:t>Group work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0740000" scaled="1"/>
              </a:gradFill>
              <a:latin typeface="+mj-lt"/>
              <a:ea typeface="+mj-lt"/>
              <a:cs typeface="+mj-lt"/>
            </a:endParaRPr>
          </a:p>
        </p:txBody>
      </p:sp>
      <p:graphicFrame>
        <p:nvGraphicFramePr>
          <p:cNvPr id="27651" name="Group 3"/>
          <p:cNvGraphicFramePr>
            <a:graphicFrameLocks noGrp="1"/>
          </p:cNvGraphicFramePr>
          <p:nvPr/>
        </p:nvGraphicFramePr>
        <p:xfrm>
          <a:off x="214313" y="2071688"/>
          <a:ext cx="8499475" cy="4537076"/>
        </p:xfrm>
        <a:graphic>
          <a:graphicData uri="http://schemas.openxmlformats.org/drawingml/2006/table">
            <a:tbl>
              <a:tblPr/>
              <a:tblGrid>
                <a:gridCol w="226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Person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What does he/she do?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Where does he/she work?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Student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Student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Student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817" name="WordArt 47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 rot="60000">
            <a:off x="247650" y="155575"/>
            <a:ext cx="8643938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046"/>
              </a:avLst>
            </a:prstTxWarp>
          </a:bodyPr>
          <a:lstStyle/>
          <a:p>
            <a:pPr algn="ctr"/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85794"/>
            <a:ext cx="87154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Survey your classmates parents' jobs and workplaces</a:t>
            </a:r>
            <a:r>
              <a:rPr lang="en-US" altLang="zh-CN" sz="3600" b="1" kern="10" dirty="0" smtClean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.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8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18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33528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300000" scaled="1"/>
                </a:gradFill>
                <a:latin typeface="+mj-lt"/>
                <a:ea typeface="+mj-lt"/>
                <a:cs typeface="+mj-lt"/>
              </a:rPr>
              <a:t>Game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300000" scaled="1"/>
              </a:gradFill>
              <a:latin typeface="+mj-lt"/>
              <a:ea typeface="+mj-lt"/>
              <a:cs typeface="+mj-lt"/>
            </a:endParaRPr>
          </a:p>
        </p:txBody>
      </p:sp>
      <p:sp>
        <p:nvSpPr>
          <p:cNvPr id="31747" name="Line 20"/>
          <p:cNvSpPr>
            <a:spLocks noChangeShapeType="1"/>
          </p:cNvSpPr>
          <p:nvPr/>
        </p:nvSpPr>
        <p:spPr bwMode="auto">
          <a:xfrm flipH="1">
            <a:off x="6286500" y="7659688"/>
            <a:ext cx="857250" cy="442912"/>
          </a:xfrm>
          <a:prstGeom prst="line">
            <a:avLst/>
          </a:prstGeom>
          <a:noFill/>
          <a:ln w="60325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1124" name="Text Box 21"/>
          <p:cNvSpPr txBox="1">
            <a:spLocks noChangeArrowheads="1"/>
          </p:cNvSpPr>
          <p:nvPr/>
        </p:nvSpPr>
        <p:spPr bwMode="auto">
          <a:xfrm>
            <a:off x="0" y="857250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/>
              <a:t>学生动手做如图所示转盘，用笔当指针</a:t>
            </a:r>
            <a:r>
              <a:rPr lang="en-US" altLang="zh-CN" sz="2800" b="1"/>
              <a:t>,</a:t>
            </a:r>
            <a:r>
              <a:rPr lang="zh-CN" altLang="en-US" sz="2800" b="1"/>
              <a:t>转动转盘，当停住时，相互问答。</a:t>
            </a:r>
          </a:p>
        </p:txBody>
      </p:sp>
      <p:grpSp>
        <p:nvGrpSpPr>
          <p:cNvPr id="2" name="Group 17"/>
          <p:cNvGrpSpPr/>
          <p:nvPr/>
        </p:nvGrpSpPr>
        <p:grpSpPr bwMode="auto">
          <a:xfrm>
            <a:off x="2286000" y="1458913"/>
            <a:ext cx="6858000" cy="4786312"/>
            <a:chOff x="1344" y="240"/>
            <a:chExt cx="3120" cy="2832"/>
          </a:xfrm>
        </p:grpSpPr>
        <p:sp>
          <p:nvSpPr>
            <p:cNvPr id="261126" name="AutoShape 5"/>
            <p:cNvSpPr>
              <a:spLocks noChangeArrowheads="1"/>
            </p:cNvSpPr>
            <p:nvPr/>
          </p:nvSpPr>
          <p:spPr bwMode="auto">
            <a:xfrm>
              <a:off x="1344" y="240"/>
              <a:ext cx="3120" cy="2832"/>
            </a:xfrm>
            <a:custGeom>
              <a:avLst/>
              <a:gdLst>
                <a:gd name="T0" fmla="*/ 0 w 21600"/>
                <a:gd name="T1" fmla="*/ 1416 h 21600"/>
                <a:gd name="T2" fmla="*/ 1560 w 21600"/>
                <a:gd name="T3" fmla="*/ 0 h 21600"/>
                <a:gd name="T4" fmla="*/ 3120 w 21600"/>
                <a:gd name="T5" fmla="*/ 1416 h 21600"/>
                <a:gd name="T6" fmla="*/ 1560 w 21600"/>
                <a:gd name="T7" fmla="*/ 2832 h 21600"/>
                <a:gd name="T8" fmla="*/ 0 w 21600"/>
                <a:gd name="T9" fmla="*/ 1416 h 21600"/>
                <a:gd name="T10" fmla="*/ 158 w 21600"/>
                <a:gd name="T11" fmla="*/ 1416 h 21600"/>
                <a:gd name="T12" fmla="*/ 1560 w 21600"/>
                <a:gd name="T13" fmla="*/ 2688 h 21600"/>
                <a:gd name="T14" fmla="*/ 2962 w 21600"/>
                <a:gd name="T15" fmla="*/ 1416 h 21600"/>
                <a:gd name="T16" fmla="*/ 1560 w 21600"/>
                <a:gd name="T17" fmla="*/ 144 h 21600"/>
                <a:gd name="T18" fmla="*/ 158 w 21600"/>
                <a:gd name="T19" fmla="*/ 141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1600"/>
                <a:gd name="T32" fmla="*/ 21600 w 21600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97" y="10800"/>
                  </a:moveTo>
                  <a:cubicBezTo>
                    <a:pt x="1097" y="16159"/>
                    <a:pt x="5441" y="20503"/>
                    <a:pt x="10800" y="20503"/>
                  </a:cubicBezTo>
                  <a:cubicBezTo>
                    <a:pt x="16159" y="20503"/>
                    <a:pt x="20503" y="16159"/>
                    <a:pt x="20503" y="10800"/>
                  </a:cubicBezTo>
                  <a:cubicBezTo>
                    <a:pt x="20503" y="5441"/>
                    <a:pt x="16159" y="1097"/>
                    <a:pt x="10800" y="1097"/>
                  </a:cubicBezTo>
                  <a:cubicBezTo>
                    <a:pt x="5441" y="1097"/>
                    <a:pt x="1097" y="5441"/>
                    <a:pt x="1097" y="10800"/>
                  </a:cubicBezTo>
                  <a:close/>
                </a:path>
              </a:pathLst>
            </a:custGeom>
            <a:solidFill>
              <a:srgbClr val="CC66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0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261127" name="Oval 13"/>
            <p:cNvSpPr>
              <a:spLocks noChangeArrowheads="1"/>
            </p:cNvSpPr>
            <p:nvPr/>
          </p:nvSpPr>
          <p:spPr bwMode="auto">
            <a:xfrm>
              <a:off x="2785" y="1435"/>
              <a:ext cx="192" cy="192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0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261128" name="TextBox 13"/>
          <p:cNvSpPr txBox="1">
            <a:spLocks noChangeArrowheads="1"/>
          </p:cNvSpPr>
          <p:nvPr/>
        </p:nvSpPr>
        <p:spPr bwMode="auto">
          <a:xfrm>
            <a:off x="6048375" y="2146300"/>
            <a:ext cx="5826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 </a:t>
            </a:r>
            <a:endParaRPr lang="en-US" altLang="zh-CN" sz="2000" b="1">
              <a:solidFill>
                <a:srgbClr val="FFC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61129" name="TextBox 33"/>
          <p:cNvSpPr txBox="1">
            <a:spLocks noChangeArrowheads="1"/>
          </p:cNvSpPr>
          <p:nvPr/>
        </p:nvSpPr>
        <p:spPr bwMode="auto">
          <a:xfrm>
            <a:off x="6657975" y="2755900"/>
            <a:ext cx="5826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7575D1"/>
                </a:solidFill>
                <a:latin typeface="Gungsuh" pitchFamily="18" charset="-127"/>
                <a:ea typeface="Gungsuh" pitchFamily="18" charset="-127"/>
              </a:rPr>
              <a:t>  </a:t>
            </a:r>
          </a:p>
        </p:txBody>
      </p:sp>
      <p:sp>
        <p:nvSpPr>
          <p:cNvPr id="261130" name="TextBox 16"/>
          <p:cNvSpPr txBox="1">
            <a:spLocks noChangeArrowheads="1"/>
          </p:cNvSpPr>
          <p:nvPr/>
        </p:nvSpPr>
        <p:spPr bwMode="auto">
          <a:xfrm>
            <a:off x="4067175" y="5194300"/>
            <a:ext cx="5826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99CC"/>
                </a:solidFill>
                <a:latin typeface="Gungsuh" pitchFamily="18" charset="-127"/>
                <a:ea typeface="Gungsuh" pitchFamily="18" charset="-127"/>
              </a:rPr>
              <a:t>7</a:t>
            </a:r>
          </a:p>
        </p:txBody>
      </p:sp>
      <p:sp>
        <p:nvSpPr>
          <p:cNvPr id="261131" name="TextBox 17"/>
          <p:cNvSpPr txBox="1">
            <a:spLocks noChangeArrowheads="1"/>
          </p:cNvSpPr>
          <p:nvPr/>
        </p:nvSpPr>
        <p:spPr bwMode="auto">
          <a:xfrm>
            <a:off x="6886575" y="4584700"/>
            <a:ext cx="5826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F0"/>
                </a:solidFill>
                <a:latin typeface="Gungsuh" pitchFamily="18" charset="-127"/>
                <a:ea typeface="Gungsuh" pitchFamily="18" charset="-127"/>
              </a:rPr>
              <a:t> </a:t>
            </a:r>
          </a:p>
        </p:txBody>
      </p:sp>
      <p:sp>
        <p:nvSpPr>
          <p:cNvPr id="261132" name="TextBox 19"/>
          <p:cNvSpPr txBox="1">
            <a:spLocks noChangeArrowheads="1"/>
          </p:cNvSpPr>
          <p:nvPr/>
        </p:nvSpPr>
        <p:spPr bwMode="auto">
          <a:xfrm>
            <a:off x="7038975" y="3594100"/>
            <a:ext cx="5826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Gungsuh" pitchFamily="18" charset="-127"/>
                <a:ea typeface="Gungsuh" pitchFamily="18" charset="-127"/>
              </a:rPr>
              <a:t>  </a:t>
            </a:r>
          </a:p>
        </p:txBody>
      </p:sp>
      <p:sp>
        <p:nvSpPr>
          <p:cNvPr id="261133" name="心形 38"/>
          <p:cNvSpPr>
            <a:spLocks noChangeArrowheads="1"/>
          </p:cNvSpPr>
          <p:nvPr/>
        </p:nvSpPr>
        <p:spPr bwMode="auto">
          <a:xfrm>
            <a:off x="6715125" y="1958975"/>
            <a:ext cx="498475" cy="392113"/>
          </a:xfrm>
          <a:custGeom>
            <a:avLst/>
            <a:gdLst>
              <a:gd name="T0" fmla="*/ 249238 w 498475"/>
              <a:gd name="T1" fmla="*/ 98028 h 392113"/>
              <a:gd name="T2" fmla="*/ 249238 w 498475"/>
              <a:gd name="T3" fmla="*/ 392113 h 392113"/>
              <a:gd name="T4" fmla="*/ 17694720 60000 65536"/>
              <a:gd name="T5" fmla="*/ 5898240 60000 65536"/>
              <a:gd name="T6" fmla="*/ 83079 w 498475"/>
              <a:gd name="T7" fmla="*/ 98028 h 392113"/>
              <a:gd name="T8" fmla="*/ 415396 w 498475"/>
              <a:gd name="T9" fmla="*/ 261409 h 392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8475" h="392113">
                <a:moveTo>
                  <a:pt x="249238" y="98028"/>
                </a:moveTo>
                <a:cubicBezTo>
                  <a:pt x="353086" y="-130704"/>
                  <a:pt x="758097" y="98028"/>
                  <a:pt x="249238" y="392113"/>
                </a:cubicBezTo>
                <a:cubicBezTo>
                  <a:pt x="-259622" y="98028"/>
                  <a:pt x="145389" y="-130704"/>
                  <a:pt x="249238" y="9802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1134" name="心形 39"/>
          <p:cNvSpPr>
            <a:spLocks noChangeArrowheads="1"/>
          </p:cNvSpPr>
          <p:nvPr/>
        </p:nvSpPr>
        <p:spPr bwMode="auto">
          <a:xfrm>
            <a:off x="7858125" y="2459038"/>
            <a:ext cx="249238" cy="392112"/>
          </a:xfrm>
          <a:custGeom>
            <a:avLst/>
            <a:gdLst>
              <a:gd name="T0" fmla="*/ 124619 w 249238"/>
              <a:gd name="T1" fmla="*/ 98028 h 392112"/>
              <a:gd name="T2" fmla="*/ 124619 w 249238"/>
              <a:gd name="T3" fmla="*/ 392112 h 392112"/>
              <a:gd name="T4" fmla="*/ 17694720 60000 65536"/>
              <a:gd name="T5" fmla="*/ 5898240 60000 65536"/>
              <a:gd name="T6" fmla="*/ 41540 w 249238"/>
              <a:gd name="T7" fmla="*/ 98028 h 392112"/>
              <a:gd name="T8" fmla="*/ 207698 w 249238"/>
              <a:gd name="T9" fmla="*/ 261408 h 392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9238" h="392112">
                <a:moveTo>
                  <a:pt x="124619" y="98028"/>
                </a:moveTo>
                <a:cubicBezTo>
                  <a:pt x="176544" y="-130704"/>
                  <a:pt x="379049" y="98028"/>
                  <a:pt x="124619" y="392112"/>
                </a:cubicBezTo>
                <a:cubicBezTo>
                  <a:pt x="-129811" y="98028"/>
                  <a:pt x="72694" y="-130704"/>
                  <a:pt x="124619" y="9802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1135" name="心形 40"/>
          <p:cNvSpPr>
            <a:spLocks noChangeArrowheads="1"/>
          </p:cNvSpPr>
          <p:nvPr/>
        </p:nvSpPr>
        <p:spPr bwMode="auto">
          <a:xfrm>
            <a:off x="8572500" y="3530600"/>
            <a:ext cx="249238" cy="392113"/>
          </a:xfrm>
          <a:custGeom>
            <a:avLst/>
            <a:gdLst>
              <a:gd name="T0" fmla="*/ 124619 w 249238"/>
              <a:gd name="T1" fmla="*/ 98028 h 392113"/>
              <a:gd name="T2" fmla="*/ 124619 w 249238"/>
              <a:gd name="T3" fmla="*/ 392113 h 392113"/>
              <a:gd name="T4" fmla="*/ 17694720 60000 65536"/>
              <a:gd name="T5" fmla="*/ 5898240 60000 65536"/>
              <a:gd name="T6" fmla="*/ 41540 w 249238"/>
              <a:gd name="T7" fmla="*/ 98028 h 392113"/>
              <a:gd name="T8" fmla="*/ 207698 w 249238"/>
              <a:gd name="T9" fmla="*/ 261409 h 392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9238" h="392113">
                <a:moveTo>
                  <a:pt x="124619" y="98028"/>
                </a:moveTo>
                <a:cubicBezTo>
                  <a:pt x="176544" y="-130704"/>
                  <a:pt x="379049" y="98028"/>
                  <a:pt x="124619" y="392113"/>
                </a:cubicBezTo>
                <a:cubicBezTo>
                  <a:pt x="-129811" y="98028"/>
                  <a:pt x="72694" y="-130704"/>
                  <a:pt x="124619" y="9802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1136" name="心形 41"/>
          <p:cNvSpPr>
            <a:spLocks noChangeArrowheads="1"/>
          </p:cNvSpPr>
          <p:nvPr/>
        </p:nvSpPr>
        <p:spPr bwMode="auto">
          <a:xfrm>
            <a:off x="7715250" y="5030788"/>
            <a:ext cx="249238" cy="392112"/>
          </a:xfrm>
          <a:custGeom>
            <a:avLst/>
            <a:gdLst>
              <a:gd name="T0" fmla="*/ 124619 w 249238"/>
              <a:gd name="T1" fmla="*/ 98028 h 392112"/>
              <a:gd name="T2" fmla="*/ 124619 w 249238"/>
              <a:gd name="T3" fmla="*/ 392112 h 392112"/>
              <a:gd name="T4" fmla="*/ 17694720 60000 65536"/>
              <a:gd name="T5" fmla="*/ 5898240 60000 65536"/>
              <a:gd name="T6" fmla="*/ 41540 w 249238"/>
              <a:gd name="T7" fmla="*/ 98028 h 392112"/>
              <a:gd name="T8" fmla="*/ 207698 w 249238"/>
              <a:gd name="T9" fmla="*/ 261408 h 392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9238" h="392112">
                <a:moveTo>
                  <a:pt x="124619" y="98028"/>
                </a:moveTo>
                <a:cubicBezTo>
                  <a:pt x="176544" y="-130704"/>
                  <a:pt x="379049" y="98028"/>
                  <a:pt x="124619" y="392112"/>
                </a:cubicBezTo>
                <a:cubicBezTo>
                  <a:pt x="-129811" y="98028"/>
                  <a:pt x="72694" y="-130704"/>
                  <a:pt x="124619" y="9802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1137" name="心形 42"/>
          <p:cNvSpPr>
            <a:spLocks noChangeArrowheads="1"/>
          </p:cNvSpPr>
          <p:nvPr/>
        </p:nvSpPr>
        <p:spPr bwMode="auto">
          <a:xfrm>
            <a:off x="6858000" y="5459413"/>
            <a:ext cx="249238" cy="392112"/>
          </a:xfrm>
          <a:custGeom>
            <a:avLst/>
            <a:gdLst>
              <a:gd name="T0" fmla="*/ 124619 w 249238"/>
              <a:gd name="T1" fmla="*/ 98028 h 392112"/>
              <a:gd name="T2" fmla="*/ 124619 w 249238"/>
              <a:gd name="T3" fmla="*/ 392112 h 392112"/>
              <a:gd name="T4" fmla="*/ 17694720 60000 65536"/>
              <a:gd name="T5" fmla="*/ 5898240 60000 65536"/>
              <a:gd name="T6" fmla="*/ 41540 w 249238"/>
              <a:gd name="T7" fmla="*/ 98028 h 392112"/>
              <a:gd name="T8" fmla="*/ 207698 w 249238"/>
              <a:gd name="T9" fmla="*/ 261408 h 392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9238" h="392112">
                <a:moveTo>
                  <a:pt x="124619" y="98028"/>
                </a:moveTo>
                <a:cubicBezTo>
                  <a:pt x="176544" y="-130704"/>
                  <a:pt x="379049" y="98028"/>
                  <a:pt x="124619" y="392112"/>
                </a:cubicBezTo>
                <a:cubicBezTo>
                  <a:pt x="-129811" y="98028"/>
                  <a:pt x="72694" y="-130704"/>
                  <a:pt x="124619" y="9802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1138" name="心形 43"/>
          <p:cNvSpPr>
            <a:spLocks noChangeArrowheads="1"/>
          </p:cNvSpPr>
          <p:nvPr/>
        </p:nvSpPr>
        <p:spPr bwMode="auto">
          <a:xfrm>
            <a:off x="4000500" y="5316538"/>
            <a:ext cx="249238" cy="392112"/>
          </a:xfrm>
          <a:custGeom>
            <a:avLst/>
            <a:gdLst>
              <a:gd name="T0" fmla="*/ 124619 w 249238"/>
              <a:gd name="T1" fmla="*/ 98028 h 392112"/>
              <a:gd name="T2" fmla="*/ 124619 w 249238"/>
              <a:gd name="T3" fmla="*/ 392112 h 392112"/>
              <a:gd name="T4" fmla="*/ 17694720 60000 65536"/>
              <a:gd name="T5" fmla="*/ 5898240 60000 65536"/>
              <a:gd name="T6" fmla="*/ 41540 w 249238"/>
              <a:gd name="T7" fmla="*/ 98028 h 392112"/>
              <a:gd name="T8" fmla="*/ 207698 w 249238"/>
              <a:gd name="T9" fmla="*/ 261408 h 392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9238" h="392112">
                <a:moveTo>
                  <a:pt x="124619" y="98028"/>
                </a:moveTo>
                <a:cubicBezTo>
                  <a:pt x="176544" y="-130704"/>
                  <a:pt x="379049" y="98028"/>
                  <a:pt x="124619" y="392112"/>
                </a:cubicBezTo>
                <a:cubicBezTo>
                  <a:pt x="-129811" y="98028"/>
                  <a:pt x="72694" y="-130704"/>
                  <a:pt x="124619" y="9802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1139" name="心形 44"/>
          <p:cNvSpPr>
            <a:spLocks noChangeArrowheads="1"/>
          </p:cNvSpPr>
          <p:nvPr/>
        </p:nvSpPr>
        <p:spPr bwMode="auto">
          <a:xfrm>
            <a:off x="2928938" y="4459288"/>
            <a:ext cx="249237" cy="392112"/>
          </a:xfrm>
          <a:custGeom>
            <a:avLst/>
            <a:gdLst>
              <a:gd name="T0" fmla="*/ 124619 w 249237"/>
              <a:gd name="T1" fmla="*/ 98028 h 392112"/>
              <a:gd name="T2" fmla="*/ 124619 w 249237"/>
              <a:gd name="T3" fmla="*/ 392112 h 392112"/>
              <a:gd name="T4" fmla="*/ 17694720 60000 65536"/>
              <a:gd name="T5" fmla="*/ 5898240 60000 65536"/>
              <a:gd name="T6" fmla="*/ 41540 w 249237"/>
              <a:gd name="T7" fmla="*/ 98028 h 392112"/>
              <a:gd name="T8" fmla="*/ 207698 w 249237"/>
              <a:gd name="T9" fmla="*/ 261408 h 392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9237" h="392112">
                <a:moveTo>
                  <a:pt x="124619" y="98028"/>
                </a:moveTo>
                <a:cubicBezTo>
                  <a:pt x="176543" y="-130704"/>
                  <a:pt x="379048" y="98028"/>
                  <a:pt x="124619" y="392112"/>
                </a:cubicBezTo>
                <a:cubicBezTo>
                  <a:pt x="-129811" y="98028"/>
                  <a:pt x="72694" y="-130704"/>
                  <a:pt x="124619" y="9802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1140" name="心形 45"/>
          <p:cNvSpPr>
            <a:spLocks noChangeArrowheads="1"/>
          </p:cNvSpPr>
          <p:nvPr/>
        </p:nvSpPr>
        <p:spPr bwMode="auto">
          <a:xfrm>
            <a:off x="2643188" y="3459163"/>
            <a:ext cx="249237" cy="392112"/>
          </a:xfrm>
          <a:custGeom>
            <a:avLst/>
            <a:gdLst>
              <a:gd name="T0" fmla="*/ 124619 w 249237"/>
              <a:gd name="T1" fmla="*/ 98028 h 392112"/>
              <a:gd name="T2" fmla="*/ 124619 w 249237"/>
              <a:gd name="T3" fmla="*/ 392112 h 392112"/>
              <a:gd name="T4" fmla="*/ 17694720 60000 65536"/>
              <a:gd name="T5" fmla="*/ 5898240 60000 65536"/>
              <a:gd name="T6" fmla="*/ 41540 w 249237"/>
              <a:gd name="T7" fmla="*/ 98028 h 392112"/>
              <a:gd name="T8" fmla="*/ 207698 w 249237"/>
              <a:gd name="T9" fmla="*/ 261408 h 392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9237" h="392112">
                <a:moveTo>
                  <a:pt x="124619" y="98028"/>
                </a:moveTo>
                <a:cubicBezTo>
                  <a:pt x="176543" y="-130704"/>
                  <a:pt x="379048" y="98028"/>
                  <a:pt x="124619" y="392112"/>
                </a:cubicBezTo>
                <a:cubicBezTo>
                  <a:pt x="-129811" y="98028"/>
                  <a:pt x="72694" y="-130704"/>
                  <a:pt x="124619" y="9802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1141" name="心形 46"/>
          <p:cNvSpPr>
            <a:spLocks noChangeArrowheads="1"/>
          </p:cNvSpPr>
          <p:nvPr/>
        </p:nvSpPr>
        <p:spPr bwMode="auto">
          <a:xfrm>
            <a:off x="3143250" y="2601913"/>
            <a:ext cx="249238" cy="392112"/>
          </a:xfrm>
          <a:custGeom>
            <a:avLst/>
            <a:gdLst>
              <a:gd name="T0" fmla="*/ 124619 w 249238"/>
              <a:gd name="T1" fmla="*/ 98028 h 392112"/>
              <a:gd name="T2" fmla="*/ 124619 w 249238"/>
              <a:gd name="T3" fmla="*/ 392112 h 392112"/>
              <a:gd name="T4" fmla="*/ 17694720 60000 65536"/>
              <a:gd name="T5" fmla="*/ 5898240 60000 65536"/>
              <a:gd name="T6" fmla="*/ 41540 w 249238"/>
              <a:gd name="T7" fmla="*/ 98028 h 392112"/>
              <a:gd name="T8" fmla="*/ 207698 w 249238"/>
              <a:gd name="T9" fmla="*/ 261408 h 392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9238" h="392112">
                <a:moveTo>
                  <a:pt x="124619" y="98028"/>
                </a:moveTo>
                <a:cubicBezTo>
                  <a:pt x="176544" y="-130704"/>
                  <a:pt x="379049" y="98028"/>
                  <a:pt x="124619" y="392112"/>
                </a:cubicBezTo>
                <a:cubicBezTo>
                  <a:pt x="-129811" y="98028"/>
                  <a:pt x="72694" y="-130704"/>
                  <a:pt x="124619" y="9802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1142" name="心形 47"/>
          <p:cNvSpPr>
            <a:spLocks noChangeArrowheads="1"/>
          </p:cNvSpPr>
          <p:nvPr/>
        </p:nvSpPr>
        <p:spPr bwMode="auto">
          <a:xfrm>
            <a:off x="4000500" y="2030413"/>
            <a:ext cx="249238" cy="392112"/>
          </a:xfrm>
          <a:custGeom>
            <a:avLst/>
            <a:gdLst>
              <a:gd name="T0" fmla="*/ 124619 w 249238"/>
              <a:gd name="T1" fmla="*/ 98028 h 392112"/>
              <a:gd name="T2" fmla="*/ 124619 w 249238"/>
              <a:gd name="T3" fmla="*/ 392112 h 392112"/>
              <a:gd name="T4" fmla="*/ 17694720 60000 65536"/>
              <a:gd name="T5" fmla="*/ 5898240 60000 65536"/>
              <a:gd name="T6" fmla="*/ 41540 w 249238"/>
              <a:gd name="T7" fmla="*/ 98028 h 392112"/>
              <a:gd name="T8" fmla="*/ 207698 w 249238"/>
              <a:gd name="T9" fmla="*/ 261408 h 392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9238" h="392112">
                <a:moveTo>
                  <a:pt x="124619" y="98028"/>
                </a:moveTo>
                <a:cubicBezTo>
                  <a:pt x="176544" y="-130704"/>
                  <a:pt x="379049" y="98028"/>
                  <a:pt x="124619" y="392112"/>
                </a:cubicBezTo>
                <a:cubicBezTo>
                  <a:pt x="-129811" y="98028"/>
                  <a:pt x="72694" y="-130704"/>
                  <a:pt x="124619" y="9802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1143" name="心形 48"/>
          <p:cNvSpPr>
            <a:spLocks noChangeArrowheads="1"/>
          </p:cNvSpPr>
          <p:nvPr/>
        </p:nvSpPr>
        <p:spPr bwMode="auto">
          <a:xfrm>
            <a:off x="5500688" y="1673225"/>
            <a:ext cx="249237" cy="392113"/>
          </a:xfrm>
          <a:custGeom>
            <a:avLst/>
            <a:gdLst>
              <a:gd name="T0" fmla="*/ 124619 w 249237"/>
              <a:gd name="T1" fmla="*/ 98028 h 392113"/>
              <a:gd name="T2" fmla="*/ 124619 w 249237"/>
              <a:gd name="T3" fmla="*/ 392113 h 392113"/>
              <a:gd name="T4" fmla="*/ 17694720 60000 65536"/>
              <a:gd name="T5" fmla="*/ 5898240 60000 65536"/>
              <a:gd name="T6" fmla="*/ 41540 w 249237"/>
              <a:gd name="T7" fmla="*/ 98028 h 392113"/>
              <a:gd name="T8" fmla="*/ 207698 w 249237"/>
              <a:gd name="T9" fmla="*/ 261409 h 392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9237" h="392113">
                <a:moveTo>
                  <a:pt x="124619" y="98028"/>
                </a:moveTo>
                <a:cubicBezTo>
                  <a:pt x="176543" y="-130704"/>
                  <a:pt x="379048" y="98028"/>
                  <a:pt x="124619" y="392113"/>
                </a:cubicBezTo>
                <a:cubicBezTo>
                  <a:pt x="-129811" y="98028"/>
                  <a:pt x="72694" y="-130704"/>
                  <a:pt x="124619" y="9802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1144" name="心形 49"/>
          <p:cNvSpPr>
            <a:spLocks noChangeArrowheads="1"/>
          </p:cNvSpPr>
          <p:nvPr/>
        </p:nvSpPr>
        <p:spPr bwMode="auto">
          <a:xfrm>
            <a:off x="5500688" y="5673725"/>
            <a:ext cx="311150" cy="392113"/>
          </a:xfrm>
          <a:custGeom>
            <a:avLst/>
            <a:gdLst>
              <a:gd name="T0" fmla="*/ 155575 w 311150"/>
              <a:gd name="T1" fmla="*/ 98028 h 392113"/>
              <a:gd name="T2" fmla="*/ 155575 w 311150"/>
              <a:gd name="T3" fmla="*/ 392113 h 392113"/>
              <a:gd name="T4" fmla="*/ 17694720 60000 65536"/>
              <a:gd name="T5" fmla="*/ 5898240 60000 65536"/>
              <a:gd name="T6" fmla="*/ 51858 w 311150"/>
              <a:gd name="T7" fmla="*/ 98028 h 392113"/>
              <a:gd name="T8" fmla="*/ 259292 w 311150"/>
              <a:gd name="T9" fmla="*/ 261409 h 392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150" h="392113">
                <a:moveTo>
                  <a:pt x="155575" y="98028"/>
                </a:moveTo>
                <a:cubicBezTo>
                  <a:pt x="220398" y="-130704"/>
                  <a:pt x="473207" y="98028"/>
                  <a:pt x="155575" y="392113"/>
                </a:cubicBezTo>
                <a:cubicBezTo>
                  <a:pt x="-162057" y="98028"/>
                  <a:pt x="90752" y="-130704"/>
                  <a:pt x="155575" y="9802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1145" name="AutoShape 10"/>
          <p:cNvSpPr>
            <a:spLocks noChangeArrowheads="1"/>
          </p:cNvSpPr>
          <p:nvPr/>
        </p:nvSpPr>
        <p:spPr bwMode="auto">
          <a:xfrm rot="15661296" flipV="1">
            <a:off x="4978401" y="2835275"/>
            <a:ext cx="1155700" cy="219075"/>
          </a:xfrm>
          <a:prstGeom prst="rightArrow">
            <a:avLst>
              <a:gd name="adj1" fmla="val 50000"/>
              <a:gd name="adj2" fmla="val 18305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000" b="1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28" y="2214554"/>
            <a:ext cx="1169538" cy="1143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58050" y="3000372"/>
            <a:ext cx="1000285" cy="1637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481811">
            <a:off x="5770711" y="3867891"/>
            <a:ext cx="1269943" cy="1898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14711" y="4357694"/>
            <a:ext cx="1793293" cy="1199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847729">
            <a:off x="2950756" y="2884720"/>
            <a:ext cx="1088840" cy="1637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071902" y="2071678"/>
            <a:ext cx="1325477" cy="1198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1152" name="TextBox 63"/>
          <p:cNvSpPr txBox="1">
            <a:spLocks noChangeArrowheads="1"/>
          </p:cNvSpPr>
          <p:nvPr/>
        </p:nvSpPr>
        <p:spPr bwMode="auto">
          <a:xfrm>
            <a:off x="0" y="1714500"/>
            <a:ext cx="2143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Student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B050"/>
                </a:solidFill>
              </a:rPr>
              <a:t>Nurse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B050"/>
                </a:solidFill>
              </a:rPr>
              <a:t>Office</a:t>
            </a:r>
            <a:r>
              <a:rPr lang="en-US" altLang="zh-CN" sz="3200" b="1"/>
              <a:t> </a:t>
            </a:r>
            <a:r>
              <a:rPr lang="en-US" altLang="zh-CN" sz="3200" b="1">
                <a:solidFill>
                  <a:srgbClr val="0070C0"/>
                </a:solidFill>
              </a:rPr>
              <a:t>worker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70C0"/>
                </a:solidFill>
              </a:rPr>
              <a:t>Teacher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6600"/>
                </a:solidFill>
              </a:rPr>
              <a:t>Doctor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6600"/>
                </a:solidFill>
              </a:rPr>
              <a:t>Farmer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32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6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6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6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6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6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6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6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6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6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6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6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6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6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6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8" grpId="1" animBg="1"/>
      <p:bldP spid="31747" grpId="0" animBg="1"/>
      <p:bldP spid="261124" grpId="0"/>
      <p:bldP spid="261128" grpId="0"/>
      <p:bldP spid="261129" grpId="0"/>
      <p:bldP spid="261130" grpId="0"/>
      <p:bldP spid="261131" grpId="0"/>
      <p:bldP spid="261132" grpId="0"/>
      <p:bldP spid="261133" grpId="0"/>
      <p:bldP spid="261134" grpId="0"/>
      <p:bldP spid="261135" grpId="0"/>
      <p:bldP spid="261136" grpId="0"/>
      <p:bldP spid="261137" grpId="0"/>
      <p:bldP spid="261138" grpId="0"/>
      <p:bldP spid="261139" grpId="0"/>
      <p:bldP spid="261140" grpId="0"/>
      <p:bldP spid="261141" grpId="0"/>
      <p:bldP spid="261142" grpId="0"/>
      <p:bldP spid="261143" grpId="0"/>
      <p:bldP spid="261144" grpId="0"/>
      <p:bldP spid="261145" grpId="0"/>
      <p:bldP spid="261145" grpId="1"/>
      <p:bldP spid="2611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WordArt 4"/>
          <p:cNvSpPr>
            <a:spLocks noChangeArrowheads="1" noChangeShapeType="1" noTextEdit="1"/>
          </p:cNvSpPr>
          <p:nvPr/>
        </p:nvSpPr>
        <p:spPr bwMode="auto">
          <a:xfrm>
            <a:off x="2987675" y="260350"/>
            <a:ext cx="3105150" cy="12382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zh-CN" altLang="en-US" sz="3600" kern="10">
              <a:ln w="9525">
                <a:rou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2147" name="Text Box 5"/>
          <p:cNvSpPr txBox="1">
            <a:spLocks noChangeArrowheads="1"/>
          </p:cNvSpPr>
          <p:nvPr/>
        </p:nvSpPr>
        <p:spPr bwMode="auto">
          <a:xfrm>
            <a:off x="1428750" y="1071563"/>
            <a:ext cx="663098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4000" b="1" dirty="0">
                <a:solidFill>
                  <a:srgbClr val="FF0000"/>
                </a:solidFill>
              </a:rPr>
              <a:t>What does she do?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dirty="0"/>
              <a:t>    She is a nurse.</a:t>
            </a: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4000" b="1" dirty="0">
                <a:solidFill>
                  <a:srgbClr val="FF0000"/>
                </a:solidFill>
              </a:rPr>
              <a:t>What do they do?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dirty="0"/>
              <a:t>    They are office workers.</a:t>
            </a: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4000" b="1" dirty="0">
                <a:solidFill>
                  <a:srgbClr val="FF0000"/>
                </a:solidFill>
              </a:rPr>
              <a:t>Where does he do?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dirty="0"/>
              <a:t>    He works in a school.</a:t>
            </a: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4000" b="1" dirty="0">
                <a:solidFill>
                  <a:srgbClr val="FF0000"/>
                </a:solidFill>
              </a:rPr>
              <a:t>Where do they work?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dirty="0"/>
              <a:t>    They work in a hospital.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dirty="0"/>
              <a:t>  </a:t>
            </a:r>
          </a:p>
        </p:txBody>
      </p:sp>
      <p:sp>
        <p:nvSpPr>
          <p:cNvPr id="262148" name="TextBox 3"/>
          <p:cNvSpPr txBox="1">
            <a:spLocks noChangeArrowheads="1"/>
          </p:cNvSpPr>
          <p:nvPr/>
        </p:nvSpPr>
        <p:spPr bwMode="auto">
          <a:xfrm>
            <a:off x="2214563" y="214313"/>
            <a:ext cx="4500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rgbClr val="FF6600"/>
                </a:solidFill>
              </a:rPr>
              <a:t>Summary</a:t>
            </a:r>
          </a:p>
          <a:p>
            <a:pPr algn="ctr" eaLnBrk="1" hangingPunct="1"/>
            <a:endParaRPr lang="en-US" altLang="zh-CN" sz="4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3"/>
          <p:cNvSpPr txBox="1">
            <a:spLocks noChangeArrowheads="1"/>
          </p:cNvSpPr>
          <p:nvPr/>
        </p:nvSpPr>
        <p:spPr bwMode="auto">
          <a:xfrm>
            <a:off x="4036218" y="1484784"/>
            <a:ext cx="45005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/>
              <a:t>1. Recite the dialogue in 1a.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/>
              <a:t>2. Make a survey about what your friend’s parents do and where they work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/>
              <a:t>3. Preview Section C</a:t>
            </a:r>
            <a:r>
              <a:rPr lang="en-US" altLang="zh-CN" sz="3200" b="1" dirty="0" smtClean="0"/>
              <a:t>. </a:t>
            </a:r>
            <a:endParaRPr lang="en-US" altLang="zh-CN" sz="3200" b="1" dirty="0"/>
          </a:p>
        </p:txBody>
      </p:sp>
      <p:sp>
        <p:nvSpPr>
          <p:cNvPr id="36867" name="WordArt 4" descr="纸袋"/>
          <p:cNvSpPr>
            <a:spLocks noChangeArrowheads="1" noChangeShapeType="1" noTextEdit="1"/>
          </p:cNvSpPr>
          <p:nvPr/>
        </p:nvSpPr>
        <p:spPr bwMode="auto">
          <a:xfrm>
            <a:off x="4644008" y="692696"/>
            <a:ext cx="21177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+mj-lt"/>
                <a:ea typeface="+mj-lt"/>
                <a:cs typeface="+mj-lt"/>
              </a:rPr>
              <a:t>Homework</a:t>
            </a:r>
            <a:endParaRPr lang="zh-CN" altLang="en-US" sz="3600" b="1" kern="10" dirty="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+mj-lt"/>
              <a:ea typeface="+mj-lt"/>
              <a:cs typeface="+mj-lt"/>
            </a:endParaRPr>
          </a:p>
        </p:txBody>
      </p:sp>
      <p:pic>
        <p:nvPicPr>
          <p:cNvPr id="33796" name="图片 3" descr="作业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98475"/>
            <a:ext cx="3316287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  <p:bldP spid="368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3"/>
          <p:cNvSpPr txBox="1">
            <a:spLocks noChangeArrowheads="1"/>
          </p:cNvSpPr>
          <p:nvPr/>
        </p:nvSpPr>
        <p:spPr bwMode="auto">
          <a:xfrm>
            <a:off x="214313" y="214313"/>
            <a:ext cx="4500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i="1" dirty="0"/>
              <a:t>A: What does she do?</a:t>
            </a:r>
            <a:r>
              <a:rPr lang="en-US" altLang="zh-CN" sz="3200" dirty="0"/>
              <a:t> </a:t>
            </a:r>
          </a:p>
        </p:txBody>
      </p:sp>
      <p:sp>
        <p:nvSpPr>
          <p:cNvPr id="240643" name="Text Box 4"/>
          <p:cNvSpPr txBox="1">
            <a:spLocks noChangeArrowheads="1"/>
          </p:cNvSpPr>
          <p:nvPr/>
        </p:nvSpPr>
        <p:spPr bwMode="auto">
          <a:xfrm>
            <a:off x="4929188" y="285750"/>
            <a:ext cx="3929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FF0000"/>
                </a:solidFill>
              </a:rPr>
              <a:t>B: </a:t>
            </a:r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</a:rPr>
              <a:t>Sh</a:t>
            </a:r>
            <a:r>
              <a:rPr lang="zh-CN" altLang="zh-CN" sz="3200" b="1" dirty="0">
                <a:solidFill>
                  <a:srgbClr val="FF0000"/>
                </a:solidFill>
              </a:rPr>
              <a:t>e is a </a:t>
            </a:r>
            <a:r>
              <a:rPr lang="en-US" altLang="zh-CN" sz="3200" b="1" dirty="0">
                <a:solidFill>
                  <a:srgbClr val="FF0000"/>
                </a:solidFill>
              </a:rPr>
              <a:t>farmer</a:t>
            </a:r>
            <a:r>
              <a:rPr lang="zh-CN" altLang="zh-CN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6388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5" y="1142984"/>
            <a:ext cx="3548063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bldLvl="0"/>
      <p:bldP spid="240643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30153" y="256490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241666" name="Text Box 3"/>
          <p:cNvSpPr txBox="1">
            <a:spLocks noChangeArrowheads="1"/>
          </p:cNvSpPr>
          <p:nvPr/>
        </p:nvSpPr>
        <p:spPr bwMode="auto">
          <a:xfrm>
            <a:off x="0" y="285750"/>
            <a:ext cx="4643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i="1" dirty="0"/>
              <a:t>A: What does she do?</a:t>
            </a:r>
            <a:r>
              <a:rPr lang="en-US" altLang="zh-CN" sz="3200" b="1" dirty="0"/>
              <a:t> </a:t>
            </a:r>
          </a:p>
        </p:txBody>
      </p:sp>
      <p:sp>
        <p:nvSpPr>
          <p:cNvPr id="241667" name="Text Box 4"/>
          <p:cNvSpPr txBox="1">
            <a:spLocks noChangeArrowheads="1"/>
          </p:cNvSpPr>
          <p:nvPr/>
        </p:nvSpPr>
        <p:spPr bwMode="auto">
          <a:xfrm>
            <a:off x="4714875" y="285750"/>
            <a:ext cx="385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FF0000"/>
                </a:solidFill>
              </a:rPr>
              <a:t>B: </a:t>
            </a:r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</a:rPr>
              <a:t>Sh</a:t>
            </a:r>
            <a:r>
              <a:rPr lang="zh-CN" altLang="zh-CN" sz="3200" b="1" dirty="0">
                <a:solidFill>
                  <a:srgbClr val="FF0000"/>
                </a:solidFill>
              </a:rPr>
              <a:t>e is a </a:t>
            </a:r>
            <a:r>
              <a:rPr lang="en-US" altLang="zh-CN" sz="3200" b="1" dirty="0">
                <a:solidFill>
                  <a:srgbClr val="FF0000"/>
                </a:solidFill>
              </a:rPr>
              <a:t>driver</a:t>
            </a:r>
            <a:r>
              <a:rPr lang="zh-CN" altLang="zh-CN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41668" name="内容占位符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624" y="1916832"/>
            <a:ext cx="6699250" cy="377348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ldLvl="0"/>
      <p:bldP spid="241667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3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16350" y="1500188"/>
            <a:ext cx="5327650" cy="4706937"/>
          </a:xfrm>
        </p:spPr>
      </p:pic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0" y="285750"/>
            <a:ext cx="417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i="1" dirty="0"/>
              <a:t>A: What does he do?</a:t>
            </a:r>
            <a:r>
              <a:rPr lang="en-US" altLang="zh-CN" sz="3200" dirty="0"/>
              <a:t> </a:t>
            </a: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4141788" y="285750"/>
            <a:ext cx="5002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FF0000"/>
                </a:solidFill>
              </a:rPr>
              <a:t>B: He is a</a:t>
            </a:r>
            <a:r>
              <a:rPr lang="en-US" altLang="zh-CN" sz="3200" b="1" dirty="0">
                <a:solidFill>
                  <a:srgbClr val="FF0000"/>
                </a:solidFill>
              </a:rPr>
              <a:t>n office</a:t>
            </a:r>
            <a:r>
              <a:rPr lang="zh-CN" altLang="zh-CN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worker</a:t>
            </a:r>
            <a:r>
              <a:rPr lang="zh-CN" altLang="zh-CN" sz="32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ldLvl="0"/>
      <p:bldP spid="242692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3"/>
          <p:cNvSpPr txBox="1">
            <a:spLocks noChangeArrowheads="1"/>
          </p:cNvSpPr>
          <p:nvPr/>
        </p:nvSpPr>
        <p:spPr bwMode="auto">
          <a:xfrm>
            <a:off x="0" y="357188"/>
            <a:ext cx="4645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 i="1"/>
              <a:t>A: What does </a:t>
            </a:r>
            <a:r>
              <a:rPr lang="en-US" altLang="zh-CN" sz="3200" b="1" i="1"/>
              <a:t>s</a:t>
            </a:r>
            <a:r>
              <a:rPr lang="zh-CN" altLang="zh-CN" sz="3200" b="1" i="1"/>
              <a:t>he do?</a:t>
            </a:r>
            <a:r>
              <a:rPr lang="zh-CN" altLang="zh-CN" sz="3200"/>
              <a:t> </a:t>
            </a:r>
          </a:p>
        </p:txBody>
      </p:sp>
      <p:sp>
        <p:nvSpPr>
          <p:cNvPr id="243715" name="Text Box 4"/>
          <p:cNvSpPr txBox="1">
            <a:spLocks noChangeArrowheads="1"/>
          </p:cNvSpPr>
          <p:nvPr/>
        </p:nvSpPr>
        <p:spPr bwMode="auto">
          <a:xfrm>
            <a:off x="4857750" y="357188"/>
            <a:ext cx="4068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</a:rPr>
              <a:t>B: </a:t>
            </a:r>
            <a:r>
              <a:rPr lang="en-US" altLang="zh-CN" sz="3200" b="1">
                <a:solidFill>
                  <a:srgbClr val="FF0000"/>
                </a:solidFill>
              </a:rPr>
              <a:t> Sh</a:t>
            </a:r>
            <a:r>
              <a:rPr lang="zh-CN" altLang="zh-CN" sz="3200" b="1">
                <a:solidFill>
                  <a:srgbClr val="FF0000"/>
                </a:solidFill>
              </a:rPr>
              <a:t>e is a </a:t>
            </a:r>
            <a:r>
              <a:rPr lang="en-US" altLang="zh-CN" sz="3200" b="1">
                <a:solidFill>
                  <a:srgbClr val="FF0000"/>
                </a:solidFill>
              </a:rPr>
              <a:t>doctor</a:t>
            </a:r>
            <a:r>
              <a:rPr lang="zh-CN" altLang="zh-CN" sz="3200" b="1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43716" name="内容占位符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854075"/>
            <a:ext cx="3846513" cy="5778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bldLvl="0"/>
      <p:bldP spid="243715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3"/>
          <p:cNvSpPr txBox="1">
            <a:spLocks noChangeArrowheads="1"/>
          </p:cNvSpPr>
          <p:nvPr/>
        </p:nvSpPr>
        <p:spPr bwMode="auto">
          <a:xfrm>
            <a:off x="285750" y="549275"/>
            <a:ext cx="4106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i="1"/>
              <a:t>A: What does he do?</a:t>
            </a:r>
            <a:r>
              <a:rPr lang="en-US" altLang="zh-CN" sz="3200" b="1"/>
              <a:t> </a:t>
            </a:r>
          </a:p>
        </p:txBody>
      </p:sp>
      <p:sp>
        <p:nvSpPr>
          <p:cNvPr id="244739" name="Text Box 4"/>
          <p:cNvSpPr txBox="1">
            <a:spLocks noChangeArrowheads="1"/>
          </p:cNvSpPr>
          <p:nvPr/>
        </p:nvSpPr>
        <p:spPr bwMode="auto">
          <a:xfrm>
            <a:off x="4714875" y="571500"/>
            <a:ext cx="414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</a:rPr>
              <a:t>B: He is a </a:t>
            </a:r>
            <a:r>
              <a:rPr lang="en-US" altLang="zh-CN" sz="3200" b="1">
                <a:solidFill>
                  <a:srgbClr val="FF0000"/>
                </a:solidFill>
              </a:rPr>
              <a:t>student</a:t>
            </a:r>
            <a:r>
              <a:rPr lang="zh-CN" altLang="zh-CN" sz="3200" b="1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44740" name="内容占位符 9" descr="334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28750"/>
            <a:ext cx="4384675" cy="42862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bldLvl="0"/>
      <p:bldP spid="244739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3"/>
          <p:cNvSpPr txBox="1">
            <a:spLocks noChangeArrowheads="1"/>
          </p:cNvSpPr>
          <p:nvPr/>
        </p:nvSpPr>
        <p:spPr bwMode="auto">
          <a:xfrm>
            <a:off x="285750" y="549275"/>
            <a:ext cx="4359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 i="1"/>
              <a:t>A: What does </a:t>
            </a:r>
            <a:r>
              <a:rPr lang="en-US" altLang="zh-CN" sz="3200" b="1" i="1"/>
              <a:t>s</a:t>
            </a:r>
            <a:r>
              <a:rPr lang="zh-CN" altLang="zh-CN" sz="3200" b="1" i="1"/>
              <a:t>he do?</a:t>
            </a:r>
            <a:r>
              <a:rPr lang="zh-CN" altLang="zh-CN" sz="3200"/>
              <a:t> </a:t>
            </a:r>
          </a:p>
        </p:txBody>
      </p:sp>
      <p:sp>
        <p:nvSpPr>
          <p:cNvPr id="245763" name="Text Box 4"/>
          <p:cNvSpPr txBox="1">
            <a:spLocks noChangeArrowheads="1"/>
          </p:cNvSpPr>
          <p:nvPr/>
        </p:nvSpPr>
        <p:spPr bwMode="auto">
          <a:xfrm>
            <a:off x="4860925" y="549275"/>
            <a:ext cx="3854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</a:rPr>
              <a:t>B: </a:t>
            </a:r>
            <a:r>
              <a:rPr lang="en-US" altLang="zh-CN" sz="3200" b="1">
                <a:solidFill>
                  <a:srgbClr val="FF0000"/>
                </a:solidFill>
              </a:rPr>
              <a:t>  Sh</a:t>
            </a:r>
            <a:r>
              <a:rPr lang="zh-CN" altLang="zh-CN" sz="3200" b="1">
                <a:solidFill>
                  <a:srgbClr val="FF0000"/>
                </a:solidFill>
              </a:rPr>
              <a:t>e is a </a:t>
            </a:r>
            <a:r>
              <a:rPr lang="en-US" altLang="zh-CN" sz="3200" b="1">
                <a:solidFill>
                  <a:srgbClr val="FF0000"/>
                </a:solidFill>
              </a:rPr>
              <a:t>nurse</a:t>
            </a:r>
            <a:r>
              <a:rPr lang="zh-CN" altLang="zh-CN" sz="3200" b="1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150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1090613"/>
            <a:ext cx="3524250" cy="576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bldLvl="0"/>
      <p:bldP spid="245763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27487"/>
            <a:ext cx="4321175" cy="2830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6787" name="Text Box 4"/>
          <p:cNvSpPr txBox="1">
            <a:spLocks noChangeArrowheads="1"/>
          </p:cNvSpPr>
          <p:nvPr/>
        </p:nvSpPr>
        <p:spPr bwMode="auto">
          <a:xfrm>
            <a:off x="3571875" y="4025900"/>
            <a:ext cx="42703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What do you do?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600" b="1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600" b="1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Where do you study?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246788" name="Text Box 6"/>
          <p:cNvSpPr txBox="1">
            <a:spLocks noChangeArrowheads="1"/>
          </p:cNvSpPr>
          <p:nvPr/>
        </p:nvSpPr>
        <p:spPr bwMode="auto">
          <a:xfrm>
            <a:off x="3714750" y="4786313"/>
            <a:ext cx="403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 am a student.</a:t>
            </a:r>
          </a:p>
        </p:txBody>
      </p:sp>
      <p:sp>
        <p:nvSpPr>
          <p:cNvPr id="246789" name="Text Box 7"/>
          <p:cNvSpPr txBox="1">
            <a:spLocks noChangeArrowheads="1"/>
          </p:cNvSpPr>
          <p:nvPr/>
        </p:nvSpPr>
        <p:spPr bwMode="auto">
          <a:xfrm>
            <a:off x="3786188" y="6218238"/>
            <a:ext cx="4033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 study in a school.</a:t>
            </a:r>
            <a:endParaRPr lang="zh-CN" altLang="zh-CN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6790" name="内容占位符 1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127375" y="-128588"/>
            <a:ext cx="6016625" cy="4030663"/>
          </a:xfrm>
        </p:spPr>
      </p:pic>
      <p:sp>
        <p:nvSpPr>
          <p:cNvPr id="246791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4143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 am a teacher.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 work in a school.</a:t>
            </a:r>
            <a:endParaRPr lang="zh-CN" altLang="zh-CN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467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4678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4679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ldLvl="0"/>
      <p:bldP spid="246788" grpId="0" bldLvl="0"/>
      <p:bldP spid="246789" grpId="0" bldLvl="0"/>
      <p:bldP spid="246791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精美的工作汇报ppt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精美的工作汇报pp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精美的工作汇报ppt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精美的工作汇报ppt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精美的工作汇报ppt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主题8</Template>
  <TotalTime>0</TotalTime>
  <Words>732</Words>
  <Application>Microsoft Office PowerPoint</Application>
  <PresentationFormat>全屏显示(4:3)</PresentationFormat>
  <Paragraphs>153</Paragraphs>
  <Slides>23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Gungsuh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What does your mother do?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2022-02-08T05:30:21Z</dcterms:created>
  <dcterms:modified xsi:type="dcterms:W3CDTF">2023-01-16T19:27:09Z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18C93216AE88400D8046C39F3E21EE8A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