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08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07" r:id="rId14"/>
    <p:sldId id="299" r:id="rId15"/>
    <p:sldId id="300" r:id="rId16"/>
    <p:sldId id="301" r:id="rId17"/>
    <p:sldId id="302" r:id="rId18"/>
    <p:sldId id="303" r:id="rId19"/>
    <p:sldId id="305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2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42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0DE50-5AAC-427D-A368-D7ABE1942F9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E2AEE-4EBA-4E22-871B-17B620D18C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E2AEE-4EBA-4E22-871B-17B620D18C7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8501A-13AB-4569-BDA0-663324DD238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4743C-7530-4B3E-BD37-570886FF428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D82DB-204A-4BD0-ABC5-7D63FA0859D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1BBE2-273A-4076-9918-A6890F6B9CB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B9C08-E67F-4739-ACDA-2B139616E8B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49DDB-ACD4-4C74-B45A-904832885F1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86CC4-9E29-4394-93E3-4C7C9B17CFD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AEA8B-1E93-4394-A66E-7DEDCD71760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3B988-2123-45CD-A25E-0363D843DB6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E48E8-6CFB-4B72-BD82-B28BB8BDA65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7B5E158-7A81-476D-86B1-2C979FB7920D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151688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  </a:t>
            </a:r>
            <a:r>
              <a:rPr lang="zh-CN" altLang="en-US" sz="4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4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行线的性质</a:t>
            </a:r>
          </a:p>
        </p:txBody>
      </p:sp>
      <p:sp>
        <p:nvSpPr>
          <p:cNvPr id="2055" name="Rectangle 5"/>
          <p:cNvSpPr/>
          <p:nvPr/>
        </p:nvSpPr>
        <p:spPr>
          <a:xfrm>
            <a:off x="3817319" y="2643758"/>
            <a:ext cx="1446229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b="1" noProof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b="1" noProof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TextBox 17"/>
          <p:cNvSpPr txBox="1">
            <a:spLocks noChangeArrowheads="1"/>
          </p:cNvSpPr>
          <p:nvPr/>
        </p:nvSpPr>
        <p:spPr bwMode="auto">
          <a:xfrm>
            <a:off x="251520" y="475719"/>
            <a:ext cx="8340745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两条平行线被第三条直线所截，同旁内角互补</a:t>
            </a:r>
            <a:r>
              <a:rPr lang="en-US" altLang="zh-CN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简单说成：</a:t>
            </a: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两直线平行，同旁内角互补</a:t>
            </a:r>
            <a:r>
              <a:rPr lang="en-US" altLang="zh-CN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                 </a:t>
            </a:r>
          </a:p>
        </p:txBody>
      </p:sp>
      <p:grpSp>
        <p:nvGrpSpPr>
          <p:cNvPr id="11266" name="Group 8"/>
          <p:cNvGrpSpPr/>
          <p:nvPr/>
        </p:nvGrpSpPr>
        <p:grpSpPr bwMode="auto">
          <a:xfrm>
            <a:off x="5148263" y="1589485"/>
            <a:ext cx="3529012" cy="2340768"/>
            <a:chOff x="0" y="0"/>
            <a:chExt cx="2223" cy="1966"/>
          </a:xfrm>
        </p:grpSpPr>
        <p:grpSp>
          <p:nvGrpSpPr>
            <p:cNvPr id="11267" name="Group 9"/>
            <p:cNvGrpSpPr/>
            <p:nvPr/>
          </p:nvGrpSpPr>
          <p:grpSpPr bwMode="auto">
            <a:xfrm>
              <a:off x="0" y="0"/>
              <a:ext cx="2223" cy="1966"/>
              <a:chOff x="0" y="0"/>
              <a:chExt cx="2223" cy="1966"/>
            </a:xfrm>
          </p:grpSpPr>
          <p:sp>
            <p:nvSpPr>
              <p:cNvPr id="11268" name="Text Box 10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26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269" name="Line 11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0" name="Line 12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1" name="Line 13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2" name="Arc 14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3" name="Text Box 15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74" name="Text Box 16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275" name="Text Box 17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276" name="Text Box 18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1277" name="Arc 19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78" name="Group 20"/>
            <p:cNvGrpSpPr/>
            <p:nvPr/>
          </p:nvGrpSpPr>
          <p:grpSpPr bwMode="auto">
            <a:xfrm>
              <a:off x="936" y="602"/>
              <a:ext cx="522" cy="511"/>
              <a:chOff x="29" y="13"/>
              <a:chExt cx="522" cy="511"/>
            </a:xfrm>
          </p:grpSpPr>
          <p:sp>
            <p:nvSpPr>
              <p:cNvPr id="11279" name="Text Box 21"/>
              <p:cNvSpPr txBox="1">
                <a:spLocks noChangeArrowheads="1"/>
              </p:cNvSpPr>
              <p:nvPr/>
            </p:nvSpPr>
            <p:spPr bwMode="auto">
              <a:xfrm>
                <a:off x="188" y="136"/>
                <a:ext cx="363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1280" name="Arc 22"/>
              <p:cNvSpPr>
                <a:spLocks noChangeArrowheads="1"/>
              </p:cNvSpPr>
              <p:nvPr/>
            </p:nvSpPr>
            <p:spPr bwMode="auto">
              <a:xfrm rot="2186558">
                <a:off x="29" y="13"/>
                <a:ext cx="279" cy="198"/>
              </a:xfrm>
              <a:custGeom>
                <a:avLst/>
                <a:gdLst>
                  <a:gd name="T0" fmla="*/ 19440 w 21600"/>
                  <a:gd name="T1" fmla="*/ -1 h 25788"/>
                  <a:gd name="T2" fmla="*/ 21600 w 21600"/>
                  <a:gd name="T3" fmla="*/ 9415 h 25788"/>
                  <a:gd name="T4" fmla="*/ 14088 w 21600"/>
                  <a:gd name="T5" fmla="*/ 25787 h 25788"/>
                  <a:gd name="T6" fmla="*/ 19440 w 21600"/>
                  <a:gd name="T7" fmla="*/ -1 h 25788"/>
                  <a:gd name="T8" fmla="*/ 21600 w 21600"/>
                  <a:gd name="T9" fmla="*/ 9415 h 25788"/>
                  <a:gd name="T10" fmla="*/ 14088 w 21600"/>
                  <a:gd name="T11" fmla="*/ 25787 h 25788"/>
                  <a:gd name="T12" fmla="*/ 0 w 21600"/>
                  <a:gd name="T13" fmla="*/ 9415 h 25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5788" fill="none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</a:path>
                  <a:path w="21600" h="25788" stroke="0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  <a:lnTo>
                      <a:pt x="0" y="9415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47" name="Text Box 20"/>
          <p:cNvSpPr txBox="1">
            <a:spLocks noChangeArrowheads="1"/>
          </p:cNvSpPr>
          <p:nvPr/>
        </p:nvSpPr>
        <p:spPr bwMode="auto">
          <a:xfrm>
            <a:off x="269868" y="2644636"/>
            <a:ext cx="4711700" cy="164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a∥b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2+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4=180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（两直线平行，内错角相等）</a:t>
            </a:r>
          </a:p>
        </p:txBody>
      </p:sp>
      <p:sp>
        <p:nvSpPr>
          <p:cNvPr id="14373" name="Text Box 24"/>
          <p:cNvSpPr txBox="1">
            <a:spLocks noChangeArrowheads="1"/>
          </p:cNvSpPr>
          <p:nvPr/>
        </p:nvSpPr>
        <p:spPr bwMode="auto">
          <a:xfrm>
            <a:off x="268280" y="2076708"/>
            <a:ext cx="2397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应用格式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/>
      <p:bldP spid="13347" grpId="0"/>
      <p:bldP spid="143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745987" y="2788444"/>
            <a:ext cx="2222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5186364" y="2282429"/>
            <a:ext cx="28082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264151" y="2774157"/>
            <a:ext cx="2659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264151" y="3288507"/>
            <a:ext cx="2720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14361" name="Text Box 9"/>
          <p:cNvSpPr txBox="1">
            <a:spLocks noChangeArrowheads="1"/>
          </p:cNvSpPr>
          <p:nvPr/>
        </p:nvSpPr>
        <p:spPr bwMode="auto">
          <a:xfrm>
            <a:off x="2867025" y="2435126"/>
            <a:ext cx="2692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平行线的判定</a:t>
            </a:r>
          </a:p>
        </p:txBody>
      </p:sp>
      <p:sp>
        <p:nvSpPr>
          <p:cNvPr id="14365" name="Text Box 13"/>
          <p:cNvSpPr txBox="1">
            <a:spLocks noChangeArrowheads="1"/>
          </p:cNvSpPr>
          <p:nvPr/>
        </p:nvSpPr>
        <p:spPr bwMode="auto">
          <a:xfrm>
            <a:off x="2890696" y="3004989"/>
            <a:ext cx="2779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平行线的性质</a:t>
            </a:r>
          </a:p>
        </p:txBody>
      </p:sp>
      <p:sp>
        <p:nvSpPr>
          <p:cNvPr id="14366" name="Text Box 14"/>
          <p:cNvSpPr txBox="1">
            <a:spLocks noChangeArrowheads="1"/>
          </p:cNvSpPr>
          <p:nvPr/>
        </p:nvSpPr>
        <p:spPr bwMode="auto">
          <a:xfrm>
            <a:off x="996951" y="3951685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67" name="Text Box 15"/>
          <p:cNvSpPr txBox="1">
            <a:spLocks noChangeArrowheads="1"/>
          </p:cNvSpPr>
          <p:nvPr/>
        </p:nvSpPr>
        <p:spPr bwMode="auto">
          <a:xfrm>
            <a:off x="5574227" y="3960575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68" name="Text Box 16"/>
          <p:cNvSpPr txBox="1">
            <a:spLocks noChangeArrowheads="1"/>
          </p:cNvSpPr>
          <p:nvPr/>
        </p:nvSpPr>
        <p:spPr bwMode="auto">
          <a:xfrm>
            <a:off x="3418681" y="3718620"/>
            <a:ext cx="1311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4369" name="Line 17"/>
          <p:cNvSpPr>
            <a:spLocks noChangeShapeType="1"/>
          </p:cNvSpPr>
          <p:nvPr/>
        </p:nvSpPr>
        <p:spPr bwMode="auto">
          <a:xfrm>
            <a:off x="2749550" y="4180285"/>
            <a:ext cx="2649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4370" name="Text Box 18"/>
          <p:cNvSpPr txBox="1">
            <a:spLocks noChangeArrowheads="1"/>
          </p:cNvSpPr>
          <p:nvPr/>
        </p:nvSpPr>
        <p:spPr bwMode="auto">
          <a:xfrm>
            <a:off x="5670409" y="1779985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71" name="Text Box 19"/>
          <p:cNvSpPr txBox="1">
            <a:spLocks noChangeArrowheads="1"/>
          </p:cNvSpPr>
          <p:nvPr/>
        </p:nvSpPr>
        <p:spPr bwMode="auto">
          <a:xfrm>
            <a:off x="1149351" y="1779985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72" name="Line 20"/>
          <p:cNvSpPr>
            <a:spLocks noChangeShapeType="1"/>
          </p:cNvSpPr>
          <p:nvPr/>
        </p:nvSpPr>
        <p:spPr bwMode="auto">
          <a:xfrm flipH="1" flipV="1">
            <a:off x="3282950" y="2008585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4373" name="Rectangle 21"/>
          <p:cNvSpPr>
            <a:spLocks noChangeArrowheads="1"/>
          </p:cNvSpPr>
          <p:nvPr/>
        </p:nvSpPr>
        <p:spPr bwMode="auto">
          <a:xfrm>
            <a:off x="3968751" y="1612107"/>
            <a:ext cx="1274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判定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05751" y="433604"/>
            <a:ext cx="7894637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讨论：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平行线三个性质的条件是什么？结论是什么？它与判定有什么区别？（分组讨论）</a:t>
            </a:r>
          </a:p>
        </p:txBody>
      </p:sp>
      <p:sp>
        <p:nvSpPr>
          <p:cNvPr id="12304" name="左右箭头 15398"/>
          <p:cNvSpPr>
            <a:spLocks noChangeArrowheads="1"/>
          </p:cNvSpPr>
          <p:nvPr/>
        </p:nvSpPr>
        <p:spPr bwMode="auto">
          <a:xfrm>
            <a:off x="2506663" y="2896791"/>
            <a:ext cx="2736850" cy="107156"/>
          </a:xfrm>
          <a:prstGeom prst="leftRightArrow">
            <a:avLst>
              <a:gd name="adj1" fmla="val 50000"/>
              <a:gd name="adj2" fmla="val 382224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/>
      <p:bldP spid="14365" grpId="0"/>
      <p:bldP spid="14366" grpId="0" bldLvl="0" animBg="1"/>
      <p:bldP spid="14367" grpId="0" bldLvl="0" animBg="1"/>
      <p:bldP spid="14368" grpId="0"/>
      <p:bldP spid="14369" grpId="0" animBg="1"/>
      <p:bldP spid="14370" grpId="0" bldLvl="0" animBg="1"/>
      <p:bldP spid="14371" grpId="0" bldLvl="0" animBg="1"/>
      <p:bldP spid="14372" grpId="0" animBg="1"/>
      <p:bldP spid="143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5"/>
          <p:cNvSpPr txBox="1">
            <a:spLocks noChangeArrowheads="1"/>
          </p:cNvSpPr>
          <p:nvPr/>
        </p:nvSpPr>
        <p:spPr bwMode="auto">
          <a:xfrm>
            <a:off x="396876" y="620801"/>
            <a:ext cx="8208963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如图，是一块梯形铁片的残余部分，量得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</a:rPr>
              <a:t>=100°</a:t>
            </a:r>
            <a:r>
              <a:rPr lang="zh-CN" altLang="en-US" sz="2400" dirty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</a:rPr>
              <a:t>=115°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，梯形的另外两个角分别是多少度？</a:t>
            </a:r>
          </a:p>
        </p:txBody>
      </p:sp>
      <p:grpSp>
        <p:nvGrpSpPr>
          <p:cNvPr id="2" name="组合 39"/>
          <p:cNvGrpSpPr/>
          <p:nvPr/>
        </p:nvGrpSpPr>
        <p:grpSpPr bwMode="auto">
          <a:xfrm>
            <a:off x="6299200" y="2262188"/>
            <a:ext cx="2914650" cy="1437085"/>
            <a:chOff x="0" y="0"/>
            <a:chExt cx="3374602" cy="1987111"/>
          </a:xfrm>
        </p:grpSpPr>
        <p:grpSp>
          <p:nvGrpSpPr>
            <p:cNvPr id="13315" name="Group 6"/>
            <p:cNvGrpSpPr/>
            <p:nvPr/>
          </p:nvGrpSpPr>
          <p:grpSpPr bwMode="auto">
            <a:xfrm>
              <a:off x="0" y="0"/>
              <a:ext cx="3374602" cy="1987111"/>
              <a:chOff x="0" y="0"/>
              <a:chExt cx="3935" cy="2393"/>
            </a:xfrm>
          </p:grpSpPr>
          <p:pic>
            <p:nvPicPr>
              <p:cNvPr id="13316" name="Picture 7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rot="10800000">
                <a:off x="266" y="53"/>
                <a:ext cx="2656" cy="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17" name="Text Box 8"/>
              <p:cNvSpPr txBox="1">
                <a:spLocks noChangeArrowheads="1"/>
              </p:cNvSpPr>
              <p:nvPr/>
            </p:nvSpPr>
            <p:spPr bwMode="auto">
              <a:xfrm>
                <a:off x="626" y="1613"/>
                <a:ext cx="72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</a:rPr>
                  <a:t>A</a:t>
                </a:r>
                <a:endPara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18" name="Text Box 9"/>
              <p:cNvSpPr txBox="1">
                <a:spLocks noChangeArrowheads="1"/>
              </p:cNvSpPr>
              <p:nvPr/>
            </p:nvSpPr>
            <p:spPr bwMode="auto">
              <a:xfrm>
                <a:off x="2066" y="1613"/>
                <a:ext cx="126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</a:rPr>
                  <a:t>B</a:t>
                </a:r>
                <a:endPara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19" name="Text Box 10"/>
              <p:cNvSpPr txBox="1">
                <a:spLocks noChangeArrowheads="1"/>
              </p:cNvSpPr>
              <p:nvPr/>
            </p:nvSpPr>
            <p:spPr bwMode="auto">
              <a:xfrm>
                <a:off x="2675" y="0"/>
                <a:ext cx="126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  <a:endPara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20" name="Text Box 11"/>
              <p:cNvSpPr txBox="1">
                <a:spLocks noChangeArrowheads="1"/>
              </p:cNvSpPr>
              <p:nvPr/>
            </p:nvSpPr>
            <p:spPr bwMode="auto">
              <a:xfrm>
                <a:off x="0" y="53"/>
                <a:ext cx="1260" cy="9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</a:rPr>
                  <a:t>D</a:t>
                </a:r>
                <a:endPara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321" name="Line 12"/>
            <p:cNvSpPr>
              <a:spLocks noChangeShapeType="1"/>
            </p:cNvSpPr>
            <p:nvPr/>
          </p:nvSpPr>
          <p:spPr bwMode="auto">
            <a:xfrm>
              <a:off x="327751" y="302773"/>
              <a:ext cx="20161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13"/>
            <p:cNvSpPr>
              <a:spLocks noChangeShapeType="1"/>
            </p:cNvSpPr>
            <p:nvPr/>
          </p:nvSpPr>
          <p:spPr bwMode="auto">
            <a:xfrm>
              <a:off x="830989" y="1455298"/>
              <a:ext cx="100806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Arc 14"/>
            <p:cNvSpPr>
              <a:spLocks noChangeArrowheads="1"/>
            </p:cNvSpPr>
            <p:nvPr/>
          </p:nvSpPr>
          <p:spPr bwMode="auto">
            <a:xfrm rot="-5104233" flipH="1" flipV="1">
              <a:off x="361883" y="441679"/>
              <a:ext cx="366712" cy="146050"/>
            </a:xfrm>
            <a:custGeom>
              <a:avLst/>
              <a:gdLst>
                <a:gd name="T0" fmla="*/ 0 w 27655"/>
                <a:gd name="T1" fmla="*/ 2509 h 21600"/>
                <a:gd name="T2" fmla="*/ 10105 w 27655"/>
                <a:gd name="T3" fmla="*/ 0 h 21600"/>
                <a:gd name="T4" fmla="*/ 27654 w 27655"/>
                <a:gd name="T5" fmla="*/ 9008 h 21600"/>
                <a:gd name="T6" fmla="*/ 0 w 27655"/>
                <a:gd name="T7" fmla="*/ 2509 h 21600"/>
                <a:gd name="T8" fmla="*/ 10105 w 27655"/>
                <a:gd name="T9" fmla="*/ 0 h 21600"/>
                <a:gd name="T10" fmla="*/ 27654 w 27655"/>
                <a:gd name="T11" fmla="*/ 9008 h 21600"/>
                <a:gd name="T12" fmla="*/ 10105 w 27655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Arc 15"/>
            <p:cNvSpPr>
              <a:spLocks noChangeArrowheads="1"/>
            </p:cNvSpPr>
            <p:nvPr/>
          </p:nvSpPr>
          <p:spPr bwMode="auto">
            <a:xfrm rot="-7948558" flipH="1" flipV="1">
              <a:off x="676208" y="1206854"/>
              <a:ext cx="455612" cy="146050"/>
            </a:xfrm>
            <a:custGeom>
              <a:avLst/>
              <a:gdLst>
                <a:gd name="T0" fmla="*/ 0 w 34281"/>
                <a:gd name="T1" fmla="*/ 21548 h 21600"/>
                <a:gd name="T2" fmla="*/ 21600 w 34281"/>
                <a:gd name="T3" fmla="*/ 0 h 21600"/>
                <a:gd name="T4" fmla="*/ 34280 w 34281"/>
                <a:gd name="T5" fmla="*/ 4114 h 21600"/>
                <a:gd name="T6" fmla="*/ 0 w 34281"/>
                <a:gd name="T7" fmla="*/ 21548 h 21600"/>
                <a:gd name="T8" fmla="*/ 21600 w 34281"/>
                <a:gd name="T9" fmla="*/ 0 h 21600"/>
                <a:gd name="T10" fmla="*/ 34280 w 34281"/>
                <a:gd name="T11" fmla="*/ 4114 h 21600"/>
                <a:gd name="T12" fmla="*/ 21600 w 34281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281" h="21600" fill="none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</a:path>
                <a:path w="34281" h="21600" stroke="0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Arc 16"/>
            <p:cNvSpPr>
              <a:spLocks noChangeArrowheads="1"/>
            </p:cNvSpPr>
            <p:nvPr/>
          </p:nvSpPr>
          <p:spPr bwMode="auto">
            <a:xfrm rot="3484233" flipH="1" flipV="1">
              <a:off x="1846989" y="425010"/>
              <a:ext cx="488950" cy="146050"/>
            </a:xfrm>
            <a:custGeom>
              <a:avLst/>
              <a:gdLst>
                <a:gd name="T0" fmla="*/ 0 w 36931"/>
                <a:gd name="T1" fmla="*/ 12063 h 21600"/>
                <a:gd name="T2" fmla="*/ 19381 w 36931"/>
                <a:gd name="T3" fmla="*/ 0 h 21600"/>
                <a:gd name="T4" fmla="*/ 36930 w 36931"/>
                <a:gd name="T5" fmla="*/ 9008 h 21600"/>
                <a:gd name="T6" fmla="*/ 0 w 36931"/>
                <a:gd name="T7" fmla="*/ 12063 h 21600"/>
                <a:gd name="T8" fmla="*/ 19381 w 36931"/>
                <a:gd name="T9" fmla="*/ 0 h 21600"/>
                <a:gd name="T10" fmla="*/ 36930 w 36931"/>
                <a:gd name="T11" fmla="*/ 9008 h 21600"/>
                <a:gd name="T12" fmla="*/ 19381 w 36931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31" h="21600" fill="none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</a:path>
                <a:path w="36931" h="21600" stroke="0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  <a:lnTo>
                    <a:pt x="19381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Arc 17"/>
            <p:cNvSpPr>
              <a:spLocks noChangeArrowheads="1"/>
            </p:cNvSpPr>
            <p:nvPr/>
          </p:nvSpPr>
          <p:spPr bwMode="auto">
            <a:xfrm rot="7472292" flipH="1" flipV="1">
              <a:off x="1657270" y="1233830"/>
              <a:ext cx="366713" cy="146050"/>
            </a:xfrm>
            <a:custGeom>
              <a:avLst/>
              <a:gdLst>
                <a:gd name="T0" fmla="*/ 0 w 27655"/>
                <a:gd name="T1" fmla="*/ 2509 h 21600"/>
                <a:gd name="T2" fmla="*/ 10105 w 27655"/>
                <a:gd name="T3" fmla="*/ 0 h 21600"/>
                <a:gd name="T4" fmla="*/ 27654 w 27655"/>
                <a:gd name="T5" fmla="*/ 9008 h 21600"/>
                <a:gd name="T6" fmla="*/ 0 w 27655"/>
                <a:gd name="T7" fmla="*/ 2509 h 21600"/>
                <a:gd name="T8" fmla="*/ 10105 w 27655"/>
                <a:gd name="T9" fmla="*/ 0 h 21600"/>
                <a:gd name="T10" fmla="*/ 27654 w 27655"/>
                <a:gd name="T11" fmla="*/ 9008 h 21600"/>
                <a:gd name="T12" fmla="*/ 10105 w 27655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92" name="Text Box 4"/>
          <p:cNvSpPr txBox="1">
            <a:spLocks noChangeArrowheads="1"/>
          </p:cNvSpPr>
          <p:nvPr/>
        </p:nvSpPr>
        <p:spPr bwMode="auto">
          <a:xfrm>
            <a:off x="396875" y="1866900"/>
            <a:ext cx="5142755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因为梯形上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下底互相平行，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互补，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93" name="Text Box 5"/>
          <p:cNvSpPr txBox="1">
            <a:spLocks noChangeArrowheads="1"/>
          </p:cNvSpPr>
          <p:nvPr/>
        </p:nvSpPr>
        <p:spPr bwMode="auto">
          <a:xfrm>
            <a:off x="348089" y="4359734"/>
            <a:ext cx="7610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所以梯形的另外两个角分别是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65°.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97" name="Text Box 4"/>
          <p:cNvSpPr txBox="1">
            <a:spLocks noChangeArrowheads="1"/>
          </p:cNvSpPr>
          <p:nvPr/>
        </p:nvSpPr>
        <p:spPr bwMode="auto">
          <a:xfrm>
            <a:off x="455614" y="2728913"/>
            <a:ext cx="6275387" cy="14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于是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 °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  <a:p>
            <a:pPr>
              <a:lnSpc>
                <a:spcPct val="130000"/>
              </a:lnSpc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100°=80°,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180 °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115°=65°.</a:t>
            </a:r>
          </a:p>
        </p:txBody>
      </p:sp>
      <p:sp>
        <p:nvSpPr>
          <p:cNvPr id="20" name="文本框 24"/>
          <p:cNvSpPr txBox="1"/>
          <p:nvPr/>
        </p:nvSpPr>
        <p:spPr>
          <a:xfrm>
            <a:off x="317500" y="642938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5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92" grpId="0" build="p"/>
      <p:bldP spid="15393" grpId="0" build="p"/>
      <p:bldP spid="1539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Text Box 4"/>
          <p:cNvSpPr txBox="1">
            <a:spLocks noChangeArrowheads="1"/>
          </p:cNvSpPr>
          <p:nvPr/>
        </p:nvSpPr>
        <p:spPr bwMode="auto">
          <a:xfrm>
            <a:off x="420688" y="709478"/>
            <a:ext cx="7542212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3=45 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互余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，试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说明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？ </a:t>
            </a:r>
          </a:p>
        </p:txBody>
      </p:sp>
      <p:sp>
        <p:nvSpPr>
          <p:cNvPr id="9236" name="Text Box 5"/>
          <p:cNvSpPr txBox="1">
            <a:spLocks noChangeArrowheads="1"/>
          </p:cNvSpPr>
          <p:nvPr/>
        </p:nvSpPr>
        <p:spPr bwMode="auto">
          <a:xfrm>
            <a:off x="590551" y="1329929"/>
            <a:ext cx="7631113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由于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是对顶角，</a:t>
            </a:r>
          </a:p>
          <a:p>
            <a:pPr algn="just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1=∠2.</a:t>
            </a:r>
          </a:p>
          <a:p>
            <a:pPr algn="just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又因为∠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1+∠2=90°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</a:p>
          <a:p>
            <a:pPr algn="just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∠1=∠2=45°.</a:t>
            </a:r>
          </a:p>
          <a:p>
            <a:pPr algn="just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∠3=45°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</a:p>
          <a:p>
            <a:pPr algn="just">
              <a:lnSpc>
                <a:spcPct val="13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∠2=∠3.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AB∥CD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内错角相等，两直线平行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14339" name="Group 6"/>
          <p:cNvGrpSpPr/>
          <p:nvPr/>
        </p:nvGrpSpPr>
        <p:grpSpPr bwMode="auto">
          <a:xfrm>
            <a:off x="4876800" y="1485900"/>
            <a:ext cx="3429000" cy="2290763"/>
            <a:chOff x="0" y="0"/>
            <a:chExt cx="2160" cy="1924"/>
          </a:xfrm>
        </p:grpSpPr>
        <p:sp>
          <p:nvSpPr>
            <p:cNvPr id="14340" name="Line 7"/>
            <p:cNvSpPr>
              <a:spLocks noChangeShapeType="1"/>
            </p:cNvSpPr>
            <p:nvPr/>
          </p:nvSpPr>
          <p:spPr bwMode="auto">
            <a:xfrm>
              <a:off x="0" y="91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Line 8"/>
            <p:cNvSpPr>
              <a:spLocks noChangeShapeType="1"/>
            </p:cNvSpPr>
            <p:nvPr/>
          </p:nvSpPr>
          <p:spPr bwMode="auto">
            <a:xfrm flipH="1">
              <a:off x="240" y="48"/>
              <a:ext cx="816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Line 9"/>
            <p:cNvSpPr>
              <a:spLocks noChangeShapeType="1"/>
            </p:cNvSpPr>
            <p:nvPr/>
          </p:nvSpPr>
          <p:spPr bwMode="auto">
            <a:xfrm flipH="1">
              <a:off x="1008" y="96"/>
              <a:ext cx="816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Arc 10"/>
            <p:cNvSpPr>
              <a:spLocks noChangeArrowheads="1"/>
            </p:cNvSpPr>
            <p:nvPr/>
          </p:nvSpPr>
          <p:spPr bwMode="auto">
            <a:xfrm>
              <a:off x="1488" y="768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Arc 11"/>
            <p:cNvSpPr>
              <a:spLocks noChangeArrowheads="1"/>
            </p:cNvSpPr>
            <p:nvPr/>
          </p:nvSpPr>
          <p:spPr bwMode="auto">
            <a:xfrm>
              <a:off x="720" y="768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Arc 12"/>
            <p:cNvSpPr>
              <a:spLocks noChangeArrowheads="1"/>
            </p:cNvSpPr>
            <p:nvPr/>
          </p:nvSpPr>
          <p:spPr bwMode="auto">
            <a:xfrm flipH="1" flipV="1">
              <a:off x="1248" y="912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Text Box 13"/>
            <p:cNvSpPr txBox="1">
              <a:spLocks noChangeArrowheads="1"/>
            </p:cNvSpPr>
            <p:nvPr/>
          </p:nvSpPr>
          <p:spPr bwMode="auto">
            <a:xfrm>
              <a:off x="1536" y="624"/>
              <a:ext cx="62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47" name="Text Box 14"/>
            <p:cNvSpPr txBox="1">
              <a:spLocks noChangeArrowheads="1"/>
            </p:cNvSpPr>
            <p:nvPr/>
          </p:nvSpPr>
          <p:spPr bwMode="auto">
            <a:xfrm>
              <a:off x="1104" y="91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348" name="Text Box 15"/>
            <p:cNvSpPr txBox="1">
              <a:spLocks noChangeArrowheads="1"/>
            </p:cNvSpPr>
            <p:nvPr/>
          </p:nvSpPr>
          <p:spPr bwMode="auto">
            <a:xfrm>
              <a:off x="768" y="624"/>
              <a:ext cx="3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349" name="Text Box 16"/>
            <p:cNvSpPr txBox="1">
              <a:spLocks noChangeArrowheads="1"/>
            </p:cNvSpPr>
            <p:nvPr/>
          </p:nvSpPr>
          <p:spPr bwMode="auto">
            <a:xfrm>
              <a:off x="1008" y="0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50" name="Text Box 17"/>
            <p:cNvSpPr txBox="1">
              <a:spLocks noChangeArrowheads="1"/>
            </p:cNvSpPr>
            <p:nvPr/>
          </p:nvSpPr>
          <p:spPr bwMode="auto">
            <a:xfrm>
              <a:off x="288" y="153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51" name="Text Box 18"/>
            <p:cNvSpPr txBox="1">
              <a:spLocks noChangeArrowheads="1"/>
            </p:cNvSpPr>
            <p:nvPr/>
          </p:nvSpPr>
          <p:spPr bwMode="auto">
            <a:xfrm>
              <a:off x="1824" y="9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52" name="Text Box 19"/>
            <p:cNvSpPr txBox="1">
              <a:spLocks noChangeArrowheads="1"/>
            </p:cNvSpPr>
            <p:nvPr/>
          </p:nvSpPr>
          <p:spPr bwMode="auto">
            <a:xfrm>
              <a:off x="1094" y="1514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18" name="文本框 24"/>
          <p:cNvSpPr txBox="1"/>
          <p:nvPr/>
        </p:nvSpPr>
        <p:spPr>
          <a:xfrm>
            <a:off x="590550" y="541735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36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23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36">
                                            <p:txEl>
                                              <p:charRg st="23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36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36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36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7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36">
                                            <p:txEl>
                                              <p:charRg st="75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Text Box 5"/>
          <p:cNvSpPr txBox="1">
            <a:spLocks noChangeArrowheads="1"/>
          </p:cNvSpPr>
          <p:nvPr/>
        </p:nvSpPr>
        <p:spPr bwMode="auto">
          <a:xfrm>
            <a:off x="428625" y="464344"/>
            <a:ext cx="840898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如图，已知平行线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所截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从 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1=110</a:t>
            </a:r>
            <a:r>
              <a:rPr lang="en-US" altLang="zh-CN" sz="2000" baseline="4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可以知道∠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是多少度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为什么？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从∠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1=110</a:t>
            </a:r>
            <a:r>
              <a:rPr lang="en-US" altLang="zh-CN" sz="2000" baseline="4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可以知道 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是多少度？为什么？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从 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1=110</a:t>
            </a:r>
            <a:r>
              <a:rPr lang="en-US" altLang="zh-CN" sz="2000" baseline="4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可以知道∠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是多少度？为什么？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57"/>
          <p:cNvGrpSpPr/>
          <p:nvPr/>
        </p:nvGrpSpPr>
        <p:grpSpPr bwMode="auto">
          <a:xfrm>
            <a:off x="5389564" y="2356247"/>
            <a:ext cx="3756025" cy="2275285"/>
            <a:chOff x="0" y="0"/>
            <a:chExt cx="3756026" cy="3033711"/>
          </a:xfrm>
        </p:grpSpPr>
        <p:sp>
          <p:nvSpPr>
            <p:cNvPr id="15363" name="Arc 52"/>
            <p:cNvSpPr>
              <a:spLocks noChangeArrowheads="1"/>
            </p:cNvSpPr>
            <p:nvPr/>
          </p:nvSpPr>
          <p:spPr bwMode="auto">
            <a:xfrm flipH="1">
              <a:off x="2754313" y="576264"/>
              <a:ext cx="144463" cy="142875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Text Box 55"/>
            <p:cNvSpPr txBox="1">
              <a:spLocks noChangeArrowheads="1"/>
            </p:cNvSpPr>
            <p:nvPr/>
          </p:nvSpPr>
          <p:spPr bwMode="auto">
            <a:xfrm>
              <a:off x="2519363" y="215900"/>
              <a:ext cx="4318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5365" name="Arc 56"/>
            <p:cNvSpPr>
              <a:spLocks noChangeArrowheads="1"/>
            </p:cNvSpPr>
            <p:nvPr/>
          </p:nvSpPr>
          <p:spPr bwMode="auto">
            <a:xfrm>
              <a:off x="2800351" y="771527"/>
              <a:ext cx="206375" cy="215900"/>
            </a:xfrm>
            <a:custGeom>
              <a:avLst/>
              <a:gdLst>
                <a:gd name="T0" fmla="*/ 39653 w 41315"/>
                <a:gd name="T1" fmla="*/ -1 h 29908"/>
                <a:gd name="T2" fmla="*/ 41315 w 41315"/>
                <a:gd name="T3" fmla="*/ 8308 h 29908"/>
                <a:gd name="T4" fmla="*/ 19715 w 41315"/>
                <a:gd name="T5" fmla="*/ 29908 h 29908"/>
                <a:gd name="T6" fmla="*/ 0 w 41315"/>
                <a:gd name="T7" fmla="*/ 17132 h 29908"/>
                <a:gd name="T8" fmla="*/ 39653 w 41315"/>
                <a:gd name="T9" fmla="*/ -1 h 29908"/>
                <a:gd name="T10" fmla="*/ 41315 w 41315"/>
                <a:gd name="T11" fmla="*/ 8308 h 29908"/>
                <a:gd name="T12" fmla="*/ 19715 w 41315"/>
                <a:gd name="T13" fmla="*/ 29908 h 29908"/>
                <a:gd name="T14" fmla="*/ 0 w 41315"/>
                <a:gd name="T15" fmla="*/ 17132 h 29908"/>
                <a:gd name="T16" fmla="*/ 19715 w 41315"/>
                <a:gd name="T17" fmla="*/ 8308 h 29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315" h="29908" fill="none">
                  <a:moveTo>
                    <a:pt x="39653" y="-1"/>
                  </a:moveTo>
                  <a:cubicBezTo>
                    <a:pt x="40750" y="2632"/>
                    <a:pt x="41315" y="5456"/>
                    <a:pt x="41315" y="8308"/>
                  </a:cubicBezTo>
                  <a:cubicBezTo>
                    <a:pt x="41315" y="20237"/>
                    <a:pt x="31644" y="29908"/>
                    <a:pt x="19715" y="29908"/>
                  </a:cubicBezTo>
                  <a:cubicBezTo>
                    <a:pt x="11199" y="29908"/>
                    <a:pt x="3479" y="24905"/>
                    <a:pt x="0" y="17132"/>
                  </a:cubicBezTo>
                </a:path>
                <a:path w="41315" h="29908" stroke="0">
                  <a:moveTo>
                    <a:pt x="39653" y="-1"/>
                  </a:moveTo>
                  <a:cubicBezTo>
                    <a:pt x="40750" y="2632"/>
                    <a:pt x="41315" y="5456"/>
                    <a:pt x="41315" y="8308"/>
                  </a:cubicBezTo>
                  <a:cubicBezTo>
                    <a:pt x="41315" y="20237"/>
                    <a:pt x="31644" y="29908"/>
                    <a:pt x="19715" y="29908"/>
                  </a:cubicBezTo>
                  <a:cubicBezTo>
                    <a:pt x="11199" y="29908"/>
                    <a:pt x="3479" y="24905"/>
                    <a:pt x="0" y="17132"/>
                  </a:cubicBezTo>
                  <a:lnTo>
                    <a:pt x="19715" y="8308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Arc 58"/>
            <p:cNvSpPr>
              <a:spLocks noChangeArrowheads="1"/>
            </p:cNvSpPr>
            <p:nvPr/>
          </p:nvSpPr>
          <p:spPr bwMode="auto">
            <a:xfrm rot="18042719" flipH="1">
              <a:off x="2619376" y="766764"/>
              <a:ext cx="203200" cy="215900"/>
            </a:xfrm>
            <a:custGeom>
              <a:avLst/>
              <a:gdLst>
                <a:gd name="T0" fmla="*/ -1 w 20181"/>
                <a:gd name="T1" fmla="*/ 0 h 21600"/>
                <a:gd name="T2" fmla="*/ 20180 w 20181"/>
                <a:gd name="T3" fmla="*/ 13899 h 21600"/>
                <a:gd name="T4" fmla="*/ -1 w 20181"/>
                <a:gd name="T5" fmla="*/ 0 h 21600"/>
                <a:gd name="T6" fmla="*/ 20180 w 20181"/>
                <a:gd name="T7" fmla="*/ 13899 h 21600"/>
                <a:gd name="T8" fmla="*/ 0 w 20181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81" h="21600" fill="none">
                  <a:moveTo>
                    <a:pt x="-1" y="0"/>
                  </a:moveTo>
                  <a:cubicBezTo>
                    <a:pt x="8958" y="0"/>
                    <a:pt x="16986" y="5529"/>
                    <a:pt x="20180" y="13899"/>
                  </a:cubicBezTo>
                </a:path>
                <a:path w="20181" h="21600" stroke="0">
                  <a:moveTo>
                    <a:pt x="-1" y="0"/>
                  </a:moveTo>
                  <a:cubicBezTo>
                    <a:pt x="8958" y="0"/>
                    <a:pt x="16986" y="5529"/>
                    <a:pt x="20180" y="1389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367" name="Group 64"/>
            <p:cNvGrpSpPr/>
            <p:nvPr/>
          </p:nvGrpSpPr>
          <p:grpSpPr bwMode="auto">
            <a:xfrm>
              <a:off x="0" y="0"/>
              <a:ext cx="3756026" cy="3033711"/>
              <a:chOff x="0" y="0"/>
              <a:chExt cx="2366" cy="1911"/>
            </a:xfrm>
          </p:grpSpPr>
          <p:sp>
            <p:nvSpPr>
              <p:cNvPr id="15368" name="Line 40"/>
              <p:cNvSpPr>
                <a:spLocks noChangeShapeType="1"/>
              </p:cNvSpPr>
              <p:nvPr/>
            </p:nvSpPr>
            <p:spPr bwMode="auto">
              <a:xfrm>
                <a:off x="832" y="469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9" name="Line 41"/>
              <p:cNvSpPr>
                <a:spLocks noChangeShapeType="1"/>
              </p:cNvSpPr>
              <p:nvPr/>
            </p:nvSpPr>
            <p:spPr bwMode="auto">
              <a:xfrm flipH="1">
                <a:off x="1129" y="181"/>
                <a:ext cx="807" cy="15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0" name="Text Box 44"/>
              <p:cNvSpPr txBox="1">
                <a:spLocks noChangeArrowheads="1"/>
              </p:cNvSpPr>
              <p:nvPr/>
            </p:nvSpPr>
            <p:spPr bwMode="auto">
              <a:xfrm>
                <a:off x="2131" y="179"/>
                <a:ext cx="235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15371" name="Line 47"/>
              <p:cNvSpPr>
                <a:spLocks noChangeShapeType="1"/>
              </p:cNvSpPr>
              <p:nvPr/>
            </p:nvSpPr>
            <p:spPr bwMode="auto">
              <a:xfrm flipH="1">
                <a:off x="222" y="452"/>
                <a:ext cx="626" cy="12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372" name="Group 51"/>
              <p:cNvGrpSpPr/>
              <p:nvPr/>
            </p:nvGrpSpPr>
            <p:grpSpPr bwMode="auto">
              <a:xfrm>
                <a:off x="811" y="453"/>
                <a:ext cx="272" cy="388"/>
                <a:chOff x="0" y="0"/>
                <a:chExt cx="272" cy="388"/>
              </a:xfrm>
            </p:grpSpPr>
            <p:sp>
              <p:nvSpPr>
                <p:cNvPr id="15373" name="Arc 49"/>
                <p:cNvSpPr>
                  <a:spLocks noChangeArrowheads="1"/>
                </p:cNvSpPr>
                <p:nvPr/>
              </p:nvSpPr>
              <p:spPr bwMode="auto">
                <a:xfrm flipV="1">
                  <a:off x="0" y="20"/>
                  <a:ext cx="91" cy="71"/>
                </a:xfrm>
                <a:custGeom>
                  <a:avLst/>
                  <a:gdLst>
                    <a:gd name="T0" fmla="*/ -1 w 21600"/>
                    <a:gd name="T1" fmla="*/ 0 h 34163"/>
                    <a:gd name="T2" fmla="*/ 21600 w 21600"/>
                    <a:gd name="T3" fmla="*/ 21600 h 34163"/>
                    <a:gd name="T4" fmla="*/ 17570 w 21600"/>
                    <a:gd name="T5" fmla="*/ 34162 h 34163"/>
                    <a:gd name="T6" fmla="*/ -1 w 21600"/>
                    <a:gd name="T7" fmla="*/ 0 h 34163"/>
                    <a:gd name="T8" fmla="*/ 21600 w 21600"/>
                    <a:gd name="T9" fmla="*/ 21600 h 34163"/>
                    <a:gd name="T10" fmla="*/ 17570 w 21600"/>
                    <a:gd name="T11" fmla="*/ 34162 h 34163"/>
                    <a:gd name="T12" fmla="*/ 0 w 21600"/>
                    <a:gd name="T13" fmla="*/ 21600 h 34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34163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6105"/>
                        <a:pt x="20191" y="30497"/>
                        <a:pt x="17570" y="34162"/>
                      </a:cubicBezTo>
                    </a:path>
                    <a:path w="21600" h="34163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6105"/>
                        <a:pt x="20191" y="30497"/>
                        <a:pt x="17570" y="34162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beve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7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72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1</a:t>
                  </a:r>
                </a:p>
              </p:txBody>
            </p:sp>
          </p:grpSp>
          <p:sp>
            <p:nvSpPr>
              <p:cNvPr id="15375" name="Text Box 57"/>
              <p:cNvSpPr txBox="1">
                <a:spLocks noChangeArrowheads="1"/>
              </p:cNvSpPr>
              <p:nvPr/>
            </p:nvSpPr>
            <p:spPr bwMode="auto">
              <a:xfrm>
                <a:off x="1809" y="544"/>
                <a:ext cx="40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5376" name="Text Box 59"/>
              <p:cNvSpPr txBox="1">
                <a:spLocks noChangeArrowheads="1"/>
              </p:cNvSpPr>
              <p:nvPr/>
            </p:nvSpPr>
            <p:spPr bwMode="auto">
              <a:xfrm>
                <a:off x="1446" y="453"/>
                <a:ext cx="31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5377" name="Text Box 60"/>
              <p:cNvSpPr txBox="1">
                <a:spLocks noChangeArrowheads="1"/>
              </p:cNvSpPr>
              <p:nvPr/>
            </p:nvSpPr>
            <p:spPr bwMode="auto">
              <a:xfrm>
                <a:off x="630" y="199"/>
                <a:ext cx="31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5378" name="Text Box 61"/>
              <p:cNvSpPr txBox="1">
                <a:spLocks noChangeArrowheads="1"/>
              </p:cNvSpPr>
              <p:nvPr/>
            </p:nvSpPr>
            <p:spPr bwMode="auto">
              <a:xfrm>
                <a:off x="0" y="1523"/>
                <a:ext cx="31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5379" name="Text Box 62"/>
              <p:cNvSpPr txBox="1">
                <a:spLocks noChangeArrowheads="1"/>
              </p:cNvSpPr>
              <p:nvPr/>
            </p:nvSpPr>
            <p:spPr bwMode="auto">
              <a:xfrm>
                <a:off x="907" y="1523"/>
                <a:ext cx="31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15380" name="Text Box 63"/>
              <p:cNvSpPr txBox="1">
                <a:spLocks noChangeArrowheads="1"/>
              </p:cNvSpPr>
              <p:nvPr/>
            </p:nvSpPr>
            <p:spPr bwMode="auto">
              <a:xfrm>
                <a:off x="1678" y="0"/>
                <a:ext cx="31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</p:grpSp>
      <p:sp>
        <p:nvSpPr>
          <p:cNvPr id="17439" name="Text Box 67"/>
          <p:cNvSpPr txBox="1">
            <a:spLocks noChangeArrowheads="1"/>
          </p:cNvSpPr>
          <p:nvPr/>
        </p:nvSpPr>
        <p:spPr bwMode="auto">
          <a:xfrm>
            <a:off x="323850" y="2301478"/>
            <a:ext cx="59150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2=110</a:t>
            </a:r>
            <a:r>
              <a:rPr lang="en-US" altLang="zh-CN" sz="2000" baseline="4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两直线行，内错角相等；</a:t>
            </a:r>
          </a:p>
        </p:txBody>
      </p:sp>
      <p:sp>
        <p:nvSpPr>
          <p:cNvPr id="17440" name="Text Box 69"/>
          <p:cNvSpPr txBox="1">
            <a:spLocks noChangeArrowheads="1"/>
          </p:cNvSpPr>
          <p:nvPr/>
        </p:nvSpPr>
        <p:spPr bwMode="auto">
          <a:xfrm>
            <a:off x="276226" y="3169444"/>
            <a:ext cx="5680075" cy="44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）∠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3=110</a:t>
            </a:r>
            <a:r>
              <a:rPr lang="en-US" altLang="zh-CN" sz="2000" baseline="4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同位角相等；</a:t>
            </a:r>
          </a:p>
        </p:txBody>
      </p:sp>
      <p:sp>
        <p:nvSpPr>
          <p:cNvPr id="17448" name="TextBox 51"/>
          <p:cNvSpPr txBox="1">
            <a:spLocks noChangeArrowheads="1"/>
          </p:cNvSpPr>
          <p:nvPr/>
        </p:nvSpPr>
        <p:spPr bwMode="auto">
          <a:xfrm>
            <a:off x="161925" y="4030266"/>
            <a:ext cx="5487988" cy="40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4=70</a:t>
            </a:r>
            <a:r>
              <a:rPr lang="en-US" altLang="zh-CN" sz="2000" baseline="4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/>
      <p:bldP spid="17439" grpId="0"/>
      <p:bldP spid="17440" grpId="0"/>
      <p:bldP spid="174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Text Box 10"/>
          <p:cNvSpPr txBox="1">
            <a:spLocks noChangeArrowheads="1"/>
          </p:cNvSpPr>
          <p:nvPr/>
        </p:nvSpPr>
        <p:spPr bwMode="auto">
          <a:xfrm>
            <a:off x="396876" y="514350"/>
            <a:ext cx="8207375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如图，一条公路两次拐弯前后两条路互相平行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一次拐的角∠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142</a:t>
            </a:r>
            <a:r>
              <a:rPr lang="en-US" altLang="zh-CN" sz="2400" baseline="4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，第二次 拐的角∠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是多少 、 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度？为什么？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1331913" y="2125266"/>
            <a:ext cx="5867400" cy="1257300"/>
            <a:chOff x="0" y="0"/>
            <a:chExt cx="3696" cy="1056"/>
          </a:xfrm>
        </p:grpSpPr>
        <p:sp>
          <p:nvSpPr>
            <p:cNvPr id="16387" name="Line 13"/>
            <p:cNvSpPr>
              <a:spLocks noChangeShapeType="1"/>
            </p:cNvSpPr>
            <p:nvPr/>
          </p:nvSpPr>
          <p:spPr bwMode="auto">
            <a:xfrm>
              <a:off x="2256" y="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Line 14"/>
            <p:cNvSpPr>
              <a:spLocks noChangeShapeType="1"/>
            </p:cNvSpPr>
            <p:nvPr/>
          </p:nvSpPr>
          <p:spPr bwMode="auto">
            <a:xfrm>
              <a:off x="2352" y="48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9" name="Line 15"/>
            <p:cNvSpPr>
              <a:spLocks noChangeShapeType="1"/>
            </p:cNvSpPr>
            <p:nvPr/>
          </p:nvSpPr>
          <p:spPr bwMode="auto">
            <a:xfrm>
              <a:off x="2304" y="240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Line 16"/>
            <p:cNvSpPr>
              <a:spLocks noChangeShapeType="1"/>
            </p:cNvSpPr>
            <p:nvPr/>
          </p:nvSpPr>
          <p:spPr bwMode="auto">
            <a:xfrm flipH="1">
              <a:off x="1344" y="0"/>
              <a:ext cx="912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Line 17"/>
            <p:cNvSpPr>
              <a:spLocks noChangeShapeType="1"/>
            </p:cNvSpPr>
            <p:nvPr/>
          </p:nvSpPr>
          <p:spPr bwMode="auto">
            <a:xfrm flipH="1">
              <a:off x="1536" y="480"/>
              <a:ext cx="81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Line 18"/>
            <p:cNvSpPr>
              <a:spLocks noChangeShapeType="1"/>
            </p:cNvSpPr>
            <p:nvPr/>
          </p:nvSpPr>
          <p:spPr bwMode="auto">
            <a:xfrm flipH="1">
              <a:off x="1392" y="240"/>
              <a:ext cx="912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Line 19"/>
            <p:cNvSpPr>
              <a:spLocks noChangeShapeType="1"/>
            </p:cNvSpPr>
            <p:nvPr/>
          </p:nvSpPr>
          <p:spPr bwMode="auto">
            <a:xfrm>
              <a:off x="96" y="105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Line 20"/>
            <p:cNvSpPr>
              <a:spLocks noChangeShapeType="1"/>
            </p:cNvSpPr>
            <p:nvPr/>
          </p:nvSpPr>
          <p:spPr bwMode="auto">
            <a:xfrm>
              <a:off x="0" y="624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Line 21"/>
            <p:cNvSpPr>
              <a:spLocks noChangeShapeType="1"/>
            </p:cNvSpPr>
            <p:nvPr/>
          </p:nvSpPr>
          <p:spPr bwMode="auto">
            <a:xfrm>
              <a:off x="48" y="864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6"/>
          <p:cNvGrpSpPr/>
          <p:nvPr/>
        </p:nvGrpSpPr>
        <p:grpSpPr bwMode="auto">
          <a:xfrm>
            <a:off x="3132138" y="2514600"/>
            <a:ext cx="576262" cy="461963"/>
            <a:chOff x="0" y="0"/>
            <a:chExt cx="363" cy="388"/>
          </a:xfrm>
        </p:grpSpPr>
        <p:sp>
          <p:nvSpPr>
            <p:cNvPr id="16397" name="Arc 24"/>
            <p:cNvSpPr>
              <a:spLocks noChangeArrowheads="1"/>
            </p:cNvSpPr>
            <p:nvPr/>
          </p:nvSpPr>
          <p:spPr bwMode="auto">
            <a:xfrm rot="12944118" flipV="1">
              <a:off x="135" y="207"/>
              <a:ext cx="99" cy="125"/>
            </a:xfrm>
            <a:custGeom>
              <a:avLst/>
              <a:gdLst>
                <a:gd name="T0" fmla="*/ 0 w 23570"/>
                <a:gd name="T1" fmla="*/ 90 h 29775"/>
                <a:gd name="T2" fmla="*/ 1970 w 23570"/>
                <a:gd name="T3" fmla="*/ 0 h 29775"/>
                <a:gd name="T4" fmla="*/ 23570 w 23570"/>
                <a:gd name="T5" fmla="*/ 21600 h 29775"/>
                <a:gd name="T6" fmla="*/ 21963 w 23570"/>
                <a:gd name="T7" fmla="*/ 29775 h 29775"/>
                <a:gd name="T8" fmla="*/ 0 w 23570"/>
                <a:gd name="T9" fmla="*/ 90 h 29775"/>
                <a:gd name="T10" fmla="*/ 1970 w 23570"/>
                <a:gd name="T11" fmla="*/ 0 h 29775"/>
                <a:gd name="T12" fmla="*/ 23570 w 23570"/>
                <a:gd name="T13" fmla="*/ 21600 h 29775"/>
                <a:gd name="T14" fmla="*/ 21963 w 23570"/>
                <a:gd name="T15" fmla="*/ 29775 h 29775"/>
                <a:gd name="T16" fmla="*/ 1970 w 23570"/>
                <a:gd name="T17" fmla="*/ 21600 h 29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70" h="29775" fill="none">
                  <a:moveTo>
                    <a:pt x="0" y="90"/>
                  </a:moveTo>
                  <a:cubicBezTo>
                    <a:pt x="654" y="30"/>
                    <a:pt x="1312" y="-1"/>
                    <a:pt x="1970" y="0"/>
                  </a:cubicBezTo>
                  <a:cubicBezTo>
                    <a:pt x="13899" y="0"/>
                    <a:pt x="23570" y="9670"/>
                    <a:pt x="23570" y="21600"/>
                  </a:cubicBezTo>
                  <a:cubicBezTo>
                    <a:pt x="23570" y="24403"/>
                    <a:pt x="23024" y="27180"/>
                    <a:pt x="21963" y="29775"/>
                  </a:cubicBezTo>
                </a:path>
                <a:path w="23570" h="29775" stroke="0">
                  <a:moveTo>
                    <a:pt x="0" y="90"/>
                  </a:moveTo>
                  <a:cubicBezTo>
                    <a:pt x="654" y="30"/>
                    <a:pt x="1312" y="-1"/>
                    <a:pt x="1970" y="0"/>
                  </a:cubicBezTo>
                  <a:cubicBezTo>
                    <a:pt x="13899" y="0"/>
                    <a:pt x="23570" y="9670"/>
                    <a:pt x="23570" y="21600"/>
                  </a:cubicBezTo>
                  <a:cubicBezTo>
                    <a:pt x="23570" y="24403"/>
                    <a:pt x="23024" y="27180"/>
                    <a:pt x="21963" y="29775"/>
                  </a:cubicBezTo>
                  <a:lnTo>
                    <a:pt x="197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Text Box 25"/>
            <p:cNvSpPr txBox="1">
              <a:spLocks noChangeArrowheads="1"/>
            </p:cNvSpPr>
            <p:nvPr/>
          </p:nvSpPr>
          <p:spPr bwMode="auto">
            <a:xfrm>
              <a:off x="0" y="0"/>
              <a:ext cx="36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Ｂ</a:t>
              </a:r>
            </a:p>
          </p:txBody>
        </p:sp>
      </p:grpSp>
      <p:grpSp>
        <p:nvGrpSpPr>
          <p:cNvPr id="4" name="Group 29"/>
          <p:cNvGrpSpPr/>
          <p:nvPr/>
        </p:nvGrpSpPr>
        <p:grpSpPr bwMode="auto">
          <a:xfrm>
            <a:off x="4570413" y="1815703"/>
            <a:ext cx="576262" cy="461963"/>
            <a:chOff x="0" y="0"/>
            <a:chExt cx="363" cy="388"/>
          </a:xfrm>
        </p:grpSpPr>
        <p:sp>
          <p:nvSpPr>
            <p:cNvPr id="16400" name="Arc 27"/>
            <p:cNvSpPr>
              <a:spLocks noChangeArrowheads="1"/>
            </p:cNvSpPr>
            <p:nvPr/>
          </p:nvSpPr>
          <p:spPr bwMode="auto">
            <a:xfrm rot="1333744" flipV="1">
              <a:off x="181" y="241"/>
              <a:ext cx="124" cy="123"/>
            </a:xfrm>
            <a:custGeom>
              <a:avLst/>
              <a:gdLst>
                <a:gd name="T0" fmla="*/ -1 w 29383"/>
                <a:gd name="T1" fmla="*/ 1450 h 29631"/>
                <a:gd name="T2" fmla="*/ 7783 w 29383"/>
                <a:gd name="T3" fmla="*/ 0 h 29631"/>
                <a:gd name="T4" fmla="*/ 29383 w 29383"/>
                <a:gd name="T5" fmla="*/ 21600 h 29631"/>
                <a:gd name="T6" fmla="*/ 27834 w 29383"/>
                <a:gd name="T7" fmla="*/ 29631 h 29631"/>
                <a:gd name="T8" fmla="*/ -1 w 29383"/>
                <a:gd name="T9" fmla="*/ 1450 h 29631"/>
                <a:gd name="T10" fmla="*/ 7783 w 29383"/>
                <a:gd name="T11" fmla="*/ 0 h 29631"/>
                <a:gd name="T12" fmla="*/ 29383 w 29383"/>
                <a:gd name="T13" fmla="*/ 21600 h 29631"/>
                <a:gd name="T14" fmla="*/ 27834 w 29383"/>
                <a:gd name="T15" fmla="*/ 29631 h 29631"/>
                <a:gd name="T16" fmla="*/ 7783 w 29383"/>
                <a:gd name="T17" fmla="*/ 21600 h 29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83" h="29631" fill="none">
                  <a:moveTo>
                    <a:pt x="-1" y="1450"/>
                  </a:moveTo>
                  <a:cubicBezTo>
                    <a:pt x="2482" y="491"/>
                    <a:pt x="5121" y="-1"/>
                    <a:pt x="7783" y="0"/>
                  </a:cubicBezTo>
                  <a:cubicBezTo>
                    <a:pt x="19712" y="0"/>
                    <a:pt x="29383" y="9670"/>
                    <a:pt x="29383" y="21600"/>
                  </a:cubicBezTo>
                  <a:cubicBezTo>
                    <a:pt x="29383" y="24351"/>
                    <a:pt x="28857" y="27077"/>
                    <a:pt x="27834" y="29631"/>
                  </a:cubicBezTo>
                </a:path>
                <a:path w="29383" h="29631" stroke="0">
                  <a:moveTo>
                    <a:pt x="-1" y="1450"/>
                  </a:moveTo>
                  <a:cubicBezTo>
                    <a:pt x="2482" y="491"/>
                    <a:pt x="5121" y="-1"/>
                    <a:pt x="7783" y="0"/>
                  </a:cubicBezTo>
                  <a:cubicBezTo>
                    <a:pt x="19712" y="0"/>
                    <a:pt x="29383" y="9670"/>
                    <a:pt x="29383" y="21600"/>
                  </a:cubicBezTo>
                  <a:cubicBezTo>
                    <a:pt x="29383" y="24351"/>
                    <a:pt x="28857" y="27077"/>
                    <a:pt x="27834" y="29631"/>
                  </a:cubicBezTo>
                  <a:lnTo>
                    <a:pt x="7783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Text Box 28"/>
            <p:cNvSpPr txBox="1">
              <a:spLocks noChangeArrowheads="1"/>
            </p:cNvSpPr>
            <p:nvPr/>
          </p:nvSpPr>
          <p:spPr bwMode="auto">
            <a:xfrm>
              <a:off x="0" y="0"/>
              <a:ext cx="36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Ｃ</a:t>
              </a:r>
            </a:p>
          </p:txBody>
        </p:sp>
      </p:grpSp>
      <p:sp>
        <p:nvSpPr>
          <p:cNvPr id="17443" name="Text Box 31"/>
          <p:cNvSpPr txBox="1">
            <a:spLocks noChangeArrowheads="1"/>
          </p:cNvSpPr>
          <p:nvPr/>
        </p:nvSpPr>
        <p:spPr bwMode="auto">
          <a:xfrm>
            <a:off x="629444" y="3723878"/>
            <a:ext cx="7272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=142</a:t>
            </a:r>
            <a:r>
              <a:rPr lang="en-US" altLang="zh-CN" sz="2400" baseline="4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174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0" name="Text Box 8"/>
          <p:cNvSpPr txBox="1">
            <a:spLocks noChangeArrowheads="1"/>
          </p:cNvSpPr>
          <p:nvPr/>
        </p:nvSpPr>
        <p:spPr bwMode="auto">
          <a:xfrm>
            <a:off x="466726" y="619125"/>
            <a:ext cx="7597775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如图直线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a∥b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垂直于直线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，则直线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直于直线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2" name="Group 25"/>
          <p:cNvGrpSpPr/>
          <p:nvPr/>
        </p:nvGrpSpPr>
        <p:grpSpPr bwMode="auto">
          <a:xfrm>
            <a:off x="4032250" y="1482329"/>
            <a:ext cx="5111750" cy="2420540"/>
            <a:chOff x="0" y="0"/>
            <a:chExt cx="3220" cy="2033"/>
          </a:xfrm>
        </p:grpSpPr>
        <p:sp>
          <p:nvSpPr>
            <p:cNvPr id="17411" name="Line 16"/>
            <p:cNvSpPr>
              <a:spLocks noChangeShapeType="1"/>
            </p:cNvSpPr>
            <p:nvPr/>
          </p:nvSpPr>
          <p:spPr bwMode="auto">
            <a:xfrm>
              <a:off x="0" y="953"/>
              <a:ext cx="28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Line 17"/>
            <p:cNvSpPr>
              <a:spLocks noChangeShapeType="1"/>
            </p:cNvSpPr>
            <p:nvPr/>
          </p:nvSpPr>
          <p:spPr bwMode="auto">
            <a:xfrm>
              <a:off x="680" y="46"/>
              <a:ext cx="0" cy="17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Line 18"/>
            <p:cNvSpPr>
              <a:spLocks noChangeShapeType="1"/>
            </p:cNvSpPr>
            <p:nvPr/>
          </p:nvSpPr>
          <p:spPr bwMode="auto">
            <a:xfrm>
              <a:off x="1587" y="0"/>
              <a:ext cx="0" cy="18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Rectangle 19"/>
            <p:cNvSpPr>
              <a:spLocks noChangeArrowheads="1"/>
            </p:cNvSpPr>
            <p:nvPr/>
          </p:nvSpPr>
          <p:spPr bwMode="auto">
            <a:xfrm rot="10654495">
              <a:off x="1653" y="682"/>
              <a:ext cx="11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>
              <a:spAutoFit/>
            </a:bodyPr>
            <a:lstStyle/>
            <a:p>
              <a:endParaRPr lang="en-US" altLang="zh-CN" sz="2400"/>
            </a:p>
          </p:txBody>
        </p:sp>
        <p:sp>
          <p:nvSpPr>
            <p:cNvPr id="17415" name="Text Box 21"/>
            <p:cNvSpPr txBox="1">
              <a:spLocks noChangeArrowheads="1"/>
            </p:cNvSpPr>
            <p:nvPr/>
          </p:nvSpPr>
          <p:spPr bwMode="auto">
            <a:xfrm>
              <a:off x="408" y="1598"/>
              <a:ext cx="5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  <a:endPara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6" name="Text Box 22"/>
            <p:cNvSpPr txBox="1">
              <a:spLocks noChangeArrowheads="1"/>
            </p:cNvSpPr>
            <p:nvPr/>
          </p:nvSpPr>
          <p:spPr bwMode="auto">
            <a:xfrm>
              <a:off x="1567" y="1645"/>
              <a:ext cx="5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  <a:endPara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7" name="Text Box 23"/>
            <p:cNvSpPr txBox="1">
              <a:spLocks noChangeArrowheads="1"/>
            </p:cNvSpPr>
            <p:nvPr/>
          </p:nvSpPr>
          <p:spPr bwMode="auto">
            <a:xfrm>
              <a:off x="2676" y="862"/>
              <a:ext cx="5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c</a:t>
              </a:r>
              <a:endPara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8" name="Text Box 24"/>
            <p:cNvSpPr txBox="1">
              <a:spLocks noChangeArrowheads="1"/>
            </p:cNvSpPr>
            <p:nvPr/>
          </p:nvSpPr>
          <p:spPr bwMode="auto">
            <a:xfrm>
              <a:off x="771" y="629"/>
              <a:ext cx="40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478" name="Text Box 27"/>
          <p:cNvSpPr txBox="1">
            <a:spLocks noChangeArrowheads="1"/>
          </p:cNvSpPr>
          <p:nvPr/>
        </p:nvSpPr>
        <p:spPr bwMode="auto">
          <a:xfrm>
            <a:off x="755650" y="3750469"/>
            <a:ext cx="7018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同位角相等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94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Text Box 5"/>
          <p:cNvSpPr txBox="1">
            <a:spLocks noChangeArrowheads="1"/>
          </p:cNvSpPr>
          <p:nvPr/>
        </p:nvSpPr>
        <p:spPr bwMode="auto">
          <a:xfrm>
            <a:off x="182563" y="682228"/>
            <a:ext cx="9136062" cy="155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如果有两条直线被第三条直线所截，那么必定有（   ）              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内错角相等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B.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同旁内角互补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以上都不对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99" name="Text Box 10"/>
          <p:cNvSpPr txBox="1">
            <a:spLocks noChangeArrowheads="1"/>
          </p:cNvSpPr>
          <p:nvPr/>
        </p:nvSpPr>
        <p:spPr bwMode="auto">
          <a:xfrm>
            <a:off x="5940152" y="627534"/>
            <a:ext cx="719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0500" name="Rectangle 9"/>
          <p:cNvSpPr>
            <a:spLocks noChangeArrowheads="1"/>
          </p:cNvSpPr>
          <p:nvPr/>
        </p:nvSpPr>
        <p:spPr bwMode="auto">
          <a:xfrm>
            <a:off x="395288" y="2426494"/>
            <a:ext cx="720104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是两条直线被第三条直线所截形成的同旁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内角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要使这两条直线平行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必须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 )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A. ∠1= ∠2                  B. ∠1+∠2=90</a:t>
            </a:r>
            <a:r>
              <a:rPr lang="en-US" altLang="zh-CN" sz="2000" baseline="4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C.  2(∠1+∠2)=360</a:t>
            </a:r>
            <a:r>
              <a:rPr lang="en-US" altLang="zh-CN" sz="2000" baseline="42000" dirty="0">
                <a:latin typeface="Times New Roman" panose="02020603050405020304" pitchFamily="18" charset="0"/>
                <a:ea typeface="黑体" panose="02010609060101010101" pitchFamily="49" charset="-122"/>
              </a:rPr>
              <a:t>o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D .∠1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是钝角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∠2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是锐角</a:t>
            </a:r>
          </a:p>
        </p:txBody>
      </p:sp>
      <p:sp>
        <p:nvSpPr>
          <p:cNvPr id="20501" name="Text Box 11"/>
          <p:cNvSpPr txBox="1">
            <a:spLocks noChangeArrowheads="1"/>
          </p:cNvSpPr>
          <p:nvPr/>
        </p:nvSpPr>
        <p:spPr bwMode="auto">
          <a:xfrm>
            <a:off x="2915816" y="2866936"/>
            <a:ext cx="647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  <p:bldP spid="20499" grpId="0"/>
      <p:bldP spid="20500" grpId="0"/>
      <p:bldP spid="205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8"/>
          <p:cNvSpPr txBox="1">
            <a:spLocks noChangeArrowheads="1"/>
          </p:cNvSpPr>
          <p:nvPr/>
        </p:nvSpPr>
        <p:spPr bwMode="auto">
          <a:xfrm>
            <a:off x="477839" y="1518047"/>
            <a:ext cx="6384925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: 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=∠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∥DE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=_______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(                          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AC∥DF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    )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=______ (                                               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(                  )</a:t>
            </a:r>
          </a:p>
        </p:txBody>
      </p:sp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419100" y="360760"/>
            <a:ext cx="8331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∥DE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AC∥DF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，请说出∠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之间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的数量关系，并说明理由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9459" name="Group 20"/>
          <p:cNvGrpSpPr/>
          <p:nvPr/>
        </p:nvGrpSpPr>
        <p:grpSpPr bwMode="auto">
          <a:xfrm>
            <a:off x="6429376" y="1301354"/>
            <a:ext cx="2417763" cy="2068115"/>
            <a:chOff x="0" y="0"/>
            <a:chExt cx="4834" cy="5258"/>
          </a:xfrm>
        </p:grpSpPr>
        <p:sp>
          <p:nvSpPr>
            <p:cNvPr id="19460" name="Line 12"/>
            <p:cNvSpPr>
              <a:spLocks noChangeShapeType="1"/>
            </p:cNvSpPr>
            <p:nvPr/>
          </p:nvSpPr>
          <p:spPr bwMode="auto">
            <a:xfrm flipV="1">
              <a:off x="699" y="2790"/>
              <a:ext cx="3400" cy="3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1" name="Group 40"/>
            <p:cNvGrpSpPr/>
            <p:nvPr/>
          </p:nvGrpSpPr>
          <p:grpSpPr bwMode="auto">
            <a:xfrm>
              <a:off x="0" y="0"/>
              <a:ext cx="4834" cy="5258"/>
              <a:chOff x="0" y="0"/>
              <a:chExt cx="1934" cy="2103"/>
            </a:xfrm>
          </p:grpSpPr>
          <p:sp>
            <p:nvSpPr>
              <p:cNvPr id="19462" name="Text Box 20"/>
              <p:cNvSpPr txBox="1">
                <a:spLocks noChangeArrowheads="1"/>
              </p:cNvSpPr>
              <p:nvPr/>
            </p:nvSpPr>
            <p:spPr bwMode="auto">
              <a:xfrm>
                <a:off x="654" y="843"/>
                <a:ext cx="380" cy="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</a:p>
            </p:txBody>
          </p:sp>
          <p:sp>
            <p:nvSpPr>
              <p:cNvPr id="19463" name="Line 11"/>
              <p:cNvSpPr>
                <a:spLocks noChangeShapeType="1"/>
              </p:cNvSpPr>
              <p:nvPr/>
            </p:nvSpPr>
            <p:spPr bwMode="auto">
              <a:xfrm flipH="1">
                <a:off x="295" y="185"/>
                <a:ext cx="689" cy="941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4" name="Line 13"/>
              <p:cNvSpPr>
                <a:spLocks noChangeShapeType="1"/>
              </p:cNvSpPr>
              <p:nvPr/>
            </p:nvSpPr>
            <p:spPr bwMode="auto">
              <a:xfrm flipH="1">
                <a:off x="486" y="499"/>
                <a:ext cx="804" cy="109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5" name="Line 14"/>
              <p:cNvSpPr>
                <a:spLocks noChangeShapeType="1"/>
              </p:cNvSpPr>
              <p:nvPr/>
            </p:nvSpPr>
            <p:spPr bwMode="auto">
              <a:xfrm>
                <a:off x="486" y="1611"/>
                <a:ext cx="1169" cy="2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6" name="Text Box 15"/>
              <p:cNvSpPr txBox="1">
                <a:spLocks noChangeArrowheads="1"/>
              </p:cNvSpPr>
              <p:nvPr/>
            </p:nvSpPr>
            <p:spPr bwMode="auto">
              <a:xfrm>
                <a:off x="757" y="0"/>
                <a:ext cx="412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19467" name="Text Box 16"/>
              <p:cNvSpPr txBox="1">
                <a:spLocks noChangeArrowheads="1"/>
              </p:cNvSpPr>
              <p:nvPr/>
            </p:nvSpPr>
            <p:spPr bwMode="auto">
              <a:xfrm>
                <a:off x="1275" y="296"/>
                <a:ext cx="413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9468" name="Text Box 17"/>
              <p:cNvSpPr txBox="1">
                <a:spLocks noChangeArrowheads="1"/>
              </p:cNvSpPr>
              <p:nvPr/>
            </p:nvSpPr>
            <p:spPr bwMode="auto">
              <a:xfrm>
                <a:off x="1474" y="1058"/>
                <a:ext cx="412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19469" name="Text Box 18"/>
              <p:cNvSpPr txBox="1">
                <a:spLocks noChangeArrowheads="1"/>
              </p:cNvSpPr>
              <p:nvPr/>
            </p:nvSpPr>
            <p:spPr bwMode="auto">
              <a:xfrm>
                <a:off x="1521" y="1579"/>
                <a:ext cx="413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9470" name="Text Box 19"/>
              <p:cNvSpPr txBox="1">
                <a:spLocks noChangeArrowheads="1"/>
              </p:cNvSpPr>
              <p:nvPr/>
            </p:nvSpPr>
            <p:spPr bwMode="auto">
              <a:xfrm>
                <a:off x="205" y="1444"/>
                <a:ext cx="413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9471" name="Text Box 21"/>
              <p:cNvSpPr txBox="1">
                <a:spLocks noChangeArrowheads="1"/>
              </p:cNvSpPr>
              <p:nvPr/>
            </p:nvSpPr>
            <p:spPr bwMode="auto">
              <a:xfrm>
                <a:off x="0" y="941"/>
                <a:ext cx="412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/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sp>
        <p:nvSpPr>
          <p:cNvPr id="21539" name="Text Box 41"/>
          <p:cNvSpPr txBox="1">
            <a:spLocks noChangeArrowheads="1"/>
          </p:cNvSpPr>
          <p:nvPr/>
        </p:nvSpPr>
        <p:spPr bwMode="auto">
          <a:xfrm>
            <a:off x="2092326" y="1825083"/>
            <a:ext cx="1539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21540" name="Text Box 42"/>
          <p:cNvSpPr txBox="1">
            <a:spLocks noChangeArrowheads="1"/>
          </p:cNvSpPr>
          <p:nvPr/>
        </p:nvSpPr>
        <p:spPr bwMode="auto">
          <a:xfrm>
            <a:off x="1683761" y="2228510"/>
            <a:ext cx="1978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CPE</a:t>
            </a:r>
          </a:p>
        </p:txBody>
      </p:sp>
      <p:sp>
        <p:nvSpPr>
          <p:cNvPr id="21541" name="Text Box 44"/>
          <p:cNvSpPr txBox="1">
            <a:spLocks noChangeArrowheads="1"/>
          </p:cNvSpPr>
          <p:nvPr/>
        </p:nvSpPr>
        <p:spPr bwMode="auto">
          <a:xfrm>
            <a:off x="2835632" y="2321291"/>
            <a:ext cx="28803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21542" name="Text Box 45"/>
          <p:cNvSpPr txBox="1">
            <a:spLocks noChangeArrowheads="1"/>
          </p:cNvSpPr>
          <p:nvPr/>
        </p:nvSpPr>
        <p:spPr bwMode="auto">
          <a:xfrm>
            <a:off x="1992313" y="2686558"/>
            <a:ext cx="1539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 </a:t>
            </a:r>
          </a:p>
        </p:txBody>
      </p:sp>
      <p:sp>
        <p:nvSpPr>
          <p:cNvPr id="21543" name="Text Box 46"/>
          <p:cNvSpPr txBox="1">
            <a:spLocks noChangeArrowheads="1"/>
          </p:cNvSpPr>
          <p:nvPr/>
        </p:nvSpPr>
        <p:spPr bwMode="auto">
          <a:xfrm>
            <a:off x="1654176" y="3086668"/>
            <a:ext cx="1978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CPE</a:t>
            </a:r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1544" name="Text Box 47"/>
          <p:cNvSpPr txBox="1">
            <a:spLocks noChangeArrowheads="1"/>
          </p:cNvSpPr>
          <p:nvPr/>
        </p:nvSpPr>
        <p:spPr bwMode="auto">
          <a:xfrm>
            <a:off x="2563587" y="3169414"/>
            <a:ext cx="46212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21545" name="Text Box 48"/>
          <p:cNvSpPr txBox="1">
            <a:spLocks noChangeArrowheads="1"/>
          </p:cNvSpPr>
          <p:nvPr/>
        </p:nvSpPr>
        <p:spPr bwMode="auto">
          <a:xfrm>
            <a:off x="2110079" y="3544321"/>
            <a:ext cx="23764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39" grpId="0"/>
      <p:bldP spid="21540" grpId="0"/>
      <p:bldP spid="21541" grpId="0"/>
      <p:bldP spid="21542" grpId="0"/>
      <p:bldP spid="21543" grpId="0"/>
      <p:bldP spid="21544" grpId="0"/>
      <p:bldP spid="215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900113" y="1265635"/>
            <a:ext cx="71628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zh-CN" altLang="en-US" sz="2000" dirty="0">
                <a:ea typeface="黑体" panose="02010609060101010101" pitchFamily="49" charset="-122"/>
              </a:rPr>
              <a:t>同位角相等</a:t>
            </a:r>
          </a:p>
          <a:p>
            <a:r>
              <a:rPr lang="zh-CN" altLang="en-US" sz="2000" dirty="0">
                <a:ea typeface="黑体" panose="02010609060101010101" pitchFamily="49" charset="-122"/>
              </a:rPr>
              <a:t>内错角相等</a:t>
            </a:r>
          </a:p>
          <a:p>
            <a:r>
              <a:rPr lang="zh-CN" altLang="en-US" sz="2000" dirty="0"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20482" name="AutoShape 3"/>
          <p:cNvSpPr/>
          <p:nvPr/>
        </p:nvSpPr>
        <p:spPr bwMode="auto">
          <a:xfrm>
            <a:off x="3276600" y="2301479"/>
            <a:ext cx="228600" cy="914400"/>
          </a:xfrm>
          <a:prstGeom prst="rightBrace">
            <a:avLst>
              <a:gd name="adj1" fmla="val 44173"/>
              <a:gd name="adj2" fmla="val 50000"/>
            </a:avLst>
          </a:prstGeom>
          <a:noFill/>
          <a:ln w="508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20483" name="Oval 4"/>
          <p:cNvSpPr>
            <a:spLocks noChangeArrowheads="1"/>
          </p:cNvSpPr>
          <p:nvPr/>
        </p:nvSpPr>
        <p:spPr bwMode="auto">
          <a:xfrm>
            <a:off x="5334000" y="2246710"/>
            <a:ext cx="2743200" cy="59412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zh-CN" altLang="en-US" sz="2800">
                <a:solidFill>
                  <a:srgbClr val="3333FF"/>
                </a:solidFill>
                <a:ea typeface="黑体" panose="02010609060101010101" pitchFamily="49" charset="-122"/>
              </a:rPr>
              <a:t>两直线平行</a:t>
            </a:r>
          </a:p>
        </p:txBody>
      </p:sp>
      <p:sp>
        <p:nvSpPr>
          <p:cNvPr id="23572" name="Oval 5"/>
          <p:cNvSpPr>
            <a:spLocks noChangeArrowheads="1"/>
          </p:cNvSpPr>
          <p:nvPr/>
        </p:nvSpPr>
        <p:spPr bwMode="auto">
          <a:xfrm>
            <a:off x="3806826" y="1590675"/>
            <a:ext cx="2125663" cy="52030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zh-CN" altLang="en-US" sz="2800">
                <a:ea typeface="黑体" panose="02010609060101010101" pitchFamily="49" charset="-122"/>
              </a:rPr>
              <a:t>判定</a:t>
            </a:r>
          </a:p>
        </p:txBody>
      </p:sp>
      <p:sp>
        <p:nvSpPr>
          <p:cNvPr id="23573" name="Oval 6"/>
          <p:cNvSpPr>
            <a:spLocks noChangeArrowheads="1"/>
          </p:cNvSpPr>
          <p:nvPr/>
        </p:nvSpPr>
        <p:spPr bwMode="auto">
          <a:xfrm>
            <a:off x="3905250" y="2914650"/>
            <a:ext cx="1676400" cy="6286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zh-CN" altLang="en-US" sz="2800">
                <a:solidFill>
                  <a:srgbClr val="3333FF"/>
                </a:solidFill>
                <a:ea typeface="黑体" panose="02010609060101010101" pitchFamily="49" charset="-122"/>
              </a:rPr>
              <a:t>性质</a:t>
            </a:r>
          </a:p>
        </p:txBody>
      </p:sp>
      <p:pic>
        <p:nvPicPr>
          <p:cNvPr id="23574" name="Picture 7" descr="00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2301479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5" name="Picture 8" descr="00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9" y="2787254"/>
            <a:ext cx="1296987" cy="13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/>
          <p:nvPr/>
        </p:nvGrpSpPr>
        <p:grpSpPr bwMode="auto">
          <a:xfrm>
            <a:off x="1768475" y="1387079"/>
            <a:ext cx="6040438" cy="885825"/>
            <a:chOff x="0" y="0"/>
            <a:chExt cx="3805" cy="744"/>
          </a:xfrm>
        </p:grpSpPr>
        <p:sp>
          <p:nvSpPr>
            <p:cNvPr id="20489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82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</a:p>
          </p:txBody>
        </p:sp>
        <p:sp>
          <p:nvSpPr>
            <p:cNvPr id="20490" name="Text Box 11"/>
            <p:cNvSpPr txBox="1">
              <a:spLocks noChangeArrowheads="1"/>
            </p:cNvSpPr>
            <p:nvPr/>
          </p:nvSpPr>
          <p:spPr bwMode="auto">
            <a:xfrm>
              <a:off x="2829" y="55"/>
              <a:ext cx="97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得到</a:t>
              </a:r>
            </a:p>
          </p:txBody>
        </p:sp>
        <p:sp>
          <p:nvSpPr>
            <p:cNvPr id="20491" name="AutoShape 12"/>
            <p:cNvSpPr>
              <a:spLocks noChangeArrowheads="1"/>
            </p:cNvSpPr>
            <p:nvPr/>
          </p:nvSpPr>
          <p:spPr bwMode="auto">
            <a:xfrm>
              <a:off x="133" y="291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 sz="2000">
                <a:ea typeface="黑体" panose="02010609060101010101" pitchFamily="49" charset="-122"/>
              </a:endParaRPr>
            </a:p>
          </p:txBody>
        </p:sp>
        <p:sp>
          <p:nvSpPr>
            <p:cNvPr id="20492" name="AutoShape 13"/>
            <p:cNvSpPr>
              <a:spLocks noChangeArrowheads="1"/>
            </p:cNvSpPr>
            <p:nvPr/>
          </p:nvSpPr>
          <p:spPr bwMode="auto">
            <a:xfrm>
              <a:off x="3036" y="336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 sz="2000"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Group 14"/>
          <p:cNvGrpSpPr/>
          <p:nvPr/>
        </p:nvGrpSpPr>
        <p:grpSpPr bwMode="auto">
          <a:xfrm>
            <a:off x="1476376" y="3290888"/>
            <a:ext cx="5959475" cy="953691"/>
            <a:chOff x="-45" y="0"/>
            <a:chExt cx="3754" cy="801"/>
          </a:xfrm>
        </p:grpSpPr>
        <p:sp>
          <p:nvSpPr>
            <p:cNvPr id="20494" name="Text Box 15"/>
            <p:cNvSpPr txBox="1">
              <a:spLocks noChangeArrowheads="1"/>
            </p:cNvSpPr>
            <p:nvPr/>
          </p:nvSpPr>
          <p:spPr bwMode="auto">
            <a:xfrm>
              <a:off x="-45" y="413"/>
              <a:ext cx="8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得到</a:t>
              </a:r>
            </a:p>
          </p:txBody>
        </p:sp>
        <p:sp>
          <p:nvSpPr>
            <p:cNvPr id="20495" name="Text Box 16"/>
            <p:cNvSpPr txBox="1">
              <a:spLocks noChangeArrowheads="1"/>
            </p:cNvSpPr>
            <p:nvPr/>
          </p:nvSpPr>
          <p:spPr bwMode="auto">
            <a:xfrm>
              <a:off x="2813" y="413"/>
              <a:ext cx="89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</a:p>
          </p:txBody>
        </p:sp>
        <p:sp>
          <p:nvSpPr>
            <p:cNvPr id="20496" name="AutoShape 17"/>
            <p:cNvSpPr>
              <a:spLocks noChangeArrowheads="1"/>
            </p:cNvSpPr>
            <p:nvPr/>
          </p:nvSpPr>
          <p:spPr bwMode="auto">
            <a:xfrm flipV="1">
              <a:off x="272" y="1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 sz="2000">
                <a:ea typeface="黑体" panose="02010609060101010101" pitchFamily="49" charset="-122"/>
              </a:endParaRPr>
            </a:p>
          </p:txBody>
        </p:sp>
        <p:sp>
          <p:nvSpPr>
            <p:cNvPr id="20497" name="AutoShape 18"/>
            <p:cNvSpPr>
              <a:spLocks noChangeArrowheads="1"/>
            </p:cNvSpPr>
            <p:nvPr/>
          </p:nvSpPr>
          <p:spPr bwMode="auto">
            <a:xfrm flipV="1">
              <a:off x="3175" y="0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 sz="2000">
                <a:ea typeface="黑体" panose="02010609060101010101" pitchFamily="49" charset="-122"/>
              </a:endParaRPr>
            </a:p>
          </p:txBody>
        </p:sp>
      </p:grpSp>
      <p:sp>
        <p:nvSpPr>
          <p:cNvPr id="20" name="TextBox 127"/>
          <p:cNvSpPr txBox="1"/>
          <p:nvPr/>
        </p:nvSpPr>
        <p:spPr>
          <a:xfrm>
            <a:off x="3905267" y="505599"/>
            <a:ext cx="214310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/>
      <p:bldP spid="235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24"/>
          <p:cNvSpPr txBox="1">
            <a:spLocks noChangeArrowheads="1"/>
          </p:cNvSpPr>
          <p:nvPr/>
        </p:nvSpPr>
        <p:spPr bwMode="auto">
          <a:xfrm>
            <a:off x="250825" y="1131590"/>
            <a:ext cx="8642350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画两条平行线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，然后画一条截线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相交，标出如图的角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任选一组同位角、内错角或同旁内角，度量这些角，把结果填入下表：</a:t>
            </a:r>
          </a:p>
        </p:txBody>
      </p:sp>
      <p:graphicFrame>
        <p:nvGraphicFramePr>
          <p:cNvPr id="6205" name="表格 6204"/>
          <p:cNvGraphicFramePr/>
          <p:nvPr/>
        </p:nvGraphicFramePr>
        <p:xfrm>
          <a:off x="179389" y="2712244"/>
          <a:ext cx="5400675" cy="1378744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68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角</a:t>
                      </a:r>
                    </a:p>
                  </a:txBody>
                  <a:tcPr marL="90000" marR="90000" marT="35117" marB="351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∠1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∠2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∠3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∠4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8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度数</a:t>
                      </a:r>
                    </a:p>
                  </a:txBody>
                  <a:tcPr marL="90000" marR="90000" marT="35117" marB="351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8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角</a:t>
                      </a:r>
                    </a:p>
                  </a:txBody>
                  <a:tcPr marL="90000" marR="90000" marT="35117" marB="351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∠5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∠6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∠7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∠8</a:t>
                      </a: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8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度数</a:t>
                      </a:r>
                    </a:p>
                  </a:txBody>
                  <a:tcPr marL="90000" marR="90000" marT="35117" marB="35117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0000" marR="90000" marT="35117" marB="35117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3"/>
          <p:cNvGrpSpPr/>
          <p:nvPr/>
        </p:nvGrpSpPr>
        <p:grpSpPr bwMode="auto">
          <a:xfrm>
            <a:off x="5662613" y="2382442"/>
            <a:ext cx="3529012" cy="2340768"/>
            <a:chOff x="0" y="0"/>
            <a:chExt cx="2223" cy="1966"/>
          </a:xfrm>
        </p:grpSpPr>
        <p:sp>
          <p:nvSpPr>
            <p:cNvPr id="3107" name="Text Box 14"/>
            <p:cNvSpPr txBox="1">
              <a:spLocks noChangeArrowheads="1"/>
            </p:cNvSpPr>
            <p:nvPr/>
          </p:nvSpPr>
          <p:spPr bwMode="auto">
            <a:xfrm>
              <a:off x="0" y="952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108" name="Line 15"/>
            <p:cNvSpPr>
              <a:spLocks noChangeShapeType="1"/>
            </p:cNvSpPr>
            <p:nvPr/>
          </p:nvSpPr>
          <p:spPr bwMode="auto">
            <a:xfrm>
              <a:off x="273" y="680"/>
              <a:ext cx="19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Line 16"/>
            <p:cNvSpPr>
              <a:spLocks noChangeShapeType="1"/>
            </p:cNvSpPr>
            <p:nvPr/>
          </p:nvSpPr>
          <p:spPr bwMode="auto">
            <a:xfrm>
              <a:off x="46" y="1224"/>
              <a:ext cx="20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Line 17"/>
            <p:cNvSpPr>
              <a:spLocks noChangeShapeType="1"/>
            </p:cNvSpPr>
            <p:nvPr/>
          </p:nvSpPr>
          <p:spPr bwMode="auto">
            <a:xfrm flipH="1">
              <a:off x="590" y="0"/>
              <a:ext cx="816" cy="186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Arc 18"/>
            <p:cNvSpPr>
              <a:spLocks noChangeArrowheads="1"/>
            </p:cNvSpPr>
            <p:nvPr/>
          </p:nvSpPr>
          <p:spPr bwMode="auto">
            <a:xfrm flipH="1">
              <a:off x="1180" y="453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2" name="Text Box 19"/>
            <p:cNvSpPr txBox="1">
              <a:spLocks noChangeArrowheads="1"/>
            </p:cNvSpPr>
            <p:nvPr/>
          </p:nvSpPr>
          <p:spPr bwMode="auto">
            <a:xfrm>
              <a:off x="1270" y="301"/>
              <a:ext cx="23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3113" name="Text Box 20"/>
            <p:cNvSpPr txBox="1">
              <a:spLocks noChangeArrowheads="1"/>
            </p:cNvSpPr>
            <p:nvPr/>
          </p:nvSpPr>
          <p:spPr bwMode="auto">
            <a:xfrm>
              <a:off x="1085" y="907"/>
              <a:ext cx="23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3114" name="Text Box 21"/>
            <p:cNvSpPr txBox="1">
              <a:spLocks noChangeArrowheads="1"/>
            </p:cNvSpPr>
            <p:nvPr/>
          </p:nvSpPr>
          <p:spPr bwMode="auto">
            <a:xfrm>
              <a:off x="91" y="408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115" name="Text Box 22"/>
            <p:cNvSpPr txBox="1">
              <a:spLocks noChangeArrowheads="1"/>
            </p:cNvSpPr>
            <p:nvPr/>
          </p:nvSpPr>
          <p:spPr bwMode="auto">
            <a:xfrm>
              <a:off x="681" y="1578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116" name="Arc 23"/>
            <p:cNvSpPr>
              <a:spLocks noChangeArrowheads="1"/>
            </p:cNvSpPr>
            <p:nvPr/>
          </p:nvSpPr>
          <p:spPr bwMode="auto">
            <a:xfrm flipH="1">
              <a:off x="953" y="998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直接连接符 24"/>
          <p:cNvSpPr/>
          <p:nvPr/>
        </p:nvSpPr>
        <p:spPr>
          <a:xfrm rot="60000" flipV="1">
            <a:off x="820739" y="878681"/>
            <a:ext cx="2363787" cy="3452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118" name="文本框 6151"/>
          <p:cNvSpPr txBox="1">
            <a:spLocks noChangeArrowheads="1"/>
          </p:cNvSpPr>
          <p:nvPr/>
        </p:nvSpPr>
        <p:spPr bwMode="auto">
          <a:xfrm>
            <a:off x="810742" y="370980"/>
            <a:ext cx="2484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平行线的性质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Rectangle 3"/>
          <p:cNvSpPr txBox="1">
            <a:spLocks noChangeArrowheads="1"/>
          </p:cNvSpPr>
          <p:nvPr/>
        </p:nvSpPr>
        <p:spPr bwMode="auto">
          <a:xfrm>
            <a:off x="546100" y="776288"/>
            <a:ext cx="8174038" cy="98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各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对同位角、内错角、同旁内角的度数之间   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有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什么关系？说出你的猜想：</a:t>
            </a:r>
          </a:p>
        </p:txBody>
      </p:sp>
      <p:sp>
        <p:nvSpPr>
          <p:cNvPr id="6163" name="Text Box 119"/>
          <p:cNvSpPr txBox="1">
            <a:spLocks noChangeArrowheads="1"/>
          </p:cNvSpPr>
          <p:nvPr/>
        </p:nvSpPr>
        <p:spPr bwMode="auto">
          <a:xfrm>
            <a:off x="233363" y="2203901"/>
            <a:ext cx="7725192" cy="94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猜想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ea typeface="黑体" panose="02010609060101010101" pitchFamily="49" charset="-122"/>
              </a:rPr>
              <a:t>两条平行线被第三条直线所截，同位角＿＿＿，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            内错角＿＿＿＿＿，同旁内角＿＿＿＿＿</a:t>
            </a:r>
            <a:r>
              <a:rPr lang="en-US" altLang="zh-CN" sz="2400" dirty="0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65" name="Text Box 122"/>
          <p:cNvSpPr txBox="1">
            <a:spLocks noChangeArrowheads="1"/>
          </p:cNvSpPr>
          <p:nvPr/>
        </p:nvSpPr>
        <p:spPr bwMode="auto">
          <a:xfrm>
            <a:off x="6652042" y="2097399"/>
            <a:ext cx="1306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相等</a:t>
            </a:r>
          </a:p>
        </p:txBody>
      </p:sp>
      <p:sp>
        <p:nvSpPr>
          <p:cNvPr id="6166" name="Text Box 123"/>
          <p:cNvSpPr txBox="1">
            <a:spLocks noChangeArrowheads="1"/>
          </p:cNvSpPr>
          <p:nvPr/>
        </p:nvSpPr>
        <p:spPr bwMode="auto">
          <a:xfrm>
            <a:off x="2689225" y="2620619"/>
            <a:ext cx="1460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CC0000"/>
                </a:solidFill>
                <a:ea typeface="黑体" panose="02010609060101010101" pitchFamily="49" charset="-122"/>
              </a:rPr>
              <a:t>相等</a:t>
            </a:r>
          </a:p>
        </p:txBody>
      </p:sp>
      <p:sp>
        <p:nvSpPr>
          <p:cNvPr id="6167" name="Text Box 124"/>
          <p:cNvSpPr txBox="1">
            <a:spLocks noChangeArrowheads="1"/>
          </p:cNvSpPr>
          <p:nvPr/>
        </p:nvSpPr>
        <p:spPr bwMode="auto">
          <a:xfrm>
            <a:off x="5292080" y="2620619"/>
            <a:ext cx="1211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互补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build="p"/>
      <p:bldP spid="6163" grpId="0"/>
      <p:bldP spid="6165" grpId="0"/>
      <p:bldP spid="6166" grpId="0"/>
      <p:bldP spid="61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4"/>
          <p:cNvSpPr>
            <a:spLocks noChangeShapeType="1"/>
          </p:cNvSpPr>
          <p:nvPr/>
        </p:nvSpPr>
        <p:spPr bwMode="auto">
          <a:xfrm>
            <a:off x="1042989" y="2842022"/>
            <a:ext cx="3673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2" name="Line 5"/>
          <p:cNvSpPr>
            <a:spLocks noChangeShapeType="1"/>
          </p:cNvSpPr>
          <p:nvPr/>
        </p:nvSpPr>
        <p:spPr bwMode="auto">
          <a:xfrm>
            <a:off x="827088" y="3921919"/>
            <a:ext cx="37449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Line 6"/>
          <p:cNvSpPr>
            <a:spLocks noChangeShapeType="1"/>
          </p:cNvSpPr>
          <p:nvPr/>
        </p:nvSpPr>
        <p:spPr bwMode="auto">
          <a:xfrm flipH="1">
            <a:off x="971550" y="1869281"/>
            <a:ext cx="1944688" cy="270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714875" y="2625328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4643438" y="3705225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2195513" y="1760935"/>
            <a:ext cx="1655762" cy="1081088"/>
            <a:chOff x="0" y="0"/>
            <a:chExt cx="1043" cy="908"/>
          </a:xfrm>
        </p:grpSpPr>
        <p:sp>
          <p:nvSpPr>
            <p:cNvPr id="7193" name="Line 11"/>
            <p:cNvSpPr>
              <a:spLocks noChangeShapeType="1"/>
            </p:cNvSpPr>
            <p:nvPr/>
          </p:nvSpPr>
          <p:spPr bwMode="auto">
            <a:xfrm flipV="1">
              <a:off x="7" y="0"/>
              <a:ext cx="492" cy="908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0" y="908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3"/>
          <p:cNvGrpSpPr/>
          <p:nvPr/>
        </p:nvGrpSpPr>
        <p:grpSpPr bwMode="auto">
          <a:xfrm>
            <a:off x="1403351" y="2842022"/>
            <a:ext cx="1655763" cy="1079897"/>
            <a:chOff x="0" y="0"/>
            <a:chExt cx="1043" cy="907"/>
          </a:xfrm>
        </p:grpSpPr>
        <p:sp>
          <p:nvSpPr>
            <p:cNvPr id="5130" name="Line 14"/>
            <p:cNvSpPr>
              <a:spLocks noChangeShapeType="1"/>
            </p:cNvSpPr>
            <p:nvPr/>
          </p:nvSpPr>
          <p:spPr bwMode="auto">
            <a:xfrm flipV="1">
              <a:off x="21" y="0"/>
              <a:ext cx="499" cy="907"/>
            </a:xfrm>
            <a:prstGeom prst="line">
              <a:avLst/>
            </a:prstGeom>
            <a:noFill/>
            <a:ln w="5715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Line 15"/>
            <p:cNvSpPr>
              <a:spLocks noChangeShapeType="1"/>
            </p:cNvSpPr>
            <p:nvPr/>
          </p:nvSpPr>
          <p:spPr bwMode="auto">
            <a:xfrm>
              <a:off x="0" y="907"/>
              <a:ext cx="1043" cy="0"/>
            </a:xfrm>
            <a:prstGeom prst="line">
              <a:avLst/>
            </a:prstGeom>
            <a:noFill/>
            <a:ln w="5715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2987676" y="1600200"/>
            <a:ext cx="504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164" name="Text Box 120"/>
          <p:cNvSpPr txBox="1">
            <a:spLocks noChangeArrowheads="1"/>
          </p:cNvSpPr>
          <p:nvPr/>
        </p:nvSpPr>
        <p:spPr bwMode="auto">
          <a:xfrm>
            <a:off x="971550" y="519113"/>
            <a:ext cx="7704138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再任意画一条截线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，同样度量并计算各个角的度数，你的猜想还成立吗？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93987E-6 L 0.44497 4.9398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74 L 0.52882 -0.2067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00" y="-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Rectangle 2"/>
          <p:cNvSpPr txBox="1">
            <a:spLocks noChangeArrowheads="1"/>
          </p:cNvSpPr>
          <p:nvPr/>
        </p:nvSpPr>
        <p:spPr bwMode="auto">
          <a:xfrm>
            <a:off x="903289" y="678056"/>
            <a:ext cx="7772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如果两直线不平行，上述结论还成立吗？</a:t>
            </a:r>
          </a:p>
        </p:txBody>
      </p:sp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1190626" y="2516981"/>
            <a:ext cx="3673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 flipV="1">
            <a:off x="903289" y="3219450"/>
            <a:ext cx="3671887" cy="7024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>
            <a:off x="1695450" y="1383506"/>
            <a:ext cx="1943100" cy="30777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6"/>
          <p:cNvGrpSpPr/>
          <p:nvPr/>
        </p:nvGrpSpPr>
        <p:grpSpPr bwMode="auto">
          <a:xfrm>
            <a:off x="2919414" y="1221581"/>
            <a:ext cx="1368425" cy="1295400"/>
            <a:chOff x="0" y="0"/>
            <a:chExt cx="862" cy="1088"/>
          </a:xfrm>
        </p:grpSpPr>
        <p:sp>
          <p:nvSpPr>
            <p:cNvPr id="6150" name="Line 7"/>
            <p:cNvSpPr>
              <a:spLocks noChangeShapeType="1"/>
            </p:cNvSpPr>
            <p:nvPr/>
          </p:nvSpPr>
          <p:spPr bwMode="auto">
            <a:xfrm flipH="1">
              <a:off x="0" y="0"/>
              <a:ext cx="499" cy="1088"/>
            </a:xfrm>
            <a:prstGeom prst="line">
              <a:avLst/>
            </a:prstGeom>
            <a:noFill/>
            <a:ln w="57150">
              <a:solidFill>
                <a:srgbClr val="F96FD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1" name="Line 8"/>
            <p:cNvSpPr>
              <a:spLocks noChangeShapeType="1"/>
            </p:cNvSpPr>
            <p:nvPr/>
          </p:nvSpPr>
          <p:spPr bwMode="auto">
            <a:xfrm>
              <a:off x="0" y="1088"/>
              <a:ext cx="862" cy="0"/>
            </a:xfrm>
            <a:prstGeom prst="line">
              <a:avLst/>
            </a:prstGeom>
            <a:noFill/>
            <a:ln w="57150">
              <a:solidFill>
                <a:srgbClr val="F96FD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2198689" y="2486025"/>
            <a:ext cx="1728787" cy="1188244"/>
            <a:chOff x="0" y="0"/>
            <a:chExt cx="1089" cy="998"/>
          </a:xfrm>
        </p:grpSpPr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454" cy="998"/>
            </a:xfrm>
            <a:prstGeom prst="line">
              <a:avLst/>
            </a:prstGeom>
            <a:noFill/>
            <a:ln w="57150">
              <a:solidFill>
                <a:srgbClr val="00E4A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 flipV="1">
              <a:off x="0" y="707"/>
              <a:ext cx="1089" cy="272"/>
            </a:xfrm>
            <a:prstGeom prst="line">
              <a:avLst/>
            </a:prstGeom>
            <a:noFill/>
            <a:ln w="57150">
              <a:solidFill>
                <a:srgbClr val="00E4A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3.51364E-7 L 0.44045 0.22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01803 L 0.52205 -0.007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-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Text Box 42"/>
          <p:cNvSpPr txBox="1">
            <a:spLocks noChangeArrowheads="1"/>
          </p:cNvSpPr>
          <p:nvPr/>
        </p:nvSpPr>
        <p:spPr bwMode="auto">
          <a:xfrm>
            <a:off x="549275" y="765572"/>
            <a:ext cx="7239000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一般地，平行线具有性质：</a:t>
            </a:r>
          </a:p>
        </p:txBody>
      </p:sp>
      <p:sp>
        <p:nvSpPr>
          <p:cNvPr id="9235" name="TextBox 25"/>
          <p:cNvSpPr txBox="1">
            <a:spLocks noChangeArrowheads="1"/>
          </p:cNvSpPr>
          <p:nvPr/>
        </p:nvSpPr>
        <p:spPr bwMode="auto">
          <a:xfrm>
            <a:off x="549276" y="1241822"/>
            <a:ext cx="7186583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：两条平行线被第三条直线所截，同位角相等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简单说成：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两直线平行，同位角相等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               </a:t>
            </a:r>
          </a:p>
        </p:txBody>
      </p:sp>
      <p:grpSp>
        <p:nvGrpSpPr>
          <p:cNvPr id="7171" name="Group 25"/>
          <p:cNvGrpSpPr/>
          <p:nvPr/>
        </p:nvGrpSpPr>
        <p:grpSpPr bwMode="auto">
          <a:xfrm>
            <a:off x="5292726" y="2356248"/>
            <a:ext cx="3529013" cy="2340768"/>
            <a:chOff x="0" y="0"/>
            <a:chExt cx="2223" cy="1966"/>
          </a:xfrm>
        </p:grpSpPr>
        <p:sp>
          <p:nvSpPr>
            <p:cNvPr id="7172" name="Text Box 26"/>
            <p:cNvSpPr txBox="1">
              <a:spLocks noChangeArrowheads="1"/>
            </p:cNvSpPr>
            <p:nvPr/>
          </p:nvSpPr>
          <p:spPr bwMode="auto">
            <a:xfrm>
              <a:off x="0" y="952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7173" name="Line 27"/>
            <p:cNvSpPr>
              <a:spLocks noChangeShapeType="1"/>
            </p:cNvSpPr>
            <p:nvPr/>
          </p:nvSpPr>
          <p:spPr bwMode="auto">
            <a:xfrm>
              <a:off x="273" y="680"/>
              <a:ext cx="195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4" name="Line 28"/>
            <p:cNvSpPr>
              <a:spLocks noChangeShapeType="1"/>
            </p:cNvSpPr>
            <p:nvPr/>
          </p:nvSpPr>
          <p:spPr bwMode="auto">
            <a:xfrm>
              <a:off x="46" y="1224"/>
              <a:ext cx="20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Line 29"/>
            <p:cNvSpPr>
              <a:spLocks noChangeShapeType="1"/>
            </p:cNvSpPr>
            <p:nvPr/>
          </p:nvSpPr>
          <p:spPr bwMode="auto">
            <a:xfrm flipH="1">
              <a:off x="590" y="0"/>
              <a:ext cx="816" cy="18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Arc 30"/>
            <p:cNvSpPr>
              <a:spLocks noChangeArrowheads="1"/>
            </p:cNvSpPr>
            <p:nvPr/>
          </p:nvSpPr>
          <p:spPr bwMode="auto">
            <a:xfrm flipH="1">
              <a:off x="1180" y="453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Text Box 31"/>
            <p:cNvSpPr txBox="1">
              <a:spLocks noChangeArrowheads="1"/>
            </p:cNvSpPr>
            <p:nvPr/>
          </p:nvSpPr>
          <p:spPr bwMode="auto">
            <a:xfrm>
              <a:off x="1270" y="301"/>
              <a:ext cx="23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7178" name="Text Box 32"/>
            <p:cNvSpPr txBox="1">
              <a:spLocks noChangeArrowheads="1"/>
            </p:cNvSpPr>
            <p:nvPr/>
          </p:nvSpPr>
          <p:spPr bwMode="auto">
            <a:xfrm>
              <a:off x="1085" y="907"/>
              <a:ext cx="23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7179" name="Text Box 33"/>
            <p:cNvSpPr txBox="1">
              <a:spLocks noChangeArrowheads="1"/>
            </p:cNvSpPr>
            <p:nvPr/>
          </p:nvSpPr>
          <p:spPr bwMode="auto">
            <a:xfrm>
              <a:off x="91" y="408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7180" name="Text Box 34"/>
            <p:cNvSpPr txBox="1">
              <a:spLocks noChangeArrowheads="1"/>
            </p:cNvSpPr>
            <p:nvPr/>
          </p:nvSpPr>
          <p:spPr bwMode="auto">
            <a:xfrm>
              <a:off x="681" y="1578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7181" name="Arc 35"/>
            <p:cNvSpPr>
              <a:spLocks noChangeArrowheads="1"/>
            </p:cNvSpPr>
            <p:nvPr/>
          </p:nvSpPr>
          <p:spPr bwMode="auto">
            <a:xfrm flipH="1">
              <a:off x="953" y="998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47" name="Text Box 20"/>
          <p:cNvSpPr txBox="1">
            <a:spLocks noChangeArrowheads="1"/>
          </p:cNvSpPr>
          <p:nvPr/>
        </p:nvSpPr>
        <p:spPr bwMode="auto">
          <a:xfrm>
            <a:off x="549276" y="3456385"/>
            <a:ext cx="55784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所以∠1=∠2 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（两直线平行，同位角相等）</a:t>
            </a:r>
          </a:p>
        </p:txBody>
      </p:sp>
      <p:sp>
        <p:nvSpPr>
          <p:cNvPr id="9248" name="Text Box 21"/>
          <p:cNvSpPr txBox="1">
            <a:spLocks noChangeArrowheads="1"/>
          </p:cNvSpPr>
          <p:nvPr/>
        </p:nvSpPr>
        <p:spPr bwMode="auto">
          <a:xfrm>
            <a:off x="622300" y="3002756"/>
            <a:ext cx="340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9" name="Text Box 24"/>
          <p:cNvSpPr txBox="1">
            <a:spLocks noChangeArrowheads="1"/>
          </p:cNvSpPr>
          <p:nvPr/>
        </p:nvSpPr>
        <p:spPr bwMode="auto">
          <a:xfrm>
            <a:off x="-315913" y="2571750"/>
            <a:ext cx="3602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应用格式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/>
      <p:bldP spid="9235" grpId="0"/>
      <p:bldP spid="9247" grpId="0"/>
      <p:bldP spid="9248" grpId="0"/>
      <p:bldP spid="9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8" name="Rectangle 3"/>
          <p:cNvSpPr>
            <a:spLocks noChangeArrowheads="1"/>
          </p:cNvSpPr>
          <p:nvPr/>
        </p:nvSpPr>
        <p:spPr bwMode="auto">
          <a:xfrm>
            <a:off x="79375" y="608410"/>
            <a:ext cx="8496300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如图，已知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相等吗？为什么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0259" name="Text Box 4"/>
          <p:cNvSpPr txBox="1">
            <a:spLocks noChangeArrowheads="1"/>
          </p:cNvSpPr>
          <p:nvPr/>
        </p:nvSpPr>
        <p:spPr bwMode="auto">
          <a:xfrm>
            <a:off x="549276" y="1326356"/>
            <a:ext cx="6086475" cy="237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同位角相等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1=∠3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∠2=∠3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等量代换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6153150" y="1978819"/>
            <a:ext cx="2973388" cy="2198943"/>
            <a:chOff x="0" y="0"/>
            <a:chExt cx="2223" cy="1997"/>
          </a:xfrm>
        </p:grpSpPr>
        <p:grpSp>
          <p:nvGrpSpPr>
            <p:cNvPr id="8196" name="Group 9"/>
            <p:cNvGrpSpPr/>
            <p:nvPr/>
          </p:nvGrpSpPr>
          <p:grpSpPr bwMode="auto">
            <a:xfrm>
              <a:off x="0" y="0"/>
              <a:ext cx="2223" cy="1997"/>
              <a:chOff x="0" y="0"/>
              <a:chExt cx="2223" cy="1997"/>
            </a:xfrm>
          </p:grpSpPr>
          <p:sp>
            <p:nvSpPr>
              <p:cNvPr id="8197" name="Text Box 10"/>
              <p:cNvSpPr txBox="1">
                <a:spLocks noChangeArrowheads="1"/>
              </p:cNvSpPr>
              <p:nvPr/>
            </p:nvSpPr>
            <p:spPr bwMode="auto">
              <a:xfrm>
                <a:off x="0" y="953"/>
                <a:ext cx="269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8198" name="Line 11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9" name="Line 12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0" name="Line 13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1" name="Arc 14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2" name="Text Box 15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03" name="Text Box 16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04" name="Text Box 17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8205" name="Text Box 18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8206" name="Arc 19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07" name="Arc 20"/>
            <p:cNvSpPr>
              <a:spLocks noChangeArrowheads="1"/>
            </p:cNvSpPr>
            <p:nvPr/>
          </p:nvSpPr>
          <p:spPr bwMode="auto">
            <a:xfrm rot="1499792">
              <a:off x="886" y="702"/>
              <a:ext cx="203" cy="160"/>
            </a:xfrm>
            <a:custGeom>
              <a:avLst/>
              <a:gdLst>
                <a:gd name="T0" fmla="*/ 15505 w 21554"/>
                <a:gd name="T1" fmla="*/ 20735 h 20736"/>
                <a:gd name="T2" fmla="*/ 0 w 21554"/>
                <a:gd name="T3" fmla="*/ 1411 h 20736"/>
                <a:gd name="T4" fmla="*/ 15505 w 21554"/>
                <a:gd name="T5" fmla="*/ 20735 h 20736"/>
                <a:gd name="T6" fmla="*/ 0 w 21554"/>
                <a:gd name="T7" fmla="*/ 1411 h 20736"/>
                <a:gd name="T8" fmla="*/ 21554 w 21554"/>
                <a:gd name="T9" fmla="*/ 0 h 20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54" h="20736" fill="none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</a:path>
                <a:path w="21554" h="20736" stroke="0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  <a:lnTo>
                    <a:pt x="21554" y="0"/>
                  </a:lnTo>
                  <a:close/>
                </a:path>
              </a:pathLst>
            </a:custGeom>
            <a:noFill/>
            <a:ln w="25400">
              <a:solidFill>
                <a:schemeClr val="tx2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Text Box 21"/>
            <p:cNvSpPr txBox="1">
              <a:spLocks noChangeArrowheads="1"/>
            </p:cNvSpPr>
            <p:nvPr/>
          </p:nvSpPr>
          <p:spPr bwMode="auto">
            <a:xfrm>
              <a:off x="715" y="710"/>
              <a:ext cx="192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Text Box 2"/>
          <p:cNvSpPr txBox="1">
            <a:spLocks noChangeArrowheads="1"/>
          </p:cNvSpPr>
          <p:nvPr/>
        </p:nvSpPr>
        <p:spPr bwMode="auto">
          <a:xfrm>
            <a:off x="409576" y="922735"/>
            <a:ext cx="7781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 sz="2400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283" name="TextBox 56"/>
          <p:cNvSpPr txBox="1">
            <a:spLocks noChangeArrowheads="1"/>
          </p:cNvSpPr>
          <p:nvPr/>
        </p:nvSpPr>
        <p:spPr bwMode="auto">
          <a:xfrm>
            <a:off x="409576" y="555526"/>
            <a:ext cx="8748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两条平行线被第三条直线所截，内错角相等</a:t>
            </a:r>
            <a:r>
              <a:rPr lang="en-US" altLang="zh-CN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简单说成：</a:t>
            </a: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两直线平行，内错角相等</a:t>
            </a:r>
            <a:r>
              <a:rPr lang="en-US" altLang="zh-CN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                 </a:t>
            </a:r>
          </a:p>
        </p:txBody>
      </p:sp>
      <p:grpSp>
        <p:nvGrpSpPr>
          <p:cNvPr id="9219" name="Group 8"/>
          <p:cNvGrpSpPr/>
          <p:nvPr/>
        </p:nvGrpSpPr>
        <p:grpSpPr bwMode="auto">
          <a:xfrm>
            <a:off x="5329239" y="1747838"/>
            <a:ext cx="3336925" cy="2340768"/>
            <a:chOff x="0" y="0"/>
            <a:chExt cx="2223" cy="1966"/>
          </a:xfrm>
        </p:grpSpPr>
        <p:grpSp>
          <p:nvGrpSpPr>
            <p:cNvPr id="9220" name="Group 9"/>
            <p:cNvGrpSpPr/>
            <p:nvPr/>
          </p:nvGrpSpPr>
          <p:grpSpPr bwMode="auto">
            <a:xfrm>
              <a:off x="0" y="0"/>
              <a:ext cx="2223" cy="1966"/>
              <a:chOff x="0" y="0"/>
              <a:chExt cx="2223" cy="1966"/>
            </a:xfrm>
          </p:grpSpPr>
          <p:sp>
            <p:nvSpPr>
              <p:cNvPr id="9221" name="Text Box 10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26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222" name="Line 11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3" name="Line 12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4" name="Line 13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5" name="Arc 14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6" name="Text Box 15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227" name="Text Box 16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9228" name="Text Box 17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229" name="Text Box 18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  <a:endPara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30" name="Arc 19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31" name="Arc 20"/>
            <p:cNvSpPr>
              <a:spLocks noChangeArrowheads="1"/>
            </p:cNvSpPr>
            <p:nvPr/>
          </p:nvSpPr>
          <p:spPr bwMode="auto">
            <a:xfrm rot="1499792">
              <a:off x="886" y="702"/>
              <a:ext cx="203" cy="160"/>
            </a:xfrm>
            <a:custGeom>
              <a:avLst/>
              <a:gdLst>
                <a:gd name="T0" fmla="*/ 15505 w 21554"/>
                <a:gd name="T1" fmla="*/ 20735 h 20736"/>
                <a:gd name="T2" fmla="*/ 0 w 21554"/>
                <a:gd name="T3" fmla="*/ 1411 h 20736"/>
                <a:gd name="T4" fmla="*/ 15505 w 21554"/>
                <a:gd name="T5" fmla="*/ 20735 h 20736"/>
                <a:gd name="T6" fmla="*/ 0 w 21554"/>
                <a:gd name="T7" fmla="*/ 1411 h 20736"/>
                <a:gd name="T8" fmla="*/ 21554 w 21554"/>
                <a:gd name="T9" fmla="*/ 0 h 20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54" h="20736" fill="none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</a:path>
                <a:path w="21554" h="20736" stroke="0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  <a:lnTo>
                    <a:pt x="21554" y="0"/>
                  </a:lnTo>
                  <a:close/>
                </a:path>
              </a:pathLst>
            </a:custGeom>
            <a:noFill/>
            <a:ln w="25400">
              <a:solidFill>
                <a:schemeClr val="tx2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Text Box 21"/>
            <p:cNvSpPr txBox="1">
              <a:spLocks noChangeArrowheads="1"/>
            </p:cNvSpPr>
            <p:nvPr/>
          </p:nvSpPr>
          <p:spPr bwMode="auto">
            <a:xfrm>
              <a:off x="715" y="710"/>
              <a:ext cx="19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1298" name="Text Box 20"/>
          <p:cNvSpPr txBox="1">
            <a:spLocks noChangeArrowheads="1"/>
          </p:cNvSpPr>
          <p:nvPr/>
        </p:nvSpPr>
        <p:spPr bwMode="auto">
          <a:xfrm>
            <a:off x="577851" y="2745582"/>
            <a:ext cx="4456113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（两直线平行，内错角相等）</a:t>
            </a:r>
          </a:p>
        </p:txBody>
      </p:sp>
      <p:sp>
        <p:nvSpPr>
          <p:cNvPr id="11299" name="Text Box 21"/>
          <p:cNvSpPr txBox="1">
            <a:spLocks noChangeArrowheads="1"/>
          </p:cNvSpPr>
          <p:nvPr/>
        </p:nvSpPr>
        <p:spPr bwMode="auto">
          <a:xfrm>
            <a:off x="577851" y="2313385"/>
            <a:ext cx="2709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a∥b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300" name="Text Box 24"/>
          <p:cNvSpPr txBox="1">
            <a:spLocks noChangeArrowheads="1"/>
          </p:cNvSpPr>
          <p:nvPr/>
        </p:nvSpPr>
        <p:spPr bwMode="auto">
          <a:xfrm>
            <a:off x="587375" y="1801417"/>
            <a:ext cx="3125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应用格式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/>
      <p:bldP spid="11298" grpId="0"/>
      <p:bldP spid="11299" grpId="0"/>
      <p:bldP spid="113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Rectangle 4"/>
          <p:cNvSpPr>
            <a:spLocks noChangeArrowheads="1"/>
          </p:cNvSpPr>
          <p:nvPr/>
        </p:nvSpPr>
        <p:spPr bwMode="auto">
          <a:xfrm>
            <a:off x="180976" y="851625"/>
            <a:ext cx="8818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CN" sz="2400" dirty="0">
                <a:latin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有什么关系呢？为什么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6010275" y="1601391"/>
            <a:ext cx="2751138" cy="1927458"/>
            <a:chOff x="0" y="0"/>
            <a:chExt cx="2223" cy="2075"/>
          </a:xfrm>
        </p:grpSpPr>
        <p:grpSp>
          <p:nvGrpSpPr>
            <p:cNvPr id="10243" name="Group 9"/>
            <p:cNvGrpSpPr/>
            <p:nvPr/>
          </p:nvGrpSpPr>
          <p:grpSpPr bwMode="auto">
            <a:xfrm>
              <a:off x="0" y="0"/>
              <a:ext cx="2223" cy="2075"/>
              <a:chOff x="0" y="0"/>
              <a:chExt cx="2223" cy="2075"/>
            </a:xfrm>
          </p:grpSpPr>
          <p:sp>
            <p:nvSpPr>
              <p:cNvPr id="10244" name="Text Box 10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269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245" name="Line 11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6" name="Line 12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7" name="Line 13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8" name="Arc 14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49" name="Text Box 15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250" name="Text Box 16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51" name="Text Box 17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252" name="Text Box 18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0253" name="Arc 19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54" name="Group 20"/>
            <p:cNvGrpSpPr/>
            <p:nvPr/>
          </p:nvGrpSpPr>
          <p:grpSpPr bwMode="auto">
            <a:xfrm>
              <a:off x="907" y="589"/>
              <a:ext cx="551" cy="633"/>
              <a:chOff x="0" y="0"/>
              <a:chExt cx="551" cy="633"/>
            </a:xfrm>
          </p:grpSpPr>
          <p:sp>
            <p:nvSpPr>
              <p:cNvPr id="10255" name="Text Box 21"/>
              <p:cNvSpPr txBox="1">
                <a:spLocks noChangeArrowheads="1"/>
              </p:cNvSpPr>
              <p:nvPr/>
            </p:nvSpPr>
            <p:spPr bwMode="auto">
              <a:xfrm>
                <a:off x="188" y="136"/>
                <a:ext cx="363" cy="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0256" name="Arc 22"/>
              <p:cNvSpPr>
                <a:spLocks noChangeArrowheads="1"/>
              </p:cNvSpPr>
              <p:nvPr/>
            </p:nvSpPr>
            <p:spPr bwMode="auto">
              <a:xfrm rot="2186558">
                <a:off x="0" y="0"/>
                <a:ext cx="279" cy="198"/>
              </a:xfrm>
              <a:custGeom>
                <a:avLst/>
                <a:gdLst>
                  <a:gd name="T0" fmla="*/ 19440 w 21600"/>
                  <a:gd name="T1" fmla="*/ -1 h 25788"/>
                  <a:gd name="T2" fmla="*/ 21600 w 21600"/>
                  <a:gd name="T3" fmla="*/ 9415 h 25788"/>
                  <a:gd name="T4" fmla="*/ 14088 w 21600"/>
                  <a:gd name="T5" fmla="*/ 25787 h 25788"/>
                  <a:gd name="T6" fmla="*/ 19440 w 21600"/>
                  <a:gd name="T7" fmla="*/ -1 h 25788"/>
                  <a:gd name="T8" fmla="*/ 21600 w 21600"/>
                  <a:gd name="T9" fmla="*/ 9415 h 25788"/>
                  <a:gd name="T10" fmla="*/ 14088 w 21600"/>
                  <a:gd name="T11" fmla="*/ 25787 h 25788"/>
                  <a:gd name="T12" fmla="*/ 0 w 21600"/>
                  <a:gd name="T13" fmla="*/ 9415 h 25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5788" fill="none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</a:path>
                  <a:path w="21600" h="25788" stroke="0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  <a:lnTo>
                      <a:pt x="0" y="9415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2322" name="Rectangle 3"/>
          <p:cNvSpPr>
            <a:spLocks noChangeArrowheads="1"/>
          </p:cNvSpPr>
          <p:nvPr/>
        </p:nvSpPr>
        <p:spPr bwMode="auto">
          <a:xfrm>
            <a:off x="136526" y="1657350"/>
            <a:ext cx="6086475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（已知）,</a:t>
            </a:r>
          </a:p>
        </p:txBody>
      </p:sp>
      <p:sp>
        <p:nvSpPr>
          <p:cNvPr id="12323" name="Rectangle 23"/>
          <p:cNvSpPr>
            <a:spLocks noChangeArrowheads="1"/>
          </p:cNvSpPr>
          <p:nvPr/>
        </p:nvSpPr>
        <p:spPr bwMode="auto">
          <a:xfrm>
            <a:off x="998538" y="1980010"/>
            <a:ext cx="5338762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所以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（两直线平行，同位角相等）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 </a:t>
            </a:r>
          </a:p>
        </p:txBody>
      </p:sp>
      <p:sp>
        <p:nvSpPr>
          <p:cNvPr id="12324" name="Rectangle 24"/>
          <p:cNvSpPr>
            <a:spLocks noChangeArrowheads="1"/>
          </p:cNvSpPr>
          <p:nvPr/>
        </p:nvSpPr>
        <p:spPr bwMode="auto">
          <a:xfrm>
            <a:off x="1046164" y="2790825"/>
            <a:ext cx="5889625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因为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1+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4=180°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（补角定义）,</a:t>
            </a:r>
          </a:p>
        </p:txBody>
      </p:sp>
      <p:sp>
        <p:nvSpPr>
          <p:cNvPr id="12325" name="Rectangle 25"/>
          <p:cNvSpPr>
            <a:spLocks noChangeArrowheads="1"/>
          </p:cNvSpPr>
          <p:nvPr/>
        </p:nvSpPr>
        <p:spPr bwMode="auto">
          <a:xfrm>
            <a:off x="1092200" y="3317081"/>
            <a:ext cx="7424738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2+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4=180°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（等量代换）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22" grpId="0"/>
      <p:bldP spid="12323" grpId="0"/>
      <p:bldP spid="12324" grpId="0"/>
      <p:bldP spid="1232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Office PowerPoint</Application>
  <PresentationFormat>全屏显示(16:9)</PresentationFormat>
  <Paragraphs>204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2015-08-11T07:29:00Z</dcterms:created>
  <dcterms:modified xsi:type="dcterms:W3CDTF">2023-01-16T19:27:16Z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468075FE31B54242BCDA884C251DD45F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