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56" r:id="rId2"/>
    <p:sldId id="268" r:id="rId3"/>
    <p:sldId id="291" r:id="rId4"/>
    <p:sldId id="333" r:id="rId5"/>
    <p:sldId id="292" r:id="rId6"/>
    <p:sldId id="307" r:id="rId7"/>
    <p:sldId id="294" r:id="rId8"/>
    <p:sldId id="295" r:id="rId9"/>
    <p:sldId id="296" r:id="rId10"/>
    <p:sldId id="297" r:id="rId11"/>
    <p:sldId id="298" r:id="rId12"/>
    <p:sldId id="328" r:id="rId13"/>
    <p:sldId id="329" r:id="rId14"/>
    <p:sldId id="335" r:id="rId15"/>
    <p:sldId id="308" r:id="rId16"/>
    <p:sldId id="320" r:id="rId17"/>
    <p:sldId id="330" r:id="rId18"/>
    <p:sldId id="326" r:id="rId19"/>
    <p:sldId id="332" r:id="rId20"/>
    <p:sldId id="327" r:id="rId21"/>
  </p:sldIdLst>
  <p:sldSz cx="9144000" cy="5143500" type="screen16x9"/>
  <p:notesSz cx="7104063" cy="10234613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黑体" panose="02010609060101010101" pitchFamily="49" charset="-122"/>
      <p:regular r:id="rId27"/>
    </p:embeddedFont>
    <p:embeddedFont>
      <p:font typeface="楷体" panose="02010609060101010101" pitchFamily="49" charset="-122"/>
      <p:regular r:id="rId28"/>
    </p:embeddedFont>
    <p:embeddedFont>
      <p:font typeface="微软雅黑" panose="020B0503020204020204" pitchFamily="34" charset="-122"/>
      <p:regular r:id="rId29"/>
      <p:bold r:id="rId30"/>
    </p:embeddedFont>
  </p:embeddedFont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92">
          <p15:clr>
            <a:srgbClr val="A4A3A4"/>
          </p15:clr>
        </p15:guide>
        <p15:guide id="2" pos="29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C450"/>
    <a:srgbClr val="A1D3EA"/>
    <a:srgbClr val="E9976B"/>
    <a:srgbClr val="F3EC67"/>
    <a:srgbClr val="6C3319"/>
    <a:srgbClr val="422214"/>
    <a:srgbClr val="EA976B"/>
    <a:srgbClr val="020202"/>
    <a:srgbClr val="EB986C"/>
    <a:srgbClr val="C14E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61993" autoAdjust="0"/>
  </p:normalViewPr>
  <p:slideViewPr>
    <p:cSldViewPr snapToGrid="0">
      <p:cViewPr varScale="1">
        <p:scale>
          <a:sx n="106" d="100"/>
          <a:sy n="106" d="100"/>
        </p:scale>
        <p:origin x="-102" y="-702"/>
      </p:cViewPr>
      <p:guideLst>
        <p:guide orient="horz" pos="1692"/>
        <p:guide pos="29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28" Type="http://schemas.openxmlformats.org/officeDocument/2006/relationships/tags" Target="../tags/tag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4"/>
            </p:custDataLst>
          </p:nvPr>
        </p:nvSpPr>
        <p:spPr>
          <a:xfrm>
            <a:off x="502412" y="324000"/>
            <a:ext cx="8139178" cy="486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5"/>
            </p:custDataLst>
          </p:nvPr>
        </p:nvSpPr>
        <p:spPr>
          <a:xfrm>
            <a:off x="502412" y="972000"/>
            <a:ext cx="8139178" cy="378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6"/>
            </p:custDataLst>
          </p:nvPr>
        </p:nvSpPr>
        <p:spPr>
          <a:xfrm>
            <a:off x="659807" y="476237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7"/>
            </p:custDataLst>
          </p:nvPr>
        </p:nvSpPr>
        <p:spPr>
          <a:xfrm>
            <a:off x="3087000" y="4762375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8"/>
            </p:custDataLst>
          </p:nvPr>
        </p:nvSpPr>
        <p:spPr>
          <a:xfrm>
            <a:off x="6457950" y="476237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1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1367235"/>
            <a:ext cx="9144000" cy="9002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zh-CN" sz="5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精打细算</a:t>
            </a:r>
          </a:p>
        </p:txBody>
      </p:sp>
      <p:sp>
        <p:nvSpPr>
          <p:cNvPr id="26" name="矩形 25"/>
          <p:cNvSpPr/>
          <p:nvPr/>
        </p:nvSpPr>
        <p:spPr>
          <a:xfrm>
            <a:off x="2530415" y="3168982"/>
            <a:ext cx="40831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课堂导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入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新知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探究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课堂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练习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课堂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小结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课堂作业</a:t>
            </a:r>
            <a:endParaRPr lang="zh-CN" altLang="en-US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4342404"/>
            <a:ext cx="9144000" cy="76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WWW.PPT818.COM</a:t>
            </a:r>
          </a:p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000" b="1" kern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/>
          <p:nvPr/>
        </p:nvSpPr>
        <p:spPr>
          <a:xfrm>
            <a:off x="2340492" y="3142021"/>
            <a:ext cx="4229100" cy="500137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乙商店牛奶每袋多少元</a:t>
            </a:r>
            <a:r>
              <a:rPr lang="zh-CN" altLang="en-US" sz="2800" dirty="0" smtClean="0">
                <a:solidFill>
                  <a:srgbClr val="FF0000"/>
                </a:solidFill>
                <a:latin typeface="Arial" panose="020B0604020202020204" pitchFamily="34" charset="0"/>
              </a:rPr>
              <a:t>？</a:t>
            </a:r>
            <a:endParaRPr lang="zh-CN" altLang="en-US"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5603" name="Text Box 3"/>
          <p:cNvSpPr txBox="1"/>
          <p:nvPr/>
        </p:nvSpPr>
        <p:spPr>
          <a:xfrm>
            <a:off x="2544445" y="3991610"/>
            <a:ext cx="4267200" cy="500137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15.6÷6= </a:t>
            </a:r>
            <a:r>
              <a:rPr lang="en-US" altLang="zh-CN" sz="2800" u="sng" dirty="0" smtClean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      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（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元）</a:t>
            </a:r>
          </a:p>
        </p:txBody>
      </p:sp>
      <p:pic>
        <p:nvPicPr>
          <p:cNvPr id="8" name="图片 7" descr="图片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21030" y="688340"/>
            <a:ext cx="8112125" cy="2239686"/>
          </a:xfrm>
          <a:prstGeom prst="rect">
            <a:avLst/>
          </a:prstGeom>
        </p:spPr>
      </p:pic>
      <p:sp>
        <p:nvSpPr>
          <p:cNvPr id="9" name="AutoShape 7"/>
          <p:cNvSpPr/>
          <p:nvPr/>
        </p:nvSpPr>
        <p:spPr>
          <a:xfrm>
            <a:off x="6863080" y="902335"/>
            <a:ext cx="1337945" cy="503555"/>
          </a:xfrm>
          <a:prstGeom prst="wedgeRoundRectCallout">
            <a:avLst>
              <a:gd name="adj1" fmla="val -53701"/>
              <a:gd name="adj2" fmla="val 148991"/>
              <a:gd name="adj3" fmla="val 16667"/>
            </a:avLst>
          </a:prstGeom>
          <a:solidFill>
            <a:srgbClr val="A6D6F3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80" tIns="34290" rIns="68580" bIns="34290"/>
          <a:lstStyle/>
          <a:p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15.6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元</a:t>
            </a:r>
          </a:p>
        </p:txBody>
      </p:sp>
      <p:sp>
        <p:nvSpPr>
          <p:cNvPr id="10" name="AutoShape 7"/>
          <p:cNvSpPr/>
          <p:nvPr/>
        </p:nvSpPr>
        <p:spPr>
          <a:xfrm>
            <a:off x="2921000" y="902335"/>
            <a:ext cx="1337945" cy="503555"/>
          </a:xfrm>
          <a:prstGeom prst="wedgeRoundRectCallout">
            <a:avLst>
              <a:gd name="adj1" fmla="val -69079"/>
              <a:gd name="adj2" fmla="val 171689"/>
              <a:gd name="adj3" fmla="val 16667"/>
            </a:avLst>
          </a:prstGeom>
          <a:solidFill>
            <a:srgbClr val="AAD5F1"/>
          </a:solidFill>
          <a:ln w="9525" cap="flat" cmpd="sng">
            <a:solidFill>
              <a:srgbClr val="17303C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80" tIns="34290" rIns="68580" bIns="34290"/>
          <a:lstStyle/>
          <a:p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13.5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元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109434" y="3942311"/>
            <a:ext cx="6912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+mn-ea"/>
              </a:rPr>
              <a:t>2.6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/>
      <p:bldP spid="9" grpId="0" bldLvl="0" animBg="1"/>
      <p:bldP spid="10" grpId="0" bldLvl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/>
          <p:cNvSpPr txBox="1"/>
          <p:nvPr/>
        </p:nvSpPr>
        <p:spPr>
          <a:xfrm>
            <a:off x="640080" y="759581"/>
            <a:ext cx="4457700" cy="500137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800" dirty="0" smtClean="0">
                <a:latin typeface="+mn-ea"/>
              </a:rPr>
              <a:t>哪个商店</a:t>
            </a:r>
            <a:r>
              <a:rPr lang="zh-CN" altLang="en-US" sz="2800" dirty="0">
                <a:latin typeface="+mn-ea"/>
              </a:rPr>
              <a:t>的牛奶便宜？</a:t>
            </a:r>
          </a:p>
        </p:txBody>
      </p:sp>
      <p:sp>
        <p:nvSpPr>
          <p:cNvPr id="9220" name="Text Box 4"/>
          <p:cNvSpPr txBox="1"/>
          <p:nvPr/>
        </p:nvSpPr>
        <p:spPr>
          <a:xfrm>
            <a:off x="1200150" y="1504950"/>
            <a:ext cx="2228850" cy="4991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13.5÷5=</a:t>
            </a:r>
          </a:p>
        </p:txBody>
      </p:sp>
      <p:sp>
        <p:nvSpPr>
          <p:cNvPr id="9221" name="Text Box 5"/>
          <p:cNvSpPr txBox="1"/>
          <p:nvPr/>
        </p:nvSpPr>
        <p:spPr>
          <a:xfrm>
            <a:off x="4533900" y="1514475"/>
            <a:ext cx="3314700" cy="500137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15.6÷6=</a:t>
            </a:r>
          </a:p>
        </p:txBody>
      </p:sp>
      <p:sp>
        <p:nvSpPr>
          <p:cNvPr id="8200" name="Text Box 8"/>
          <p:cNvSpPr txBox="1"/>
          <p:nvPr/>
        </p:nvSpPr>
        <p:spPr>
          <a:xfrm>
            <a:off x="2686050" y="1504950"/>
            <a:ext cx="1714500" cy="500137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2.7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（元）</a:t>
            </a:r>
          </a:p>
        </p:txBody>
      </p:sp>
      <p:sp>
        <p:nvSpPr>
          <p:cNvPr id="8201" name="Text Box 9"/>
          <p:cNvSpPr txBox="1"/>
          <p:nvPr/>
        </p:nvSpPr>
        <p:spPr>
          <a:xfrm>
            <a:off x="3400425" y="2550038"/>
            <a:ext cx="2343150" cy="500137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2.7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元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&gt;2.6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元</a:t>
            </a:r>
          </a:p>
        </p:txBody>
      </p:sp>
      <p:sp>
        <p:nvSpPr>
          <p:cNvPr id="8202" name="Text Box 10"/>
          <p:cNvSpPr txBox="1"/>
          <p:nvPr/>
        </p:nvSpPr>
        <p:spPr>
          <a:xfrm>
            <a:off x="2585085" y="3618351"/>
            <a:ext cx="4448176" cy="500137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答：乙商店的牛奶便宜。</a:t>
            </a:r>
          </a:p>
        </p:txBody>
      </p:sp>
      <p:sp>
        <p:nvSpPr>
          <p:cNvPr id="8203" name="Text Box 11"/>
          <p:cNvSpPr txBox="1"/>
          <p:nvPr/>
        </p:nvSpPr>
        <p:spPr>
          <a:xfrm>
            <a:off x="6134100" y="1504949"/>
            <a:ext cx="1714500" cy="500137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2.6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（元）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/>
      <p:bldP spid="8201" grpId="0"/>
      <p:bldP spid="8202" grpId="0"/>
      <p:bldP spid="820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A1C4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725716" y="724116"/>
            <a:ext cx="3886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CN" altLang="en-US" sz="2800" b="1" dirty="0" smtClean="0">
                <a:solidFill>
                  <a:schemeClr val="tx1"/>
                </a:solidFill>
                <a:latin typeface="+mn-ea"/>
                <a:ea typeface="+mn-ea"/>
              </a:rPr>
              <a:t>试一试：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2426767" y="1247336"/>
            <a:ext cx="4217912" cy="2529022"/>
            <a:chOff x="6183" y="2295"/>
            <a:chExt cx="5160" cy="2837"/>
          </a:xfrm>
        </p:grpSpPr>
        <p:sp>
          <p:nvSpPr>
            <p:cNvPr id="10243" name="Text Box 3"/>
            <p:cNvSpPr txBox="1">
              <a:spLocks noChangeArrowheads="1"/>
            </p:cNvSpPr>
            <p:nvPr/>
          </p:nvSpPr>
          <p:spPr bwMode="auto">
            <a:xfrm>
              <a:off x="6183" y="2295"/>
              <a:ext cx="5160" cy="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2800" dirty="0" smtClean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20.4÷4=</a:t>
              </a:r>
            </a:p>
          </p:txBody>
        </p:sp>
        <p:sp>
          <p:nvSpPr>
            <p:cNvPr id="10244" name="Text Box 4"/>
            <p:cNvSpPr txBox="1">
              <a:spLocks noChangeArrowheads="1"/>
            </p:cNvSpPr>
            <p:nvPr/>
          </p:nvSpPr>
          <p:spPr bwMode="auto">
            <a:xfrm>
              <a:off x="6183" y="3476"/>
              <a:ext cx="4680" cy="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2800" dirty="0" smtClean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96.6</a:t>
              </a:r>
              <a:r>
                <a:rPr lang="zh-CN" altLang="zh-CN" sz="2800" dirty="0" smtClean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÷</a:t>
              </a:r>
              <a:r>
                <a:rPr lang="en-US" altLang="zh-CN" sz="2800" dirty="0" smtClean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42=</a:t>
              </a:r>
              <a:endParaRPr lang="zh-CN" altLang="zh-CN" sz="28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245" name="Text Box 5"/>
            <p:cNvSpPr txBox="1">
              <a:spLocks noChangeArrowheads="1"/>
            </p:cNvSpPr>
            <p:nvPr/>
          </p:nvSpPr>
          <p:spPr bwMode="auto">
            <a:xfrm>
              <a:off x="6273" y="4545"/>
              <a:ext cx="4920" cy="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2800" dirty="0" smtClean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55.8</a:t>
              </a:r>
              <a:r>
                <a:rPr lang="zh-CN" altLang="zh-CN" sz="2800" dirty="0" smtClean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÷</a:t>
              </a:r>
              <a:r>
                <a:rPr lang="en-US" altLang="zh-CN" sz="2800" dirty="0" smtClean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31</a:t>
              </a:r>
              <a:r>
                <a:rPr lang="zh-CN" altLang="zh-CN" sz="2800" dirty="0" smtClean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=</a:t>
              </a: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4073308" y="1235043"/>
            <a:ext cx="691215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5.1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165593" y="2290324"/>
            <a:ext cx="691215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2.3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190116" y="3263324"/>
            <a:ext cx="691215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1.8</a:t>
            </a:r>
          </a:p>
        </p:txBody>
      </p:sp>
      <p:sp>
        <p:nvSpPr>
          <p:cNvPr id="13" name="任意多边形 12"/>
          <p:cNvSpPr/>
          <p:nvPr/>
        </p:nvSpPr>
        <p:spPr>
          <a:xfrm>
            <a:off x="12637" y="653938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+mn-ea"/>
              </a:rPr>
              <a:t>1</a:t>
            </a:r>
            <a:endParaRPr lang="zh-CN" altLang="en-US" sz="2800" b="1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TextBox 9"/>
          <p:cNvSpPr txBox="1">
            <a:spLocks noChangeArrowheads="1"/>
          </p:cNvSpPr>
          <p:nvPr/>
        </p:nvSpPr>
        <p:spPr bwMode="auto">
          <a:xfrm>
            <a:off x="710091" y="581305"/>
            <a:ext cx="77882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 dirty="0" smtClean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看一看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，说一说竖式中每一步的意思。</a:t>
            </a:r>
          </a:p>
        </p:txBody>
      </p:sp>
      <p:pic>
        <p:nvPicPr>
          <p:cNvPr id="12295" name="图片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4949" y="1726052"/>
            <a:ext cx="3597749" cy="248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图片 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58972" y="1319969"/>
            <a:ext cx="461137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任意多边形 5"/>
          <p:cNvSpPr/>
          <p:nvPr/>
        </p:nvSpPr>
        <p:spPr>
          <a:xfrm>
            <a:off x="12637" y="653938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+mn-ea"/>
              </a:rPr>
              <a:t>2</a:t>
            </a:r>
            <a:endParaRPr lang="zh-CN" altLang="en-US" sz="2800" b="1" dirty="0">
              <a:latin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762000" y="742950"/>
            <a:ext cx="19812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7.42÷7=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467100" y="742951"/>
            <a:ext cx="2133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1.2÷5=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172200" y="742951"/>
            <a:ext cx="2514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13.8÷15=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457200" y="1200150"/>
            <a:ext cx="2286000" cy="2513330"/>
            <a:chOff x="720" y="1890"/>
            <a:chExt cx="3600" cy="3958"/>
          </a:xfrm>
        </p:grpSpPr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1560" y="1890"/>
              <a:ext cx="480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1</a:t>
              </a: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720" y="2520"/>
              <a:ext cx="3600" cy="3328"/>
              <a:chOff x="720" y="2520"/>
              <a:chExt cx="3600" cy="3328"/>
            </a:xfrm>
          </p:grpSpPr>
          <p:sp>
            <p:nvSpPr>
              <p:cNvPr id="14" name="Text Box 14"/>
              <p:cNvSpPr txBox="1">
                <a:spLocks noChangeArrowheads="1"/>
              </p:cNvSpPr>
              <p:nvPr/>
            </p:nvSpPr>
            <p:spPr bwMode="auto">
              <a:xfrm>
                <a:off x="720" y="2520"/>
                <a:ext cx="600" cy="8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</a:rPr>
                  <a:t>7</a:t>
                </a:r>
              </a:p>
            </p:txBody>
          </p:sp>
          <p:sp>
            <p:nvSpPr>
              <p:cNvPr id="17" name="Text Box 17"/>
              <p:cNvSpPr txBox="1">
                <a:spLocks noChangeArrowheads="1"/>
              </p:cNvSpPr>
              <p:nvPr/>
            </p:nvSpPr>
            <p:spPr bwMode="auto">
              <a:xfrm>
                <a:off x="2229" y="3753"/>
                <a:ext cx="1440" cy="8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</a:rPr>
                  <a:t>4 2</a:t>
                </a:r>
              </a:p>
            </p:txBody>
          </p:sp>
          <p:sp>
            <p:nvSpPr>
              <p:cNvPr id="19" name="Line 19"/>
              <p:cNvSpPr>
                <a:spLocks noChangeShapeType="1"/>
              </p:cNvSpPr>
              <p:nvPr/>
            </p:nvSpPr>
            <p:spPr bwMode="auto">
              <a:xfrm>
                <a:off x="1560" y="5144"/>
                <a:ext cx="276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0" name="Line 20"/>
              <p:cNvSpPr>
                <a:spLocks noChangeShapeType="1"/>
              </p:cNvSpPr>
              <p:nvPr/>
            </p:nvSpPr>
            <p:spPr bwMode="auto">
              <a:xfrm>
                <a:off x="1440" y="3840"/>
                <a:ext cx="276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1" name="Text Box 21"/>
              <p:cNvSpPr txBox="1">
                <a:spLocks noChangeArrowheads="1"/>
              </p:cNvSpPr>
              <p:nvPr/>
            </p:nvSpPr>
            <p:spPr bwMode="auto">
              <a:xfrm>
                <a:off x="1554" y="3150"/>
                <a:ext cx="745" cy="8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</a:rPr>
                  <a:t>7</a:t>
                </a:r>
              </a:p>
            </p:txBody>
          </p:sp>
          <p:sp>
            <p:nvSpPr>
              <p:cNvPr id="22" name="Text Box 22"/>
              <p:cNvSpPr txBox="1">
                <a:spLocks noChangeArrowheads="1"/>
              </p:cNvSpPr>
              <p:nvPr/>
            </p:nvSpPr>
            <p:spPr bwMode="auto">
              <a:xfrm>
                <a:off x="2229" y="4309"/>
                <a:ext cx="1440" cy="8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</a:rPr>
                  <a:t>4 2</a:t>
                </a:r>
              </a:p>
            </p:txBody>
          </p:sp>
          <p:sp>
            <p:nvSpPr>
              <p:cNvPr id="23" name="Text Box 23"/>
              <p:cNvSpPr txBox="1">
                <a:spLocks noChangeArrowheads="1"/>
              </p:cNvSpPr>
              <p:nvPr/>
            </p:nvSpPr>
            <p:spPr bwMode="auto">
              <a:xfrm>
                <a:off x="2736" y="5024"/>
                <a:ext cx="480" cy="8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</a:rPr>
                  <a:t>0</a:t>
                </a:r>
              </a:p>
            </p:txBody>
          </p:sp>
          <p:sp>
            <p:nvSpPr>
              <p:cNvPr id="24" name="Text Box 24"/>
              <p:cNvSpPr txBox="1">
                <a:spLocks noChangeArrowheads="1"/>
              </p:cNvSpPr>
              <p:nvPr/>
            </p:nvSpPr>
            <p:spPr bwMode="auto">
              <a:xfrm>
                <a:off x="1591" y="2625"/>
                <a:ext cx="2535" cy="8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</a:rPr>
                  <a:t>7 .4 2</a:t>
                </a:r>
              </a:p>
            </p:txBody>
          </p:sp>
          <p:sp>
            <p:nvSpPr>
              <p:cNvPr id="25" name="Text Box 25"/>
              <p:cNvSpPr txBox="1">
                <a:spLocks noChangeArrowheads="1"/>
              </p:cNvSpPr>
              <p:nvPr/>
            </p:nvSpPr>
            <p:spPr bwMode="auto">
              <a:xfrm>
                <a:off x="720" y="2520"/>
                <a:ext cx="600" cy="8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</a:rPr>
                  <a:t>7</a:t>
                </a:r>
              </a:p>
            </p:txBody>
          </p:sp>
        </p:grpSp>
        <p:sp>
          <p:nvSpPr>
            <p:cNvPr id="27" name="Text Box 27"/>
            <p:cNvSpPr txBox="1">
              <a:spLocks noChangeArrowheads="1"/>
            </p:cNvSpPr>
            <p:nvPr/>
          </p:nvSpPr>
          <p:spPr bwMode="auto">
            <a:xfrm>
              <a:off x="1848" y="1898"/>
              <a:ext cx="2160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 . </a:t>
              </a:r>
              <a:r>
                <a:rPr kumimoji="0" lang="en-US" altLang="zh-CN" sz="28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0 </a:t>
              </a:r>
              <a:r>
                <a:rPr kumimoji="0" lang="en-US" altLang="zh-CN" sz="28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6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314700" y="1205865"/>
            <a:ext cx="5439410" cy="2531745"/>
            <a:chOff x="5220" y="1899"/>
            <a:chExt cx="8566" cy="3987"/>
          </a:xfrm>
        </p:grpSpPr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5760" y="3780"/>
              <a:ext cx="276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5880" y="4950"/>
              <a:ext cx="276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10320" y="3930"/>
              <a:ext cx="276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9" name="Text Box 29"/>
            <p:cNvSpPr txBox="1">
              <a:spLocks noChangeArrowheads="1"/>
            </p:cNvSpPr>
            <p:nvPr/>
          </p:nvSpPr>
          <p:spPr bwMode="auto">
            <a:xfrm>
              <a:off x="6240" y="2610"/>
              <a:ext cx="1920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1 .2</a:t>
              </a:r>
            </a:p>
          </p:txBody>
        </p:sp>
        <p:sp>
          <p:nvSpPr>
            <p:cNvPr id="30" name="Text Box 30"/>
            <p:cNvSpPr txBox="1">
              <a:spLocks noChangeArrowheads="1"/>
            </p:cNvSpPr>
            <p:nvPr/>
          </p:nvSpPr>
          <p:spPr bwMode="auto">
            <a:xfrm>
              <a:off x="5220" y="2584"/>
              <a:ext cx="840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5</a:t>
              </a:r>
            </a:p>
          </p:txBody>
        </p:sp>
        <p:sp>
          <p:nvSpPr>
            <p:cNvPr id="31" name="Text Box 31"/>
            <p:cNvSpPr txBox="1">
              <a:spLocks noChangeArrowheads="1"/>
            </p:cNvSpPr>
            <p:nvPr/>
          </p:nvSpPr>
          <p:spPr bwMode="auto">
            <a:xfrm>
              <a:off x="6240" y="1899"/>
              <a:ext cx="2280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0 .</a:t>
              </a:r>
              <a:r>
                <a:rPr kumimoji="0" lang="en-US" altLang="zh-CN" sz="28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2</a:t>
              </a:r>
            </a:p>
          </p:txBody>
        </p:sp>
        <p:sp>
          <p:nvSpPr>
            <p:cNvPr id="32" name="Text Box 32"/>
            <p:cNvSpPr txBox="1">
              <a:spLocks noChangeArrowheads="1"/>
            </p:cNvSpPr>
            <p:nvPr/>
          </p:nvSpPr>
          <p:spPr bwMode="auto">
            <a:xfrm>
              <a:off x="6240" y="3150"/>
              <a:ext cx="1800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1  0</a:t>
              </a:r>
            </a:p>
          </p:txBody>
        </p:sp>
        <p:sp>
          <p:nvSpPr>
            <p:cNvPr id="33" name="Text Box 33"/>
            <p:cNvSpPr txBox="1">
              <a:spLocks noChangeArrowheads="1"/>
            </p:cNvSpPr>
            <p:nvPr/>
          </p:nvSpPr>
          <p:spPr bwMode="auto">
            <a:xfrm>
              <a:off x="6900" y="3766"/>
              <a:ext cx="1800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2 </a:t>
              </a:r>
              <a:r>
                <a:rPr kumimoji="0" lang="en-US" altLang="zh-CN" sz="28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0</a:t>
              </a:r>
            </a:p>
          </p:txBody>
        </p:sp>
        <p:sp>
          <p:nvSpPr>
            <p:cNvPr id="34" name="Text Box 34"/>
            <p:cNvSpPr txBox="1">
              <a:spLocks noChangeArrowheads="1"/>
            </p:cNvSpPr>
            <p:nvPr/>
          </p:nvSpPr>
          <p:spPr bwMode="auto">
            <a:xfrm>
              <a:off x="7373" y="1921"/>
              <a:ext cx="600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4</a:t>
              </a:r>
            </a:p>
          </p:txBody>
        </p:sp>
        <p:sp>
          <p:nvSpPr>
            <p:cNvPr id="35" name="Text Box 35"/>
            <p:cNvSpPr txBox="1">
              <a:spLocks noChangeArrowheads="1"/>
            </p:cNvSpPr>
            <p:nvPr/>
          </p:nvSpPr>
          <p:spPr bwMode="auto">
            <a:xfrm>
              <a:off x="6873" y="4290"/>
              <a:ext cx="1680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2 0</a:t>
              </a:r>
            </a:p>
          </p:txBody>
        </p:sp>
        <p:sp>
          <p:nvSpPr>
            <p:cNvPr id="36" name="Text Box 36"/>
            <p:cNvSpPr txBox="1">
              <a:spLocks noChangeArrowheads="1"/>
            </p:cNvSpPr>
            <p:nvPr/>
          </p:nvSpPr>
          <p:spPr bwMode="auto">
            <a:xfrm>
              <a:off x="7427" y="5062"/>
              <a:ext cx="840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0</a:t>
              </a:r>
            </a:p>
          </p:txBody>
        </p:sp>
        <p:sp>
          <p:nvSpPr>
            <p:cNvPr id="39" name="Line 39"/>
            <p:cNvSpPr>
              <a:spLocks noChangeShapeType="1"/>
            </p:cNvSpPr>
            <p:nvPr/>
          </p:nvSpPr>
          <p:spPr bwMode="auto">
            <a:xfrm>
              <a:off x="10515" y="5010"/>
              <a:ext cx="276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0" name="Text Box 40"/>
            <p:cNvSpPr txBox="1">
              <a:spLocks noChangeArrowheads="1"/>
            </p:cNvSpPr>
            <p:nvPr/>
          </p:nvSpPr>
          <p:spPr bwMode="auto">
            <a:xfrm>
              <a:off x="10560" y="2610"/>
              <a:ext cx="2640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1 3 .8</a:t>
              </a:r>
            </a:p>
          </p:txBody>
        </p:sp>
        <p:sp>
          <p:nvSpPr>
            <p:cNvPr id="41" name="Text Box 41"/>
            <p:cNvSpPr txBox="1">
              <a:spLocks noChangeArrowheads="1"/>
            </p:cNvSpPr>
            <p:nvPr/>
          </p:nvSpPr>
          <p:spPr bwMode="auto">
            <a:xfrm>
              <a:off x="9480" y="2610"/>
              <a:ext cx="1200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15</a:t>
              </a:r>
            </a:p>
          </p:txBody>
        </p:sp>
        <p:sp>
          <p:nvSpPr>
            <p:cNvPr id="42" name="Text Box 42"/>
            <p:cNvSpPr txBox="1">
              <a:spLocks noChangeArrowheads="1"/>
            </p:cNvSpPr>
            <p:nvPr/>
          </p:nvSpPr>
          <p:spPr bwMode="auto">
            <a:xfrm>
              <a:off x="10906" y="1959"/>
              <a:ext cx="2880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kumimoji="0" lang="en-US" altLang="zh-CN" sz="28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0 .</a:t>
              </a:r>
              <a:r>
                <a:rPr kumimoji="0" lang="en-US" altLang="zh-CN" sz="28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9 2</a:t>
              </a:r>
            </a:p>
          </p:txBody>
        </p:sp>
        <p:sp>
          <p:nvSpPr>
            <p:cNvPr id="43" name="Text Box 43"/>
            <p:cNvSpPr txBox="1">
              <a:spLocks noChangeArrowheads="1"/>
            </p:cNvSpPr>
            <p:nvPr/>
          </p:nvSpPr>
          <p:spPr bwMode="auto">
            <a:xfrm>
              <a:off x="10560" y="3150"/>
              <a:ext cx="2160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1 3  5</a:t>
              </a:r>
            </a:p>
          </p:txBody>
        </p:sp>
        <p:sp>
          <p:nvSpPr>
            <p:cNvPr id="44" name="Text Box 44"/>
            <p:cNvSpPr txBox="1">
              <a:spLocks noChangeArrowheads="1"/>
            </p:cNvSpPr>
            <p:nvPr/>
          </p:nvSpPr>
          <p:spPr bwMode="auto">
            <a:xfrm>
              <a:off x="11724" y="3811"/>
              <a:ext cx="1680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3 </a:t>
              </a:r>
              <a:r>
                <a:rPr kumimoji="0" lang="en-US" altLang="zh-CN" sz="28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0</a:t>
              </a:r>
            </a:p>
          </p:txBody>
        </p:sp>
        <p:sp>
          <p:nvSpPr>
            <p:cNvPr id="45" name="Text Box 45"/>
            <p:cNvSpPr txBox="1">
              <a:spLocks noChangeArrowheads="1"/>
            </p:cNvSpPr>
            <p:nvPr/>
          </p:nvSpPr>
          <p:spPr bwMode="auto">
            <a:xfrm>
              <a:off x="11724" y="4261"/>
              <a:ext cx="1680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3 </a:t>
              </a:r>
              <a:r>
                <a:rPr kumimoji="0" lang="en-US" altLang="zh-CN" sz="28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0</a:t>
              </a:r>
            </a:p>
          </p:txBody>
        </p:sp>
        <p:sp>
          <p:nvSpPr>
            <p:cNvPr id="46" name="Text Box 46"/>
            <p:cNvSpPr txBox="1">
              <a:spLocks noChangeArrowheads="1"/>
            </p:cNvSpPr>
            <p:nvPr/>
          </p:nvSpPr>
          <p:spPr bwMode="auto">
            <a:xfrm>
              <a:off x="12256" y="5010"/>
              <a:ext cx="840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0</a:t>
              </a:r>
            </a:p>
          </p:txBody>
        </p:sp>
      </p:grpSp>
      <p:sp>
        <p:nvSpPr>
          <p:cNvPr id="47" name="Text Box 48"/>
          <p:cNvSpPr txBox="1">
            <a:spLocks noChangeArrowheads="1"/>
          </p:cNvSpPr>
          <p:nvPr/>
        </p:nvSpPr>
        <p:spPr bwMode="auto">
          <a:xfrm>
            <a:off x="409575" y="4420364"/>
            <a:ext cx="3657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商中间用</a:t>
            </a:r>
            <a:r>
              <a:rPr kumimoji="0" lang="zh-CN" alt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kumimoji="0" lang="en-US" altLang="zh-CN" sz="28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0”</a:t>
            </a:r>
            <a:r>
              <a:rPr kumimoji="0" lang="zh-CN" alt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占位</a:t>
            </a:r>
          </a:p>
        </p:txBody>
      </p:sp>
      <p:sp>
        <p:nvSpPr>
          <p:cNvPr id="48" name="AutoShape 49"/>
          <p:cNvSpPr>
            <a:spLocks noChangeArrowheads="1"/>
          </p:cNvSpPr>
          <p:nvPr/>
        </p:nvSpPr>
        <p:spPr bwMode="auto">
          <a:xfrm>
            <a:off x="5692458" y="3442970"/>
            <a:ext cx="609600" cy="609750"/>
          </a:xfrm>
          <a:prstGeom prst="upArrow">
            <a:avLst>
              <a:gd name="adj1" fmla="val 50000"/>
              <a:gd name="adj2" fmla="val 25000"/>
            </a:avLst>
          </a:prstGeom>
          <a:noFill/>
          <a:ln w="57150">
            <a:solidFill>
              <a:srgbClr val="FF66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9" name="AutoShape 50"/>
          <p:cNvSpPr>
            <a:spLocks noChangeArrowheads="1"/>
          </p:cNvSpPr>
          <p:nvPr/>
        </p:nvSpPr>
        <p:spPr bwMode="auto">
          <a:xfrm>
            <a:off x="1655688" y="3824274"/>
            <a:ext cx="468144" cy="468812"/>
          </a:xfrm>
          <a:prstGeom prst="upArrow">
            <a:avLst>
              <a:gd name="adj1" fmla="val 50000"/>
              <a:gd name="adj2" fmla="val 25000"/>
            </a:avLst>
          </a:prstGeom>
          <a:noFill/>
          <a:ln w="57150">
            <a:solidFill>
              <a:srgbClr val="FF66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0" name="Text Box 51"/>
          <p:cNvSpPr txBox="1">
            <a:spLocks noChangeArrowheads="1"/>
          </p:cNvSpPr>
          <p:nvPr/>
        </p:nvSpPr>
        <p:spPr bwMode="auto">
          <a:xfrm>
            <a:off x="4056637" y="4064465"/>
            <a:ext cx="48863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被除数的整数部分比除数小，商的整数部分要用</a:t>
            </a:r>
            <a:r>
              <a:rPr kumimoji="0" lang="zh-CN" alt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kumimoji="0" lang="en-US" altLang="zh-CN" sz="28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0”</a:t>
            </a:r>
            <a:r>
              <a:rPr kumimoji="0" lang="zh-CN" alt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占位</a:t>
            </a:r>
          </a:p>
        </p:txBody>
      </p:sp>
      <p:pic>
        <p:nvPicPr>
          <p:cNvPr id="51" name="图片 5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4278" y="1476018"/>
            <a:ext cx="1727200" cy="56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图片 5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44900" y="1541823"/>
            <a:ext cx="1727200" cy="56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图片 5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58874" y="1471239"/>
            <a:ext cx="1727200" cy="56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utoUpdateAnimBg="0"/>
      <p:bldP spid="48" grpId="0" animBg="1"/>
      <p:bldP spid="49" grpId="0" animBg="1"/>
      <p:bldP spid="50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938253" y="1457011"/>
            <a:ext cx="7557583" cy="2575862"/>
          </a:xfrm>
          <a:prstGeom prst="roundRect">
            <a:avLst>
              <a:gd name="adj" fmla="val 8426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bg1"/>
                </a:solidFill>
                <a:sym typeface="+mn-ea"/>
              </a:rPr>
              <a:t>小数</a:t>
            </a:r>
            <a:r>
              <a:rPr lang="zh-CN" altLang="en-US" sz="2400" b="1" dirty="0">
                <a:solidFill>
                  <a:schemeClr val="bg1"/>
                </a:solidFill>
                <a:sym typeface="+mn-ea"/>
              </a:rPr>
              <a:t>除法的计算方法：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chemeClr val="bg1"/>
                </a:solidFill>
                <a:sym typeface="+mn-ea"/>
              </a:rPr>
              <a:t>1.</a:t>
            </a:r>
            <a:r>
              <a:rPr lang="zh-CN" altLang="en-US" sz="2400" b="1" dirty="0">
                <a:solidFill>
                  <a:schemeClr val="bg1"/>
                </a:solidFill>
                <a:sym typeface="+mn-ea"/>
              </a:rPr>
              <a:t>按照整数除法的计算法则进行计算，被除数的整数部分比除数小，商的整数部分要用</a:t>
            </a:r>
            <a:r>
              <a:rPr lang="en-US" altLang="zh-CN" sz="2400" b="1" dirty="0">
                <a:solidFill>
                  <a:schemeClr val="bg1"/>
                </a:solidFill>
                <a:sym typeface="+mn-ea"/>
              </a:rPr>
              <a:t>“0”</a:t>
            </a:r>
            <a:r>
              <a:rPr lang="zh-CN" altLang="en-US" sz="2400" b="1" dirty="0">
                <a:solidFill>
                  <a:schemeClr val="bg1"/>
                </a:solidFill>
                <a:sym typeface="+mn-ea"/>
              </a:rPr>
              <a:t>占位。</a:t>
            </a:r>
            <a:endParaRPr lang="zh-CN" altLang="en-US" sz="24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chemeClr val="bg1"/>
                </a:solidFill>
                <a:sym typeface="+mn-ea"/>
              </a:rPr>
              <a:t>2.</a:t>
            </a:r>
            <a:r>
              <a:rPr lang="zh-CN" altLang="en-US" sz="2400" b="1" dirty="0">
                <a:solidFill>
                  <a:schemeClr val="bg1"/>
                </a:solidFill>
                <a:sym typeface="+mn-ea"/>
              </a:rPr>
              <a:t>商的小数点与被除数的小数点对齐就行了。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3"/>
          <p:cNvSpPr>
            <a:spLocks noGrp="1"/>
          </p:cNvSpPr>
          <p:nvPr>
            <p:ph type="title" idx="4294967295"/>
          </p:nvPr>
        </p:nvSpPr>
        <p:spPr bwMode="auto">
          <a:xfrm>
            <a:off x="682673" y="731650"/>
            <a:ext cx="5972175" cy="539750"/>
          </a:xfrm>
          <a:prstGeom prst="rect">
            <a:avLst/>
          </a:prstGeom>
          <a:noFill/>
          <a:ln>
            <a:miter lim="800000"/>
          </a:ln>
        </p:spPr>
        <p:txBody>
          <a:bodyPr lIns="68580" tIns="34290" rIns="68580" bIns="34290"/>
          <a:lstStyle/>
          <a:p>
            <a:pPr algn="l" eaLnBrk="1" hangingPunct="1"/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小组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大比拼，看谁做得快又准！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59773" y="1490631"/>
            <a:ext cx="1331134" cy="50013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34.2÷3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52208" y="1509681"/>
            <a:ext cx="1436932" cy="50013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800" dirty="0" smtClean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 12.5÷5</a:t>
            </a:r>
            <a:endParaRPr lang="en-US" altLang="zh-CN" sz="2800" dirty="0">
              <a:latin typeface="微软雅黑" panose="020B0503020204020204" charset="-122"/>
              <a:ea typeface="微软雅黑" panose="020B0503020204020204" charset="-122"/>
              <a:cs typeface="楷体" panose="02010609060101010101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59773" y="2251116"/>
            <a:ext cx="1331134" cy="50013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16.8÷8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71962" y="2217656"/>
            <a:ext cx="1331134" cy="50013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28.8÷4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90907" y="1510702"/>
            <a:ext cx="1121141" cy="50013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=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11.4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88131" y="1501672"/>
            <a:ext cx="911147" cy="50013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=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2.5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20287" y="2251115"/>
            <a:ext cx="911147" cy="50013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=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2.1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88132" y="2217655"/>
            <a:ext cx="911147" cy="50013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=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7.2</a:t>
            </a:r>
          </a:p>
        </p:txBody>
      </p:sp>
      <p:sp>
        <p:nvSpPr>
          <p:cNvPr id="17" name="任意多边形 16"/>
          <p:cNvSpPr/>
          <p:nvPr/>
        </p:nvSpPr>
        <p:spPr>
          <a:xfrm>
            <a:off x="0" y="611178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+mn-ea"/>
              </a:rPr>
              <a:t>1</a:t>
            </a:r>
            <a:endParaRPr lang="zh-CN" altLang="en-US" sz="2800" b="1" dirty="0"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TextBox 9"/>
          <p:cNvSpPr txBox="1">
            <a:spLocks noChangeArrowheads="1"/>
          </p:cNvSpPr>
          <p:nvPr/>
        </p:nvSpPr>
        <p:spPr bwMode="auto">
          <a:xfrm>
            <a:off x="60960" y="579059"/>
            <a:ext cx="8686800" cy="58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用竖式算一算，并说一说竖式中每一步的意思。</a:t>
            </a:r>
          </a:p>
        </p:txBody>
      </p:sp>
      <p:sp>
        <p:nvSpPr>
          <p:cNvPr id="13319" name="TextBox 9"/>
          <p:cNvSpPr txBox="1">
            <a:spLocks noChangeArrowheads="1"/>
          </p:cNvSpPr>
          <p:nvPr/>
        </p:nvSpPr>
        <p:spPr bwMode="auto">
          <a:xfrm>
            <a:off x="206328" y="1113919"/>
            <a:ext cx="18065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solidFill>
                  <a:srgbClr val="000000"/>
                </a:solidFill>
                <a:latin typeface="+mn-ea"/>
                <a:ea typeface="+mn-ea"/>
              </a:rPr>
              <a:t>20.4÷4</a:t>
            </a:r>
          </a:p>
        </p:txBody>
      </p:sp>
      <p:sp>
        <p:nvSpPr>
          <p:cNvPr id="13320" name="TextBox 9"/>
          <p:cNvSpPr txBox="1">
            <a:spLocks noChangeArrowheads="1"/>
          </p:cNvSpPr>
          <p:nvPr/>
        </p:nvSpPr>
        <p:spPr bwMode="auto">
          <a:xfrm>
            <a:off x="2749550" y="1111874"/>
            <a:ext cx="23495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solidFill>
                  <a:srgbClr val="000000"/>
                </a:solidFill>
                <a:latin typeface="+mn-ea"/>
                <a:ea typeface="+mn-ea"/>
              </a:rPr>
              <a:t>96.6÷42</a:t>
            </a:r>
          </a:p>
        </p:txBody>
      </p:sp>
      <p:sp>
        <p:nvSpPr>
          <p:cNvPr id="13321" name="TextBox 9"/>
          <p:cNvSpPr txBox="1">
            <a:spLocks noChangeArrowheads="1"/>
          </p:cNvSpPr>
          <p:nvPr/>
        </p:nvSpPr>
        <p:spPr bwMode="auto">
          <a:xfrm>
            <a:off x="5999102" y="1136835"/>
            <a:ext cx="186753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solidFill>
                  <a:srgbClr val="000000"/>
                </a:solidFill>
                <a:latin typeface="+mn-ea"/>
                <a:ea typeface="+mn-ea"/>
              </a:rPr>
              <a:t>55.8÷31</a:t>
            </a:r>
          </a:p>
        </p:txBody>
      </p:sp>
      <p:sp>
        <p:nvSpPr>
          <p:cNvPr id="12" name="Line 4"/>
          <p:cNvSpPr>
            <a:spLocks noChangeShapeType="1"/>
          </p:cNvSpPr>
          <p:nvPr/>
        </p:nvSpPr>
        <p:spPr bwMode="auto">
          <a:xfrm>
            <a:off x="792480" y="3009662"/>
            <a:ext cx="14478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2800" dirty="0" smtClean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>
            <a:off x="792480" y="3924062"/>
            <a:ext cx="14478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2800" dirty="0" smtClean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13326" name="Text Box 6"/>
          <p:cNvSpPr txBox="1">
            <a:spLocks noChangeArrowheads="1"/>
          </p:cNvSpPr>
          <p:nvPr/>
        </p:nvSpPr>
        <p:spPr bwMode="auto">
          <a:xfrm>
            <a:off x="929406" y="2070771"/>
            <a:ext cx="163322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dirty="0" smtClean="0">
                <a:solidFill>
                  <a:srgbClr val="000000"/>
                </a:solidFill>
                <a:latin typeface="+mn-ea"/>
                <a:ea typeface="+mn-ea"/>
              </a:rPr>
              <a:t>2 0 </a:t>
            </a:r>
            <a:r>
              <a:rPr lang="en-US" altLang="zh-CN" sz="2800" dirty="0" smtClean="0">
                <a:solidFill>
                  <a:srgbClr val="FF0000"/>
                </a:solidFill>
                <a:latin typeface="+mn-ea"/>
                <a:ea typeface="+mn-ea"/>
              </a:rPr>
              <a:t>.</a:t>
            </a:r>
            <a:r>
              <a:rPr lang="en-US" altLang="zh-CN" sz="2800" dirty="0" smtClean="0">
                <a:solidFill>
                  <a:srgbClr val="000000"/>
                </a:solidFill>
                <a:latin typeface="+mn-ea"/>
                <a:ea typeface="+mn-ea"/>
              </a:rPr>
              <a:t>4</a:t>
            </a:r>
          </a:p>
        </p:txBody>
      </p:sp>
      <p:sp>
        <p:nvSpPr>
          <p:cNvPr id="13327" name="Text Box 7"/>
          <p:cNvSpPr txBox="1">
            <a:spLocks noChangeArrowheads="1"/>
          </p:cNvSpPr>
          <p:nvPr/>
        </p:nvSpPr>
        <p:spPr bwMode="auto">
          <a:xfrm>
            <a:off x="367632" y="2073496"/>
            <a:ext cx="327025" cy="52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dirty="0" smtClean="0">
                <a:solidFill>
                  <a:srgbClr val="000000"/>
                </a:solidFill>
                <a:latin typeface="+mn-ea"/>
                <a:ea typeface="+mn-ea"/>
              </a:rPr>
              <a:t>4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242026" y="1672591"/>
            <a:ext cx="45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dirty="0" smtClean="0">
                <a:solidFill>
                  <a:srgbClr val="000000"/>
                </a:solidFill>
                <a:latin typeface="+mn-ea"/>
                <a:ea typeface="+mn-ea"/>
              </a:rPr>
              <a:t>5</a:t>
            </a: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944880" y="2552464"/>
            <a:ext cx="106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dirty="0" smtClean="0">
                <a:solidFill>
                  <a:srgbClr val="000000"/>
                </a:solidFill>
                <a:latin typeface="+mn-ea"/>
                <a:ea typeface="+mn-ea"/>
              </a:rPr>
              <a:t>2 0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1684756" y="1672591"/>
            <a:ext cx="76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dirty="0" smtClean="0">
                <a:solidFill>
                  <a:srgbClr val="000000"/>
                </a:solidFill>
                <a:latin typeface="+mn-ea"/>
                <a:ea typeface="+mn-ea"/>
              </a:rPr>
              <a:t>1</a:t>
            </a: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1657196" y="3469146"/>
            <a:ext cx="1079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dirty="0" smtClean="0">
                <a:solidFill>
                  <a:srgbClr val="000000"/>
                </a:solidFill>
                <a:latin typeface="+mn-ea"/>
                <a:ea typeface="+mn-ea"/>
              </a:rPr>
              <a:t>4</a:t>
            </a: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1694439" y="3967644"/>
            <a:ext cx="228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dirty="0" smtClean="0">
                <a:solidFill>
                  <a:srgbClr val="000000"/>
                </a:solidFill>
                <a:latin typeface="+mn-ea"/>
                <a:ea typeface="+mn-ea"/>
              </a:rPr>
              <a:t>0</a:t>
            </a:r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1643899" y="3049160"/>
            <a:ext cx="4058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solidFill>
                  <a:srgbClr val="000000"/>
                </a:solidFill>
                <a:latin typeface="+mn-ea"/>
                <a:ea typeface="+mn-ea"/>
              </a:rPr>
              <a:t>4</a:t>
            </a:r>
          </a:p>
        </p:txBody>
      </p:sp>
      <p:sp>
        <p:nvSpPr>
          <p:cNvPr id="38" name="Text Box 8"/>
          <p:cNvSpPr txBox="1">
            <a:spLocks noChangeArrowheads="1"/>
          </p:cNvSpPr>
          <p:nvPr/>
        </p:nvSpPr>
        <p:spPr bwMode="auto">
          <a:xfrm>
            <a:off x="1744298" y="1253124"/>
            <a:ext cx="114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dirty="0" smtClean="0">
                <a:solidFill>
                  <a:srgbClr val="000000"/>
                </a:solidFill>
                <a:latin typeface="+mn-ea"/>
                <a:ea typeface="+mn-ea"/>
              </a:rPr>
              <a:t>=5.1</a:t>
            </a:r>
          </a:p>
        </p:txBody>
      </p:sp>
      <p:sp>
        <p:nvSpPr>
          <p:cNvPr id="54" name="Line 4"/>
          <p:cNvSpPr>
            <a:spLocks noChangeShapeType="1"/>
          </p:cNvSpPr>
          <p:nvPr/>
        </p:nvSpPr>
        <p:spPr bwMode="auto">
          <a:xfrm>
            <a:off x="3680460" y="3066812"/>
            <a:ext cx="14478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2800" smtClean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55" name="Line 5"/>
          <p:cNvSpPr>
            <a:spLocks noChangeShapeType="1"/>
          </p:cNvSpPr>
          <p:nvPr/>
        </p:nvSpPr>
        <p:spPr bwMode="auto">
          <a:xfrm>
            <a:off x="3680460" y="3981212"/>
            <a:ext cx="14478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2800" smtClean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13340" name="Text Box 6"/>
          <p:cNvSpPr txBox="1">
            <a:spLocks noChangeArrowheads="1"/>
          </p:cNvSpPr>
          <p:nvPr/>
        </p:nvSpPr>
        <p:spPr bwMode="auto">
          <a:xfrm>
            <a:off x="3832860" y="2152413"/>
            <a:ext cx="17526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dirty="0" smtClean="0">
                <a:solidFill>
                  <a:srgbClr val="000000"/>
                </a:solidFill>
                <a:latin typeface="+mn-ea"/>
                <a:ea typeface="+mn-ea"/>
              </a:rPr>
              <a:t>9 6 </a:t>
            </a:r>
            <a:r>
              <a:rPr lang="en-US" altLang="zh-CN" sz="2800" dirty="0" smtClean="0">
                <a:solidFill>
                  <a:srgbClr val="FF0000"/>
                </a:solidFill>
                <a:latin typeface="+mn-ea"/>
                <a:ea typeface="+mn-ea"/>
              </a:rPr>
              <a:t>.</a:t>
            </a:r>
            <a:r>
              <a:rPr lang="en-US" altLang="zh-CN" sz="2800" dirty="0" smtClean="0">
                <a:solidFill>
                  <a:srgbClr val="000000"/>
                </a:solidFill>
                <a:latin typeface="+mn-ea"/>
                <a:ea typeface="+mn-ea"/>
              </a:rPr>
              <a:t>6</a:t>
            </a:r>
          </a:p>
        </p:txBody>
      </p:sp>
      <p:sp>
        <p:nvSpPr>
          <p:cNvPr id="13341" name="Text Box 7"/>
          <p:cNvSpPr txBox="1">
            <a:spLocks noChangeArrowheads="1"/>
          </p:cNvSpPr>
          <p:nvPr/>
        </p:nvSpPr>
        <p:spPr bwMode="auto">
          <a:xfrm>
            <a:off x="3071396" y="2071212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dirty="0" smtClean="0">
                <a:solidFill>
                  <a:srgbClr val="000000"/>
                </a:solidFill>
                <a:latin typeface="+mn-ea"/>
                <a:ea typeface="+mn-ea"/>
              </a:rPr>
              <a:t>42</a:t>
            </a:r>
          </a:p>
        </p:txBody>
      </p:sp>
      <p:sp>
        <p:nvSpPr>
          <p:cNvPr id="58" name="Text Box 8"/>
          <p:cNvSpPr txBox="1">
            <a:spLocks noChangeArrowheads="1"/>
          </p:cNvSpPr>
          <p:nvPr/>
        </p:nvSpPr>
        <p:spPr bwMode="auto">
          <a:xfrm>
            <a:off x="4175760" y="1720851"/>
            <a:ext cx="45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dirty="0" smtClean="0">
                <a:solidFill>
                  <a:srgbClr val="000000"/>
                </a:solidFill>
                <a:latin typeface="+mn-ea"/>
                <a:ea typeface="+mn-ea"/>
              </a:rPr>
              <a:t>2</a:t>
            </a:r>
          </a:p>
        </p:txBody>
      </p:sp>
      <p:sp>
        <p:nvSpPr>
          <p:cNvPr id="59" name="Text Box 9"/>
          <p:cNvSpPr txBox="1">
            <a:spLocks noChangeArrowheads="1"/>
          </p:cNvSpPr>
          <p:nvPr/>
        </p:nvSpPr>
        <p:spPr bwMode="auto">
          <a:xfrm>
            <a:off x="3832860" y="2609614"/>
            <a:ext cx="106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dirty="0" smtClean="0">
                <a:solidFill>
                  <a:srgbClr val="000000"/>
                </a:solidFill>
                <a:latin typeface="+mn-ea"/>
                <a:ea typeface="+mn-ea"/>
              </a:rPr>
              <a:t>8 4</a:t>
            </a:r>
          </a:p>
        </p:txBody>
      </p:sp>
      <p:sp>
        <p:nvSpPr>
          <p:cNvPr id="60" name="Text Box 10"/>
          <p:cNvSpPr txBox="1">
            <a:spLocks noChangeArrowheads="1"/>
          </p:cNvSpPr>
          <p:nvPr/>
        </p:nvSpPr>
        <p:spPr bwMode="auto">
          <a:xfrm>
            <a:off x="3856673" y="3076338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dirty="0" smtClean="0">
                <a:solidFill>
                  <a:srgbClr val="000000"/>
                </a:solidFill>
                <a:latin typeface="+mn-ea"/>
                <a:ea typeface="+mn-ea"/>
              </a:rPr>
              <a:t>1 2  </a:t>
            </a:r>
          </a:p>
        </p:txBody>
      </p:sp>
      <p:sp>
        <p:nvSpPr>
          <p:cNvPr id="61" name="Text Box 11"/>
          <p:cNvSpPr txBox="1">
            <a:spLocks noChangeArrowheads="1"/>
          </p:cNvSpPr>
          <p:nvPr/>
        </p:nvSpPr>
        <p:spPr bwMode="auto">
          <a:xfrm>
            <a:off x="4563228" y="1713001"/>
            <a:ext cx="76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dirty="0" smtClean="0">
                <a:solidFill>
                  <a:srgbClr val="000000"/>
                </a:solidFill>
                <a:latin typeface="+mn-ea"/>
                <a:ea typeface="+mn-ea"/>
              </a:rPr>
              <a:t>3</a:t>
            </a:r>
          </a:p>
        </p:txBody>
      </p:sp>
      <p:sp>
        <p:nvSpPr>
          <p:cNvPr id="62" name="Text Box 12"/>
          <p:cNvSpPr txBox="1">
            <a:spLocks noChangeArrowheads="1"/>
          </p:cNvSpPr>
          <p:nvPr/>
        </p:nvSpPr>
        <p:spPr bwMode="auto">
          <a:xfrm>
            <a:off x="3856673" y="3470437"/>
            <a:ext cx="1587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dirty="0" smtClean="0">
                <a:solidFill>
                  <a:srgbClr val="000000"/>
                </a:solidFill>
                <a:latin typeface="+mn-ea"/>
                <a:ea typeface="+mn-ea"/>
              </a:rPr>
              <a:t>1 2  6</a:t>
            </a:r>
          </a:p>
        </p:txBody>
      </p:sp>
      <p:sp>
        <p:nvSpPr>
          <p:cNvPr id="63" name="Text Box 13"/>
          <p:cNvSpPr txBox="1">
            <a:spLocks noChangeArrowheads="1"/>
          </p:cNvSpPr>
          <p:nvPr/>
        </p:nvSpPr>
        <p:spPr bwMode="auto">
          <a:xfrm>
            <a:off x="4581357" y="4003182"/>
            <a:ext cx="428625" cy="539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dirty="0" smtClean="0">
                <a:solidFill>
                  <a:srgbClr val="000000"/>
                </a:solidFill>
                <a:latin typeface="+mn-ea"/>
                <a:ea typeface="+mn-ea"/>
              </a:rPr>
              <a:t>0</a:t>
            </a:r>
          </a:p>
        </p:txBody>
      </p:sp>
      <p:sp>
        <p:nvSpPr>
          <p:cNvPr id="64" name="Text Box 18"/>
          <p:cNvSpPr txBox="1">
            <a:spLocks noChangeArrowheads="1"/>
          </p:cNvSpPr>
          <p:nvPr/>
        </p:nvSpPr>
        <p:spPr bwMode="auto">
          <a:xfrm>
            <a:off x="4438214" y="1730070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dirty="0" smtClean="0">
                <a:solidFill>
                  <a:srgbClr val="FF0000"/>
                </a:solidFill>
                <a:latin typeface="+mn-ea"/>
                <a:ea typeface="+mn-ea"/>
              </a:rPr>
              <a:t>.</a:t>
            </a:r>
          </a:p>
        </p:txBody>
      </p:sp>
      <p:sp>
        <p:nvSpPr>
          <p:cNvPr id="65" name="Text Box 19"/>
          <p:cNvSpPr txBox="1">
            <a:spLocks noChangeArrowheads="1"/>
          </p:cNvSpPr>
          <p:nvPr/>
        </p:nvSpPr>
        <p:spPr bwMode="auto">
          <a:xfrm>
            <a:off x="4564958" y="3073036"/>
            <a:ext cx="4058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solidFill>
                  <a:srgbClr val="000000"/>
                </a:solidFill>
                <a:latin typeface="+mn-ea"/>
                <a:ea typeface="+mn-ea"/>
              </a:rPr>
              <a:t>6</a:t>
            </a:r>
          </a:p>
        </p:txBody>
      </p:sp>
      <p:sp>
        <p:nvSpPr>
          <p:cNvPr id="80" name="Text Box 8"/>
          <p:cNvSpPr txBox="1">
            <a:spLocks noChangeArrowheads="1"/>
          </p:cNvSpPr>
          <p:nvPr/>
        </p:nvSpPr>
        <p:spPr bwMode="auto">
          <a:xfrm>
            <a:off x="4642177" y="1250044"/>
            <a:ext cx="114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dirty="0" smtClean="0">
                <a:solidFill>
                  <a:srgbClr val="000000"/>
                </a:solidFill>
                <a:latin typeface="+mn-ea"/>
                <a:ea typeface="+mn-ea"/>
              </a:rPr>
              <a:t>=2.3</a:t>
            </a:r>
          </a:p>
        </p:txBody>
      </p:sp>
      <p:sp>
        <p:nvSpPr>
          <p:cNvPr id="83" name="Line 4"/>
          <p:cNvSpPr>
            <a:spLocks noChangeShapeType="1"/>
          </p:cNvSpPr>
          <p:nvPr/>
        </p:nvSpPr>
        <p:spPr bwMode="auto">
          <a:xfrm>
            <a:off x="6621780" y="3043952"/>
            <a:ext cx="14478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2800" smtClean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84" name="Line 5"/>
          <p:cNvSpPr>
            <a:spLocks noChangeShapeType="1"/>
          </p:cNvSpPr>
          <p:nvPr/>
        </p:nvSpPr>
        <p:spPr bwMode="auto">
          <a:xfrm>
            <a:off x="6621780" y="3958352"/>
            <a:ext cx="14478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2800" smtClean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13355" name="Text Box 6"/>
          <p:cNvSpPr txBox="1">
            <a:spLocks noChangeArrowheads="1"/>
          </p:cNvSpPr>
          <p:nvPr/>
        </p:nvSpPr>
        <p:spPr bwMode="auto">
          <a:xfrm>
            <a:off x="6758940" y="2182893"/>
            <a:ext cx="1752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dirty="0" smtClean="0">
                <a:solidFill>
                  <a:srgbClr val="000000"/>
                </a:solidFill>
                <a:latin typeface="+mn-ea"/>
                <a:ea typeface="+mn-ea"/>
              </a:rPr>
              <a:t>5 5 </a:t>
            </a:r>
            <a:r>
              <a:rPr lang="en-US" altLang="zh-CN" sz="2800" dirty="0" smtClean="0">
                <a:solidFill>
                  <a:srgbClr val="FF0000"/>
                </a:solidFill>
                <a:latin typeface="+mn-ea"/>
                <a:ea typeface="+mn-ea"/>
              </a:rPr>
              <a:t>.</a:t>
            </a:r>
            <a:r>
              <a:rPr lang="en-US" altLang="zh-CN" sz="2800" dirty="0" smtClean="0">
                <a:solidFill>
                  <a:srgbClr val="000000"/>
                </a:solidFill>
                <a:latin typeface="+mn-ea"/>
                <a:ea typeface="+mn-ea"/>
              </a:rPr>
              <a:t>8</a:t>
            </a:r>
          </a:p>
        </p:txBody>
      </p:sp>
      <p:sp>
        <p:nvSpPr>
          <p:cNvPr id="13356" name="Text Box 7"/>
          <p:cNvSpPr txBox="1">
            <a:spLocks noChangeArrowheads="1"/>
          </p:cNvSpPr>
          <p:nvPr/>
        </p:nvSpPr>
        <p:spPr bwMode="auto">
          <a:xfrm>
            <a:off x="6052820" y="2129553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dirty="0" smtClean="0">
                <a:solidFill>
                  <a:srgbClr val="000000"/>
                </a:solidFill>
                <a:latin typeface="+mn-ea"/>
                <a:ea typeface="+mn-ea"/>
              </a:rPr>
              <a:t>31</a:t>
            </a:r>
          </a:p>
        </p:txBody>
      </p:sp>
      <p:sp>
        <p:nvSpPr>
          <p:cNvPr id="87" name="Text Box 8"/>
          <p:cNvSpPr txBox="1">
            <a:spLocks noChangeArrowheads="1"/>
          </p:cNvSpPr>
          <p:nvPr/>
        </p:nvSpPr>
        <p:spPr bwMode="auto">
          <a:xfrm>
            <a:off x="7062496" y="1706881"/>
            <a:ext cx="45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dirty="0" smtClean="0">
                <a:solidFill>
                  <a:srgbClr val="000000"/>
                </a:solidFill>
                <a:latin typeface="+mn-ea"/>
                <a:ea typeface="+mn-ea"/>
              </a:rPr>
              <a:t>1</a:t>
            </a:r>
          </a:p>
        </p:txBody>
      </p:sp>
      <p:sp>
        <p:nvSpPr>
          <p:cNvPr id="88" name="Text Box 9"/>
          <p:cNvSpPr txBox="1">
            <a:spLocks noChangeArrowheads="1"/>
          </p:cNvSpPr>
          <p:nvPr/>
        </p:nvSpPr>
        <p:spPr bwMode="auto">
          <a:xfrm>
            <a:off x="6774180" y="2586754"/>
            <a:ext cx="106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dirty="0" smtClean="0">
                <a:solidFill>
                  <a:srgbClr val="000000"/>
                </a:solidFill>
                <a:latin typeface="+mn-ea"/>
                <a:ea typeface="+mn-ea"/>
              </a:rPr>
              <a:t>3 1</a:t>
            </a:r>
          </a:p>
        </p:txBody>
      </p:sp>
      <p:sp>
        <p:nvSpPr>
          <p:cNvPr id="89" name="Text Box 10"/>
          <p:cNvSpPr txBox="1">
            <a:spLocks noChangeArrowheads="1"/>
          </p:cNvSpPr>
          <p:nvPr/>
        </p:nvSpPr>
        <p:spPr bwMode="auto">
          <a:xfrm>
            <a:off x="6812280" y="3043952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dirty="0" smtClean="0">
                <a:solidFill>
                  <a:srgbClr val="000000"/>
                </a:solidFill>
                <a:latin typeface="+mn-ea"/>
                <a:ea typeface="+mn-ea"/>
              </a:rPr>
              <a:t>2 4  </a:t>
            </a:r>
          </a:p>
        </p:txBody>
      </p:sp>
      <p:sp>
        <p:nvSpPr>
          <p:cNvPr id="90" name="Text Box 11"/>
          <p:cNvSpPr txBox="1">
            <a:spLocks noChangeArrowheads="1"/>
          </p:cNvSpPr>
          <p:nvPr/>
        </p:nvSpPr>
        <p:spPr bwMode="auto">
          <a:xfrm>
            <a:off x="7505957" y="1706881"/>
            <a:ext cx="76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dirty="0" smtClean="0">
                <a:solidFill>
                  <a:srgbClr val="000000"/>
                </a:solidFill>
                <a:latin typeface="+mn-ea"/>
                <a:ea typeface="+mn-ea"/>
              </a:rPr>
              <a:t>8</a:t>
            </a:r>
          </a:p>
        </p:txBody>
      </p:sp>
      <p:sp>
        <p:nvSpPr>
          <p:cNvPr id="91" name="Text Box 12"/>
          <p:cNvSpPr txBox="1">
            <a:spLocks noChangeArrowheads="1"/>
          </p:cNvSpPr>
          <p:nvPr/>
        </p:nvSpPr>
        <p:spPr bwMode="auto">
          <a:xfrm>
            <a:off x="6812280" y="3459260"/>
            <a:ext cx="1587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dirty="0" smtClean="0">
                <a:solidFill>
                  <a:srgbClr val="000000"/>
                </a:solidFill>
                <a:latin typeface="+mn-ea"/>
                <a:ea typeface="+mn-ea"/>
              </a:rPr>
              <a:t>2 4  8</a:t>
            </a:r>
          </a:p>
        </p:txBody>
      </p:sp>
      <p:sp>
        <p:nvSpPr>
          <p:cNvPr id="92" name="Text Box 13"/>
          <p:cNvSpPr txBox="1">
            <a:spLocks noChangeArrowheads="1"/>
          </p:cNvSpPr>
          <p:nvPr/>
        </p:nvSpPr>
        <p:spPr bwMode="auto">
          <a:xfrm>
            <a:off x="7574280" y="4018662"/>
            <a:ext cx="228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dirty="0" smtClean="0">
                <a:solidFill>
                  <a:srgbClr val="000000"/>
                </a:solidFill>
                <a:latin typeface="+mn-ea"/>
                <a:ea typeface="+mn-ea"/>
              </a:rPr>
              <a:t>0</a:t>
            </a:r>
          </a:p>
        </p:txBody>
      </p:sp>
      <p:sp>
        <p:nvSpPr>
          <p:cNvPr id="93" name="Text Box 18"/>
          <p:cNvSpPr txBox="1">
            <a:spLocks noChangeArrowheads="1"/>
          </p:cNvSpPr>
          <p:nvPr/>
        </p:nvSpPr>
        <p:spPr bwMode="auto">
          <a:xfrm>
            <a:off x="7388757" y="1750846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dirty="0" smtClean="0">
                <a:solidFill>
                  <a:srgbClr val="FF0000"/>
                </a:solidFill>
                <a:latin typeface="+mn-ea"/>
                <a:ea typeface="+mn-ea"/>
              </a:rPr>
              <a:t>.</a:t>
            </a:r>
          </a:p>
        </p:txBody>
      </p:sp>
      <p:sp>
        <p:nvSpPr>
          <p:cNvPr id="94" name="Text Box 19"/>
          <p:cNvSpPr txBox="1">
            <a:spLocks noChangeArrowheads="1"/>
          </p:cNvSpPr>
          <p:nvPr/>
        </p:nvSpPr>
        <p:spPr bwMode="auto">
          <a:xfrm>
            <a:off x="7511103" y="3049160"/>
            <a:ext cx="4058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solidFill>
                  <a:srgbClr val="000000"/>
                </a:solidFill>
                <a:latin typeface="+mn-ea"/>
                <a:ea typeface="+mn-ea"/>
              </a:rPr>
              <a:t>8</a:t>
            </a:r>
          </a:p>
        </p:txBody>
      </p:sp>
      <p:sp>
        <p:nvSpPr>
          <p:cNvPr id="95" name="Text Box 8"/>
          <p:cNvSpPr txBox="1">
            <a:spLocks noChangeArrowheads="1"/>
          </p:cNvSpPr>
          <p:nvPr/>
        </p:nvSpPr>
        <p:spPr bwMode="auto">
          <a:xfrm>
            <a:off x="7609840" y="1258649"/>
            <a:ext cx="10871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dirty="0" smtClean="0">
                <a:solidFill>
                  <a:srgbClr val="000000"/>
                </a:solidFill>
                <a:latin typeface="+mn-ea"/>
                <a:ea typeface="+mn-ea"/>
              </a:rPr>
              <a:t>=1.8</a:t>
            </a: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1550807" y="1630045"/>
            <a:ext cx="38163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dirty="0" smtClean="0">
                <a:solidFill>
                  <a:srgbClr val="FF0000"/>
                </a:solidFill>
                <a:latin typeface="+mn-ea"/>
                <a:ea typeface="+mn-ea"/>
              </a:rPr>
              <a:t>.</a:t>
            </a:r>
          </a:p>
        </p:txBody>
      </p:sp>
      <p:sp>
        <p:nvSpPr>
          <p:cNvPr id="51" name="任意多边形 50"/>
          <p:cNvSpPr/>
          <p:nvPr/>
        </p:nvSpPr>
        <p:spPr>
          <a:xfrm>
            <a:off x="0" y="611178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+mn-ea"/>
              </a:rPr>
              <a:t>2</a:t>
            </a:r>
            <a:endParaRPr lang="zh-CN" altLang="en-US" sz="2800" b="1" dirty="0">
              <a:latin typeface="+mn-ea"/>
            </a:endParaRPr>
          </a:p>
        </p:txBody>
      </p:sp>
      <p:pic>
        <p:nvPicPr>
          <p:cNvPr id="52" name="图片 5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9236" y="1896745"/>
            <a:ext cx="1727200" cy="56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图片 5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34410" y="1982274"/>
            <a:ext cx="1727200" cy="56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图片 5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02400" y="1991680"/>
            <a:ext cx="1727200" cy="56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6" grpId="0" autoUpdateAnimBg="0"/>
      <p:bldP spid="17" grpId="0" autoUpdateAnimBg="0"/>
      <p:bldP spid="19" grpId="0" autoUpdateAnimBg="0"/>
      <p:bldP spid="20" grpId="0" autoUpdateAnimBg="0"/>
      <p:bldP spid="21" grpId="0" autoUpdateAnimBg="0"/>
      <p:bldP spid="38" grpId="0" autoUpdateAnimBg="0"/>
      <p:bldP spid="54" grpId="0" bldLvl="0" animBg="1"/>
      <p:bldP spid="55" grpId="0" bldLvl="0" animBg="1"/>
      <p:bldP spid="58" grpId="0" autoUpdateAnimBg="0"/>
      <p:bldP spid="59" grpId="0" autoUpdateAnimBg="0"/>
      <p:bldP spid="60" grpId="0" autoUpdateAnimBg="0"/>
      <p:bldP spid="61" grpId="0" autoUpdateAnimBg="0"/>
      <p:bldP spid="62" grpId="0" autoUpdateAnimBg="0"/>
      <p:bldP spid="63" grpId="0" autoUpdateAnimBg="0"/>
      <p:bldP spid="64" grpId="0"/>
      <p:bldP spid="65" grpId="0" bldLvl="0" autoUpdateAnimBg="0"/>
      <p:bldP spid="80" grpId="0" autoUpdateAnimBg="0"/>
      <p:bldP spid="83" grpId="0" bldLvl="0" animBg="1"/>
      <p:bldP spid="84" grpId="0" bldLvl="0" animBg="1"/>
      <p:bldP spid="87" grpId="0" autoUpdateAnimBg="0"/>
      <p:bldP spid="88" grpId="0" autoUpdateAnimBg="0"/>
      <p:bldP spid="89" grpId="0" autoUpdateAnimBg="0"/>
      <p:bldP spid="90" grpId="0" autoUpdateAnimBg="0"/>
      <p:bldP spid="91" grpId="0" autoUpdateAnimBg="0"/>
      <p:bldP spid="92" grpId="0" autoUpdateAnimBg="0"/>
      <p:bldP spid="93" grpId="0"/>
      <p:bldP spid="94" grpId="0" bldLvl="0" autoUpdateAnimBg="0"/>
      <p:bldP spid="95" grpId="0" autoUpdateAnimBg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TextBox 9"/>
          <p:cNvSpPr txBox="1"/>
          <p:nvPr/>
        </p:nvSpPr>
        <p:spPr>
          <a:xfrm>
            <a:off x="720755" y="483673"/>
            <a:ext cx="1827371" cy="63947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800" b="1" dirty="0">
                <a:latin typeface="+mn-ea"/>
              </a:rPr>
              <a:t>做跳绳</a:t>
            </a:r>
          </a:p>
        </p:txBody>
      </p:sp>
      <p:pic>
        <p:nvPicPr>
          <p:cNvPr id="14343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71308" y="1265667"/>
            <a:ext cx="6800432" cy="14412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4" name="TextBox 9"/>
          <p:cNvSpPr txBox="1"/>
          <p:nvPr/>
        </p:nvSpPr>
        <p:spPr>
          <a:xfrm>
            <a:off x="1302369" y="2850599"/>
            <a:ext cx="5841206" cy="715581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+mn-ea"/>
              </a:rPr>
              <a:t>⑴ </a:t>
            </a:r>
            <a:r>
              <a:rPr lang="zh-CN" altLang="en-US" sz="2800" dirty="0" smtClean="0">
                <a:latin typeface="+mn-ea"/>
              </a:rPr>
              <a:t>袋鼠</a:t>
            </a:r>
            <a:r>
              <a:rPr lang="zh-CN" altLang="en-US" sz="2800" dirty="0">
                <a:latin typeface="+mn-ea"/>
              </a:rPr>
              <a:t>做的跳绳平均每根长多少米</a:t>
            </a:r>
            <a:r>
              <a:rPr lang="zh-CN" altLang="en-US" sz="2800" dirty="0" smtClean="0">
                <a:latin typeface="+mn-ea"/>
              </a:rPr>
              <a:t>？</a:t>
            </a:r>
            <a:endParaRPr lang="en-US" altLang="zh-CN" sz="2800" dirty="0">
              <a:latin typeface="+mn-ea"/>
            </a:endParaRPr>
          </a:p>
        </p:txBody>
      </p:sp>
      <p:sp>
        <p:nvSpPr>
          <p:cNvPr id="9" name="Text Box 4"/>
          <p:cNvSpPr txBox="1"/>
          <p:nvPr/>
        </p:nvSpPr>
        <p:spPr>
          <a:xfrm>
            <a:off x="2342674" y="3524182"/>
            <a:ext cx="2228850" cy="500137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800" dirty="0">
                <a:solidFill>
                  <a:srgbClr val="FF0000"/>
                </a:solidFill>
                <a:latin typeface="+mn-ea"/>
                <a:cs typeface="楷体" panose="02010609060101010101" pitchFamily="49" charset="-122"/>
              </a:rPr>
              <a:t>82.5÷15=</a:t>
            </a:r>
          </a:p>
        </p:txBody>
      </p:sp>
      <p:sp>
        <p:nvSpPr>
          <p:cNvPr id="10" name="Text Box 10"/>
          <p:cNvSpPr txBox="1"/>
          <p:nvPr/>
        </p:nvSpPr>
        <p:spPr>
          <a:xfrm>
            <a:off x="4222972" y="3524182"/>
            <a:ext cx="2136775" cy="49911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+mn-ea"/>
                <a:cs typeface="楷体" panose="02010609060101010101" pitchFamily="49" charset="-122"/>
              </a:rPr>
              <a:t>5.5 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cs typeface="楷体" panose="02010609060101010101" pitchFamily="49" charset="-122"/>
              </a:rPr>
              <a:t>（米）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1364996" y="4023292"/>
            <a:ext cx="5715952" cy="500137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800" dirty="0">
                <a:latin typeface="+mn-ea"/>
                <a:cs typeface="楷体" panose="02010609060101010101" pitchFamily="49" charset="-122"/>
              </a:rPr>
              <a:t>答：袋鼠做的跳绳平均每根长</a:t>
            </a:r>
            <a:r>
              <a:rPr lang="en-US" altLang="zh-CN" sz="2800" dirty="0">
                <a:latin typeface="+mn-ea"/>
                <a:cs typeface="楷体" panose="02010609060101010101" pitchFamily="49" charset="-122"/>
              </a:rPr>
              <a:t>5.5</a:t>
            </a:r>
            <a:r>
              <a:rPr lang="zh-CN" altLang="en-US" sz="2800" dirty="0">
                <a:latin typeface="+mn-ea"/>
                <a:cs typeface="楷体" panose="02010609060101010101" pitchFamily="49" charset="-122"/>
              </a:rPr>
              <a:t>米。</a:t>
            </a:r>
          </a:p>
        </p:txBody>
      </p:sp>
      <p:sp>
        <p:nvSpPr>
          <p:cNvPr id="8" name="任意多边形 7"/>
          <p:cNvSpPr/>
          <p:nvPr/>
        </p:nvSpPr>
        <p:spPr>
          <a:xfrm>
            <a:off x="0" y="611178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+mn-ea"/>
              </a:rPr>
              <a:t>3</a:t>
            </a:r>
            <a:endParaRPr lang="zh-CN" altLang="en-US" sz="2800" b="1" dirty="0">
              <a:latin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02047" y="695710"/>
            <a:ext cx="592982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+mn-ea"/>
              </a:rPr>
              <a:t>⑵小兔做的跳绳平均每根长多少米？</a:t>
            </a:r>
          </a:p>
        </p:txBody>
      </p:sp>
      <p:sp>
        <p:nvSpPr>
          <p:cNvPr id="3" name="Text Box 4"/>
          <p:cNvSpPr txBox="1"/>
          <p:nvPr/>
        </p:nvSpPr>
        <p:spPr>
          <a:xfrm>
            <a:off x="1881982" y="1872139"/>
            <a:ext cx="2342674" cy="500137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82.5÷25=</a:t>
            </a:r>
          </a:p>
        </p:txBody>
      </p:sp>
      <p:sp>
        <p:nvSpPr>
          <p:cNvPr id="4" name="Text Box 10"/>
          <p:cNvSpPr txBox="1"/>
          <p:nvPr/>
        </p:nvSpPr>
        <p:spPr>
          <a:xfrm>
            <a:off x="3612515" y="1871980"/>
            <a:ext cx="1742440" cy="49911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3.3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（米）</a:t>
            </a:r>
          </a:p>
        </p:txBody>
      </p:sp>
      <p:sp>
        <p:nvSpPr>
          <p:cNvPr id="5" name="Text Box 10"/>
          <p:cNvSpPr txBox="1"/>
          <p:nvPr/>
        </p:nvSpPr>
        <p:spPr>
          <a:xfrm>
            <a:off x="862172" y="3005138"/>
            <a:ext cx="5792628" cy="500137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答：小兔做的跳绳平均每根长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3.3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米。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 bwMode="auto">
          <a:xfrm>
            <a:off x="779780" y="501015"/>
            <a:ext cx="7710170" cy="3946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1.结合具体情境，体会小数除法在日常生活中的应用，进一步体会除法的意义。</a:t>
            </a: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2.利用生活经验和已有知识，经历探索小数除以整数计算方法的过程，发展推理能力。</a:t>
            </a: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3.正确掌握小数除以整数的计算方法，并能利用这些方法去解决日常生活中的一些问题。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77" name="Rectangle 22"/>
          <p:cNvSpPr>
            <a:spLocks noChangeArrowheads="1"/>
          </p:cNvSpPr>
          <p:nvPr/>
        </p:nvSpPr>
        <p:spPr bwMode="auto">
          <a:xfrm>
            <a:off x="623950" y="702207"/>
            <a:ext cx="8108157" cy="807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algn="l" fontAlgn="auto"/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妈妈买了两大袋方便面，共用去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 32.4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元，每大袋方便面有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6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包。每大袋方便面多少元？每包方便面多少元？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22709" y="2199724"/>
            <a:ext cx="3360420" cy="49911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32.4÷2=16.2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（元）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22709" y="2854898"/>
            <a:ext cx="3301225" cy="50013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16.2÷6=2.7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（元）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13815" y="3731260"/>
            <a:ext cx="7240270" cy="4991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答：每大袋方便面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16.2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元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，每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包方便面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2.7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元。</a:t>
            </a:r>
          </a:p>
        </p:txBody>
      </p:sp>
      <p:sp>
        <p:nvSpPr>
          <p:cNvPr id="7" name="任意多边形 6"/>
          <p:cNvSpPr/>
          <p:nvPr/>
        </p:nvSpPr>
        <p:spPr>
          <a:xfrm>
            <a:off x="0" y="611178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+mn-ea"/>
              </a:rPr>
              <a:t>4</a:t>
            </a:r>
            <a:endParaRPr lang="zh-CN" altLang="en-US" sz="2800" b="1" dirty="0"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amera.wav"/>
          </p:stSnd>
        </p:sndAc>
      </p:transition>
    </mc:Choice>
    <mc:Fallback xmlns="">
      <p:transition>
        <p:sndAc>
          <p:stSnd>
            <p:snd r:embed="rId3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77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4"/>
          <p:cNvSpPr txBox="1">
            <a:spLocks noChangeArrowheads="1"/>
          </p:cNvSpPr>
          <p:nvPr/>
        </p:nvSpPr>
        <p:spPr bwMode="auto">
          <a:xfrm>
            <a:off x="688975" y="720090"/>
            <a:ext cx="1472565" cy="5607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32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填一填</a:t>
            </a:r>
            <a:endParaRPr lang="zh-CN" altLang="en-US" sz="32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100" name="矩形 6"/>
          <p:cNvSpPr>
            <a:spLocks noChangeArrowheads="1"/>
          </p:cNvSpPr>
          <p:nvPr/>
        </p:nvSpPr>
        <p:spPr bwMode="auto">
          <a:xfrm>
            <a:off x="767981" y="1594563"/>
            <a:ext cx="7429396" cy="930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（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1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）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2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元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5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角用小数表示是（     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 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）元，用整数表示是（     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）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角。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楷体" panose="02010609060101010101" pitchFamily="49" charset="-122"/>
            </a:endParaRPr>
          </a:p>
        </p:txBody>
      </p:sp>
      <p:sp>
        <p:nvSpPr>
          <p:cNvPr id="20" name="矩形 6"/>
          <p:cNvSpPr>
            <a:spLocks noChangeArrowheads="1"/>
          </p:cNvSpPr>
          <p:nvPr/>
        </p:nvSpPr>
        <p:spPr bwMode="auto">
          <a:xfrm>
            <a:off x="804545" y="3010535"/>
            <a:ext cx="6290310" cy="499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（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2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）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12.80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元是（      ）元（      ）角。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楷体" panose="02010609060101010101" pitchFamily="49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10046" y="1633475"/>
            <a:ext cx="645048" cy="50013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2.5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10948" y="2059700"/>
            <a:ext cx="558486" cy="50013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42818" y="3042037"/>
            <a:ext cx="558486" cy="50013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12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51493" y="3061612"/>
            <a:ext cx="359714" cy="50013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8</a:t>
            </a:r>
          </a:p>
        </p:txBody>
      </p:sp>
      <p:sp>
        <p:nvSpPr>
          <p:cNvPr id="11" name="任意多边形 10"/>
          <p:cNvSpPr/>
          <p:nvPr/>
        </p:nvSpPr>
        <p:spPr>
          <a:xfrm>
            <a:off x="12637" y="653938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+mn-ea"/>
              </a:rPr>
              <a:t>1</a:t>
            </a:r>
            <a:endParaRPr lang="zh-CN" altLang="en-US" sz="2800" b="1" dirty="0"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100" grpId="0"/>
      <p:bldP spid="20" grpId="0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689318" y="727743"/>
            <a:ext cx="1523990" cy="5616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3200" b="1" dirty="0" smtClean="0">
                <a:latin typeface="+mn-ea"/>
                <a:cs typeface="黑体" panose="02010609060101010101" pitchFamily="49" charset="-122"/>
              </a:rPr>
              <a:t>算一算</a:t>
            </a:r>
            <a:endParaRPr lang="zh-CN" altLang="en-US" sz="3200" b="1" dirty="0">
              <a:latin typeface="+mn-ea"/>
              <a:cs typeface="黑体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55885" y="1694505"/>
            <a:ext cx="1955625" cy="4991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110÷5=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44916" y="1691820"/>
            <a:ext cx="1980883" cy="4991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126÷3=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97308" y="2530741"/>
            <a:ext cx="1929894" cy="4991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510÷5=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52333" y="2529714"/>
            <a:ext cx="1766047" cy="4991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57÷3=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89291" y="1694505"/>
            <a:ext cx="659130" cy="49911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22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99793" y="1690793"/>
            <a:ext cx="553720" cy="49911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42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19237" y="2530740"/>
            <a:ext cx="867410" cy="49911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102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04129" y="2529714"/>
            <a:ext cx="553720" cy="49911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19</a:t>
            </a:r>
          </a:p>
        </p:txBody>
      </p:sp>
      <p:sp>
        <p:nvSpPr>
          <p:cNvPr id="14" name="任意多边形 13"/>
          <p:cNvSpPr/>
          <p:nvPr/>
        </p:nvSpPr>
        <p:spPr>
          <a:xfrm>
            <a:off x="12637" y="653938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+mn-ea"/>
              </a:rPr>
              <a:t>2</a:t>
            </a:r>
            <a:endParaRPr lang="zh-CN" altLang="en-US" sz="2800" b="1" dirty="0"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21030" y="688340"/>
            <a:ext cx="8112125" cy="2239686"/>
          </a:xfrm>
          <a:prstGeom prst="rect">
            <a:avLst/>
          </a:prstGeom>
        </p:spPr>
      </p:pic>
      <p:sp>
        <p:nvSpPr>
          <p:cNvPr id="12" name="标题 1"/>
          <p:cNvSpPr txBox="1"/>
          <p:nvPr/>
        </p:nvSpPr>
        <p:spPr bwMode="auto">
          <a:xfrm>
            <a:off x="1618014" y="3380007"/>
            <a:ext cx="4446270" cy="618173"/>
          </a:xfrm>
          <a:prstGeom prst="rect">
            <a:avLst/>
          </a:prstGeom>
          <a:noFill/>
          <a:ln>
            <a:miter lim="800000"/>
          </a:ln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dirty="0">
                <a:latin typeface="+mn-ea"/>
                <a:cs typeface="黑体" panose="02010609060101010101" pitchFamily="49" charset="-122"/>
              </a:rPr>
              <a:t>哪家商店的牛奶便宜？</a:t>
            </a:r>
            <a:r>
              <a:rPr lang="en-US" altLang="zh-CN" sz="2800" dirty="0">
                <a:latin typeface="+mn-ea"/>
                <a:cs typeface="黑体" panose="02010609060101010101" pitchFamily="49" charset="-122"/>
              </a:rPr>
              <a:t/>
            </a:r>
            <a:br>
              <a:rPr lang="en-US" altLang="zh-CN" sz="2800" dirty="0">
                <a:latin typeface="+mn-ea"/>
                <a:cs typeface="黑体" panose="02010609060101010101" pitchFamily="49" charset="-122"/>
              </a:rPr>
            </a:br>
            <a:endParaRPr lang="zh-CN" altLang="en-US" sz="2800" dirty="0">
              <a:latin typeface="+mn-ea"/>
              <a:cs typeface="黑体" panose="02010609060101010101" pitchFamily="49" charset="-122"/>
            </a:endParaRPr>
          </a:p>
        </p:txBody>
      </p:sp>
      <p:sp>
        <p:nvSpPr>
          <p:cNvPr id="14" name="AutoShape 7"/>
          <p:cNvSpPr/>
          <p:nvPr/>
        </p:nvSpPr>
        <p:spPr>
          <a:xfrm>
            <a:off x="6863080" y="902335"/>
            <a:ext cx="1337945" cy="503555"/>
          </a:xfrm>
          <a:prstGeom prst="wedgeRoundRectCallout">
            <a:avLst>
              <a:gd name="adj1" fmla="val -40412"/>
              <a:gd name="adj2" fmla="val 103594"/>
              <a:gd name="adj3" fmla="val 16667"/>
            </a:avLst>
          </a:prstGeom>
          <a:solidFill>
            <a:srgbClr val="A6D6F3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80" tIns="34290" rIns="68580" bIns="34290"/>
          <a:lstStyle/>
          <a:p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15.6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元</a:t>
            </a:r>
          </a:p>
        </p:txBody>
      </p:sp>
      <p:sp>
        <p:nvSpPr>
          <p:cNvPr id="4" name="AutoShape 7"/>
          <p:cNvSpPr/>
          <p:nvPr/>
        </p:nvSpPr>
        <p:spPr>
          <a:xfrm>
            <a:off x="2921000" y="902335"/>
            <a:ext cx="1337945" cy="503555"/>
          </a:xfrm>
          <a:prstGeom prst="wedgeRoundRectCallout">
            <a:avLst>
              <a:gd name="adj1" fmla="val -40602"/>
              <a:gd name="adj2" fmla="val 90982"/>
              <a:gd name="adj3" fmla="val 16667"/>
            </a:avLst>
          </a:prstGeom>
          <a:solidFill>
            <a:srgbClr val="AAD5F1"/>
          </a:solidFill>
          <a:ln w="9525" cap="flat" cmpd="sng">
            <a:solidFill>
              <a:srgbClr val="17303C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80" tIns="34290" rIns="68580" bIns="34290"/>
          <a:lstStyle/>
          <a:p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13.5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元</a:t>
            </a:r>
          </a:p>
        </p:txBody>
      </p:sp>
      <p:sp>
        <p:nvSpPr>
          <p:cNvPr id="7" name="任意多边形 6"/>
          <p:cNvSpPr/>
          <p:nvPr/>
        </p:nvSpPr>
        <p:spPr>
          <a:xfrm>
            <a:off x="12637" y="653938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+mn-ea"/>
              </a:rPr>
              <a:t>3</a:t>
            </a:r>
            <a:endParaRPr lang="zh-CN" altLang="en-US" sz="2800" b="1" dirty="0"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bldLvl="0" animBg="1"/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/>
          <p:nvPr/>
        </p:nvSpPr>
        <p:spPr>
          <a:xfrm>
            <a:off x="824230" y="1015365"/>
            <a:ext cx="7494905" cy="49911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800" dirty="0">
                <a:latin typeface="+mn-ea"/>
              </a:rPr>
              <a:t>甲商店牛奶每袋多少元？说一说你是怎么算的</a:t>
            </a:r>
            <a:r>
              <a:rPr lang="en-US" altLang="zh-CN" sz="2800" dirty="0">
                <a:latin typeface="+mn-ea"/>
              </a:rPr>
              <a:t>?</a:t>
            </a:r>
          </a:p>
        </p:txBody>
      </p:sp>
      <p:sp>
        <p:nvSpPr>
          <p:cNvPr id="5123" name="Text Box 3"/>
          <p:cNvSpPr txBox="1"/>
          <p:nvPr/>
        </p:nvSpPr>
        <p:spPr>
          <a:xfrm>
            <a:off x="2538411" y="2403158"/>
            <a:ext cx="5072064" cy="500137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13.5÷5= </a:t>
            </a:r>
            <a:r>
              <a:rPr lang="en-US" altLang="zh-CN" sz="2800" u="sng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      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（元）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4"/>
          <p:cNvSpPr/>
          <p:nvPr/>
        </p:nvSpPr>
        <p:spPr>
          <a:xfrm>
            <a:off x="1885950" y="2708672"/>
            <a:ext cx="108585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7" name="Line 5"/>
          <p:cNvSpPr/>
          <p:nvPr/>
        </p:nvSpPr>
        <p:spPr>
          <a:xfrm>
            <a:off x="1885950" y="3623072"/>
            <a:ext cx="108585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1436688" y="1842590"/>
            <a:ext cx="1887220" cy="525780"/>
            <a:chOff x="4070" y="3485"/>
            <a:chExt cx="2972" cy="828"/>
          </a:xfrm>
        </p:grpSpPr>
        <p:sp>
          <p:nvSpPr>
            <p:cNvPr id="5126" name="Text Box 6"/>
            <p:cNvSpPr txBox="1"/>
            <p:nvPr/>
          </p:nvSpPr>
          <p:spPr>
            <a:xfrm>
              <a:off x="4972" y="3525"/>
              <a:ext cx="2070" cy="788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68580" tIns="34290" rIns="68580" bIns="3429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sz="2800" dirty="0">
                  <a:latin typeface="微软雅黑" panose="020B0503020204020204" charset="-122"/>
                  <a:ea typeface="微软雅黑" panose="020B0503020204020204" charset="-122"/>
                </a:rPr>
                <a:t>1 3 </a:t>
              </a:r>
              <a:r>
                <a:rPr lang="en-US" altLang="zh-CN" sz="2800" dirty="0" smtClean="0">
                  <a:latin typeface="微软雅黑" panose="020B0503020204020204" charset="-122"/>
                  <a:ea typeface="微软雅黑" panose="020B0503020204020204" charset="-122"/>
                </a:rPr>
                <a:t>5</a:t>
              </a:r>
              <a:endParaRPr lang="en-US" altLang="zh-CN" sz="2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127" name="Text Box 7"/>
            <p:cNvSpPr txBox="1"/>
            <p:nvPr/>
          </p:nvSpPr>
          <p:spPr>
            <a:xfrm>
              <a:off x="4070" y="3485"/>
              <a:ext cx="810" cy="788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68580" tIns="34290" rIns="68580" bIns="3429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sz="2800" dirty="0">
                  <a:latin typeface="微软雅黑" panose="020B0503020204020204" charset="-122"/>
                  <a:ea typeface="微软雅黑" panose="020B0503020204020204" charset="-122"/>
                </a:rPr>
                <a:t>5</a:t>
              </a:r>
            </a:p>
          </p:txBody>
        </p:sp>
      </p:grpSp>
      <p:sp>
        <p:nvSpPr>
          <p:cNvPr id="10" name="Text Box 8"/>
          <p:cNvSpPr txBox="1"/>
          <p:nvPr/>
        </p:nvSpPr>
        <p:spPr>
          <a:xfrm>
            <a:off x="2362200" y="1391126"/>
            <a:ext cx="342900" cy="500137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2</a:t>
            </a:r>
          </a:p>
        </p:txBody>
      </p:sp>
      <p:sp>
        <p:nvSpPr>
          <p:cNvPr id="11" name="Text Box 9"/>
          <p:cNvSpPr txBox="1"/>
          <p:nvPr/>
        </p:nvSpPr>
        <p:spPr>
          <a:xfrm>
            <a:off x="2000250" y="2251472"/>
            <a:ext cx="800100" cy="500137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1 0</a:t>
            </a:r>
          </a:p>
        </p:txBody>
      </p:sp>
      <p:sp>
        <p:nvSpPr>
          <p:cNvPr id="12" name="Text Box 10"/>
          <p:cNvSpPr txBox="1"/>
          <p:nvPr/>
        </p:nvSpPr>
        <p:spPr>
          <a:xfrm>
            <a:off x="2342744" y="2790191"/>
            <a:ext cx="742950" cy="500137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3  </a:t>
            </a:r>
          </a:p>
        </p:txBody>
      </p:sp>
      <p:sp>
        <p:nvSpPr>
          <p:cNvPr id="13" name="Text Box 11"/>
          <p:cNvSpPr txBox="1"/>
          <p:nvPr/>
        </p:nvSpPr>
        <p:spPr>
          <a:xfrm>
            <a:off x="2707481" y="1396974"/>
            <a:ext cx="571500" cy="500137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7</a:t>
            </a:r>
          </a:p>
        </p:txBody>
      </p:sp>
      <p:sp>
        <p:nvSpPr>
          <p:cNvPr id="14" name="Text Box 12"/>
          <p:cNvSpPr txBox="1"/>
          <p:nvPr/>
        </p:nvSpPr>
        <p:spPr>
          <a:xfrm>
            <a:off x="2352268" y="3127772"/>
            <a:ext cx="1762125" cy="500137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3 </a:t>
            </a:r>
            <a:r>
              <a:rPr lang="en-US" altLang="zh-CN" sz="2800" dirty="0" smtClean="0"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en-US" altLang="zh-CN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Text Box 13"/>
          <p:cNvSpPr txBox="1"/>
          <p:nvPr/>
        </p:nvSpPr>
        <p:spPr>
          <a:xfrm>
            <a:off x="2695575" y="3623072"/>
            <a:ext cx="171450" cy="500137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0</a:t>
            </a:r>
          </a:p>
        </p:txBody>
      </p:sp>
      <p:sp>
        <p:nvSpPr>
          <p:cNvPr id="5134" name="Text Box 16"/>
          <p:cNvSpPr txBox="1"/>
          <p:nvPr/>
        </p:nvSpPr>
        <p:spPr>
          <a:xfrm>
            <a:off x="1373981" y="721481"/>
            <a:ext cx="3105150" cy="500137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13.5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元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=135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角</a:t>
            </a:r>
            <a:endParaRPr lang="en-US" altLang="zh-CN" sz="2800" dirty="0">
              <a:latin typeface="微软雅黑" panose="020B0503020204020204" charset="-122"/>
              <a:ea typeface="微软雅黑" panose="020B0503020204020204" charset="-122"/>
              <a:cs typeface="楷体" panose="02010609060101010101" pitchFamily="49" charset="-122"/>
            </a:endParaRPr>
          </a:p>
        </p:txBody>
      </p:sp>
      <p:sp>
        <p:nvSpPr>
          <p:cNvPr id="19" name="Text Box 19"/>
          <p:cNvSpPr txBox="1"/>
          <p:nvPr/>
        </p:nvSpPr>
        <p:spPr>
          <a:xfrm>
            <a:off x="2675916" y="2790192"/>
            <a:ext cx="359714" cy="500137"/>
          </a:xfrm>
          <a:prstGeom prst="rect">
            <a:avLst/>
          </a:prstGeom>
          <a:noFill/>
          <a:ln w="57150">
            <a:noFill/>
          </a:ln>
        </p:spPr>
        <p:txBody>
          <a:bodyPr wrap="none" lIns="68580" tIns="34290" rIns="68580" bIns="34290" anchor="ctr">
            <a:spAutoFit/>
          </a:bodyPr>
          <a:lstStyle/>
          <a:p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5</a:t>
            </a:r>
          </a:p>
        </p:txBody>
      </p:sp>
      <p:sp>
        <p:nvSpPr>
          <p:cNvPr id="22" name="矩形 21"/>
          <p:cNvSpPr/>
          <p:nvPr/>
        </p:nvSpPr>
        <p:spPr>
          <a:xfrm>
            <a:off x="1895475" y="4281836"/>
            <a:ext cx="1943100" cy="514350"/>
          </a:xfrm>
          <a:prstGeom prst="rect">
            <a:avLst/>
          </a:prstGeom>
          <a:noFill/>
          <a:ln w="57150">
            <a:noFill/>
          </a:ln>
        </p:spPr>
        <p:txBody>
          <a:bodyPr wrap="none" lIns="68580" tIns="34290" rIns="68580" bIns="34290" anchor="ctr"/>
          <a:lstStyle/>
          <a:p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27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角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=2.7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元</a:t>
            </a:r>
          </a:p>
        </p:txBody>
      </p:sp>
      <p:sp>
        <p:nvSpPr>
          <p:cNvPr id="23" name="矩形 22"/>
          <p:cNvSpPr/>
          <p:nvPr/>
        </p:nvSpPr>
        <p:spPr>
          <a:xfrm>
            <a:off x="4505325" y="857250"/>
            <a:ext cx="2971800" cy="3429000"/>
          </a:xfrm>
          <a:prstGeom prst="rect">
            <a:avLst/>
          </a:prstGeom>
          <a:noFill/>
          <a:ln w="57150">
            <a:noFill/>
          </a:ln>
        </p:spPr>
        <p:txBody>
          <a:bodyPr wrap="none" lIns="68580" tIns="34290" rIns="68580" bIns="34290" anchor="ctr"/>
          <a:lstStyle/>
          <a:p>
            <a:pPr>
              <a:lnSpc>
                <a:spcPct val="14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13.5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元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=10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元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+3.5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元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  <a:cs typeface="楷体" panose="02010609060101010101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10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元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÷5=2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（元）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  <a:cs typeface="楷体" panose="02010609060101010101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3.5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元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=35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角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  <a:cs typeface="楷体" panose="02010609060101010101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35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角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÷5=7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（角）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=0.7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（元）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  <a:cs typeface="楷体" panose="02010609060101010101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2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元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+0.7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元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=2.7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元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  <a:cs typeface="楷体" panose="02010609060101010101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所以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13.5÷5=2.7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（元）</a:t>
            </a:r>
          </a:p>
        </p:txBody>
      </p:sp>
      <p:pic>
        <p:nvPicPr>
          <p:cNvPr id="24" name="图片 5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95944" y="1701124"/>
            <a:ext cx="1727200" cy="56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5134" grpId="0"/>
      <p:bldP spid="19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Line 4"/>
          <p:cNvSpPr/>
          <p:nvPr/>
        </p:nvSpPr>
        <p:spPr>
          <a:xfrm>
            <a:off x="3086100" y="3223022"/>
            <a:ext cx="108585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6149" name="Line 5"/>
          <p:cNvSpPr/>
          <p:nvPr/>
        </p:nvSpPr>
        <p:spPr>
          <a:xfrm>
            <a:off x="3086100" y="4232672"/>
            <a:ext cx="108585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6150" name="Text Box 6"/>
          <p:cNvSpPr txBox="1"/>
          <p:nvPr/>
        </p:nvSpPr>
        <p:spPr>
          <a:xfrm>
            <a:off x="3200399" y="2308622"/>
            <a:ext cx="2200275" cy="500137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1 </a:t>
            </a:r>
            <a:r>
              <a:rPr lang="en-US" altLang="zh-CN" sz="2800" dirty="0" smtClean="0"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.</a:t>
            </a:r>
            <a:r>
              <a:rPr lang="en-US" altLang="zh-CN" sz="2800" dirty="0" smtClean="0"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en-US" altLang="zh-CN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151" name="Text Box 7"/>
          <p:cNvSpPr txBox="1"/>
          <p:nvPr/>
        </p:nvSpPr>
        <p:spPr>
          <a:xfrm>
            <a:off x="2638425" y="2239528"/>
            <a:ext cx="514350" cy="500137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5</a:t>
            </a:r>
          </a:p>
        </p:txBody>
      </p:sp>
      <p:sp>
        <p:nvSpPr>
          <p:cNvPr id="6152" name="Text Box 8"/>
          <p:cNvSpPr txBox="1"/>
          <p:nvPr/>
        </p:nvSpPr>
        <p:spPr>
          <a:xfrm>
            <a:off x="3438525" y="1885950"/>
            <a:ext cx="342900" cy="500137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2</a:t>
            </a:r>
          </a:p>
        </p:txBody>
      </p:sp>
      <p:sp>
        <p:nvSpPr>
          <p:cNvPr id="6153" name="Text Box 9"/>
          <p:cNvSpPr txBox="1"/>
          <p:nvPr/>
        </p:nvSpPr>
        <p:spPr>
          <a:xfrm>
            <a:off x="3200400" y="2765822"/>
            <a:ext cx="800100" cy="500137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1 0</a:t>
            </a:r>
          </a:p>
        </p:txBody>
      </p:sp>
      <p:sp>
        <p:nvSpPr>
          <p:cNvPr id="6154" name="Text Box 10"/>
          <p:cNvSpPr txBox="1"/>
          <p:nvPr/>
        </p:nvSpPr>
        <p:spPr>
          <a:xfrm>
            <a:off x="3486150" y="3337322"/>
            <a:ext cx="742950" cy="500137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3  </a:t>
            </a:r>
          </a:p>
        </p:txBody>
      </p:sp>
      <p:sp>
        <p:nvSpPr>
          <p:cNvPr id="6155" name="Text Box 11"/>
          <p:cNvSpPr txBox="1"/>
          <p:nvPr/>
        </p:nvSpPr>
        <p:spPr>
          <a:xfrm>
            <a:off x="3837560" y="1885950"/>
            <a:ext cx="571500" cy="500137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7</a:t>
            </a:r>
          </a:p>
        </p:txBody>
      </p:sp>
      <p:sp>
        <p:nvSpPr>
          <p:cNvPr id="6156" name="Text Box 12"/>
          <p:cNvSpPr txBox="1"/>
          <p:nvPr/>
        </p:nvSpPr>
        <p:spPr>
          <a:xfrm>
            <a:off x="3495675" y="3737372"/>
            <a:ext cx="1971675" cy="500137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3 </a:t>
            </a:r>
            <a:r>
              <a:rPr lang="en-US" altLang="zh-CN" sz="2800" dirty="0" smtClean="0"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en-US" altLang="zh-CN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157" name="Text Box 13"/>
          <p:cNvSpPr txBox="1"/>
          <p:nvPr/>
        </p:nvSpPr>
        <p:spPr>
          <a:xfrm>
            <a:off x="3857625" y="4251722"/>
            <a:ext cx="171450" cy="500137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0</a:t>
            </a:r>
          </a:p>
        </p:txBody>
      </p:sp>
      <p:sp>
        <p:nvSpPr>
          <p:cNvPr id="6158" name="Text Box 16"/>
          <p:cNvSpPr txBox="1"/>
          <p:nvPr/>
        </p:nvSpPr>
        <p:spPr>
          <a:xfrm>
            <a:off x="2062639" y="633503"/>
            <a:ext cx="2751772" cy="500137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13.5÷5=</a:t>
            </a:r>
          </a:p>
        </p:txBody>
      </p:sp>
      <p:sp>
        <p:nvSpPr>
          <p:cNvPr id="6161" name="Text Box 17"/>
          <p:cNvSpPr txBox="1"/>
          <p:nvPr/>
        </p:nvSpPr>
        <p:spPr>
          <a:xfrm>
            <a:off x="3661728" y="631085"/>
            <a:ext cx="1885950" cy="500137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2.7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（元）</a:t>
            </a:r>
          </a:p>
        </p:txBody>
      </p:sp>
      <p:sp>
        <p:nvSpPr>
          <p:cNvPr id="6162" name="Text Box 18"/>
          <p:cNvSpPr txBox="1"/>
          <p:nvPr/>
        </p:nvSpPr>
        <p:spPr>
          <a:xfrm>
            <a:off x="3714953" y="3335171"/>
            <a:ext cx="285750" cy="500137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.</a:t>
            </a:r>
          </a:p>
        </p:txBody>
      </p:sp>
      <p:sp>
        <p:nvSpPr>
          <p:cNvPr id="6163" name="Text Box 19"/>
          <p:cNvSpPr txBox="1"/>
          <p:nvPr/>
        </p:nvSpPr>
        <p:spPr>
          <a:xfrm>
            <a:off x="3823184" y="3325312"/>
            <a:ext cx="359714" cy="500137"/>
          </a:xfrm>
          <a:prstGeom prst="rect">
            <a:avLst/>
          </a:prstGeom>
          <a:noFill/>
          <a:ln w="57150">
            <a:noFill/>
          </a:ln>
        </p:spPr>
        <p:txBody>
          <a:bodyPr wrap="none" lIns="68580" tIns="34290" rIns="68580" bIns="34290" anchor="ctr">
            <a:spAutoFit/>
          </a:bodyPr>
          <a:lstStyle/>
          <a:p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5</a:t>
            </a:r>
          </a:p>
        </p:txBody>
      </p:sp>
      <p:sp>
        <p:nvSpPr>
          <p:cNvPr id="6164" name="AutoShape 20"/>
          <p:cNvSpPr/>
          <p:nvPr/>
        </p:nvSpPr>
        <p:spPr>
          <a:xfrm>
            <a:off x="4286250" y="2523009"/>
            <a:ext cx="3762375" cy="685800"/>
          </a:xfrm>
          <a:prstGeom prst="wedgeRoundRectCallout">
            <a:avLst>
              <a:gd name="adj1" fmla="val -45782"/>
              <a:gd name="adj2" fmla="val 97664"/>
              <a:gd name="adj3" fmla="val 16667"/>
            </a:avLst>
          </a:prstGeom>
          <a:solidFill>
            <a:srgbClr val="EA976B"/>
          </a:solidFill>
          <a:ln w="25400" cap="flat" cmpd="sng">
            <a:solidFill>
              <a:srgbClr val="422214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80" tIns="34290" rIns="68580" bIns="34290" anchor="ctr"/>
          <a:lstStyle/>
          <a:p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3.5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元，也就是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35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角。</a:t>
            </a:r>
          </a:p>
        </p:txBody>
      </p:sp>
      <p:sp>
        <p:nvSpPr>
          <p:cNvPr id="6165" name="AutoShape 21"/>
          <p:cNvSpPr/>
          <p:nvPr/>
        </p:nvSpPr>
        <p:spPr>
          <a:xfrm>
            <a:off x="4695825" y="1157148"/>
            <a:ext cx="3781425" cy="900316"/>
          </a:xfrm>
          <a:prstGeom prst="wedgeRoundRectCallout">
            <a:avLst>
              <a:gd name="adj1" fmla="val -62843"/>
              <a:gd name="adj2" fmla="val 49242"/>
              <a:gd name="adj3" fmla="val 16667"/>
            </a:avLst>
          </a:prstGeom>
          <a:solidFill>
            <a:srgbClr val="EB986C"/>
          </a:solidFill>
          <a:ln w="25400" cap="flat" cmpd="sng">
            <a:solidFill>
              <a:srgbClr val="6C331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80" tIns="34290" rIns="68580" bIns="34290" anchor="ctr"/>
          <a:lstStyle/>
          <a:p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35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角平均分成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5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份，每份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7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角。</a:t>
            </a:r>
          </a:p>
        </p:txBody>
      </p:sp>
      <p:sp>
        <p:nvSpPr>
          <p:cNvPr id="6166" name="Text Box 22"/>
          <p:cNvSpPr txBox="1"/>
          <p:nvPr/>
        </p:nvSpPr>
        <p:spPr>
          <a:xfrm>
            <a:off x="3343275" y="1514475"/>
            <a:ext cx="342900" cy="500137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元</a:t>
            </a:r>
          </a:p>
        </p:txBody>
      </p:sp>
      <p:sp>
        <p:nvSpPr>
          <p:cNvPr id="6167" name="Text Box 23"/>
          <p:cNvSpPr txBox="1"/>
          <p:nvPr/>
        </p:nvSpPr>
        <p:spPr>
          <a:xfrm>
            <a:off x="3791153" y="1504544"/>
            <a:ext cx="571500" cy="500137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角</a:t>
            </a:r>
          </a:p>
        </p:txBody>
      </p:sp>
      <p:pic>
        <p:nvPicPr>
          <p:cNvPr id="24" name="图片 5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77503" y="2128595"/>
            <a:ext cx="1727200" cy="56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8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77778E-6 3.46945E-18 L 7.77778E-6 -0.27778 " pathEditMode="relative" ptsTypes="AA">
                                      <p:cBhvr>
                                        <p:cTn id="61" dur="2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  <p:bldP spid="6151" grpId="0"/>
      <p:bldP spid="6152" grpId="0"/>
      <p:bldP spid="6153" grpId="0"/>
      <p:bldP spid="6154" grpId="0"/>
      <p:bldP spid="6155" grpId="0"/>
      <p:bldP spid="6156" grpId="0"/>
      <p:bldP spid="6157" grpId="0"/>
      <p:bldP spid="6158" grpId="0"/>
      <p:bldP spid="6161" grpId="0"/>
      <p:bldP spid="6162" grpId="0"/>
      <p:bldP spid="6162" grpId="1"/>
      <p:bldP spid="6163" grpId="0" bldLvl="0"/>
      <p:bldP spid="6164" grpId="0" bldLvl="0" animBg="1"/>
      <p:bldP spid="6165" grpId="0" bldLvl="0" animBg="1"/>
      <p:bldP spid="6166" grpId="0"/>
      <p:bldP spid="616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Line 4"/>
          <p:cNvSpPr/>
          <p:nvPr/>
        </p:nvSpPr>
        <p:spPr>
          <a:xfrm>
            <a:off x="3486150" y="3402853"/>
            <a:ext cx="108585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29701" name="Line 5"/>
          <p:cNvSpPr/>
          <p:nvPr/>
        </p:nvSpPr>
        <p:spPr>
          <a:xfrm>
            <a:off x="3752850" y="4273834"/>
            <a:ext cx="108585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29704" name="Text Box 8"/>
          <p:cNvSpPr txBox="1"/>
          <p:nvPr/>
        </p:nvSpPr>
        <p:spPr>
          <a:xfrm>
            <a:off x="3931576" y="2194294"/>
            <a:ext cx="342900" cy="438582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2</a:t>
            </a:r>
          </a:p>
        </p:txBody>
      </p:sp>
      <p:sp>
        <p:nvSpPr>
          <p:cNvPr id="29705" name="Text Box 9"/>
          <p:cNvSpPr txBox="1"/>
          <p:nvPr/>
        </p:nvSpPr>
        <p:spPr>
          <a:xfrm>
            <a:off x="3610123" y="2978358"/>
            <a:ext cx="800100" cy="438582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1 0</a:t>
            </a:r>
          </a:p>
        </p:txBody>
      </p:sp>
      <p:sp>
        <p:nvSpPr>
          <p:cNvPr id="29706" name="Text Box 10"/>
          <p:cNvSpPr txBox="1"/>
          <p:nvPr/>
        </p:nvSpPr>
        <p:spPr>
          <a:xfrm>
            <a:off x="3971925" y="3445641"/>
            <a:ext cx="742950" cy="438582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3  </a:t>
            </a:r>
          </a:p>
        </p:txBody>
      </p:sp>
      <p:sp>
        <p:nvSpPr>
          <p:cNvPr id="29707" name="Text Box 11"/>
          <p:cNvSpPr txBox="1"/>
          <p:nvPr/>
        </p:nvSpPr>
        <p:spPr>
          <a:xfrm>
            <a:off x="4463343" y="2202953"/>
            <a:ext cx="571500" cy="438582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7</a:t>
            </a:r>
          </a:p>
        </p:txBody>
      </p:sp>
      <p:sp>
        <p:nvSpPr>
          <p:cNvPr id="29708" name="Text Box 12"/>
          <p:cNvSpPr txBox="1"/>
          <p:nvPr/>
        </p:nvSpPr>
        <p:spPr>
          <a:xfrm>
            <a:off x="3991362" y="3810441"/>
            <a:ext cx="991556" cy="438582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</a:rPr>
              <a:t>3  5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709" name="Text Box 13"/>
          <p:cNvSpPr txBox="1"/>
          <p:nvPr/>
        </p:nvSpPr>
        <p:spPr>
          <a:xfrm>
            <a:off x="4385605" y="4310578"/>
            <a:ext cx="371475" cy="438582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0</a:t>
            </a:r>
          </a:p>
        </p:txBody>
      </p:sp>
      <p:sp>
        <p:nvSpPr>
          <p:cNvPr id="7182" name="Text Box 14"/>
          <p:cNvSpPr txBox="1"/>
          <p:nvPr/>
        </p:nvSpPr>
        <p:spPr>
          <a:xfrm>
            <a:off x="2752725" y="422672"/>
            <a:ext cx="2286000" cy="438582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13.5÷5=</a:t>
            </a:r>
          </a:p>
        </p:txBody>
      </p:sp>
      <p:sp>
        <p:nvSpPr>
          <p:cNvPr id="29711" name="Text Box 15"/>
          <p:cNvSpPr txBox="1"/>
          <p:nvPr/>
        </p:nvSpPr>
        <p:spPr>
          <a:xfrm>
            <a:off x="4400550" y="422672"/>
            <a:ext cx="1885950" cy="438582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2.7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楷体" panose="02010609060101010101" pitchFamily="49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130777" y="2532141"/>
            <a:ext cx="2838541" cy="1208194"/>
            <a:chOff x="10203" y="4228"/>
            <a:chExt cx="4873" cy="2178"/>
          </a:xfrm>
        </p:grpSpPr>
        <p:sp>
          <p:nvSpPr>
            <p:cNvPr id="7174" name="Text Box 6"/>
            <p:cNvSpPr txBox="1"/>
            <p:nvPr/>
          </p:nvSpPr>
          <p:spPr>
            <a:xfrm>
              <a:off x="11026" y="4279"/>
              <a:ext cx="4050" cy="7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sz="2400" dirty="0">
                  <a:latin typeface="微软雅黑" panose="020B0503020204020204" charset="-122"/>
                  <a:ea typeface="微软雅黑" panose="020B0503020204020204" charset="-122"/>
                </a:rPr>
                <a:t>1 </a:t>
              </a:r>
              <a:r>
                <a:rPr lang="en-US" altLang="zh-CN" sz="2400" dirty="0" smtClean="0">
                  <a:latin typeface="微软雅黑" panose="020B0503020204020204" charset="-122"/>
                  <a:ea typeface="微软雅黑" panose="020B0503020204020204" charset="-122"/>
                </a:rPr>
                <a:t>3 </a:t>
              </a:r>
              <a:r>
                <a:rPr lang="en-US" altLang="zh-CN" sz="2400" dirty="0" smtClean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. </a:t>
              </a:r>
              <a:r>
                <a:rPr lang="en-US" altLang="zh-CN" sz="2400" dirty="0" smtClean="0">
                  <a:latin typeface="微软雅黑" panose="020B0503020204020204" charset="-122"/>
                  <a:ea typeface="微软雅黑" panose="020B0503020204020204" charset="-122"/>
                </a:rPr>
                <a:t>5</a:t>
              </a:r>
              <a:endParaRPr lang="en-US" altLang="zh-CN" sz="24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175" name="Text Box 7"/>
            <p:cNvSpPr txBox="1"/>
            <p:nvPr/>
          </p:nvSpPr>
          <p:spPr>
            <a:xfrm>
              <a:off x="10203" y="4228"/>
              <a:ext cx="810" cy="788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68580" tIns="34290" rIns="68580" bIns="3429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sz="2400" dirty="0">
                  <a:latin typeface="微软雅黑" panose="020B0503020204020204" charset="-122"/>
                  <a:ea typeface="微软雅黑" panose="020B0503020204020204" charset="-122"/>
                </a:rPr>
                <a:t>5</a:t>
              </a:r>
            </a:p>
          </p:txBody>
        </p:sp>
        <p:sp>
          <p:nvSpPr>
            <p:cNvPr id="29712" name="Text Box 16"/>
            <p:cNvSpPr txBox="1"/>
            <p:nvPr/>
          </p:nvSpPr>
          <p:spPr>
            <a:xfrm>
              <a:off x="10300" y="5615"/>
              <a:ext cx="450" cy="79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68580" tIns="34290" rIns="68580" bIns="34290">
              <a:spAutoFit/>
            </a:bodyPr>
            <a:lstStyle/>
            <a:p>
              <a:pPr algn="l">
                <a:spcBef>
                  <a:spcPct val="50000"/>
                </a:spcBef>
              </a:pPr>
              <a:endParaRPr lang="en-US" altLang="zh-CN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9713" name="Text Box 17"/>
          <p:cNvSpPr txBox="1"/>
          <p:nvPr/>
        </p:nvSpPr>
        <p:spPr>
          <a:xfrm>
            <a:off x="4402072" y="3471703"/>
            <a:ext cx="319639" cy="438582"/>
          </a:xfrm>
          <a:prstGeom prst="rect">
            <a:avLst/>
          </a:prstGeom>
          <a:noFill/>
          <a:ln w="57150">
            <a:noFill/>
          </a:ln>
        </p:spPr>
        <p:txBody>
          <a:bodyPr wrap="none" lIns="68580" tIns="34290" rIns="68580" bIns="34290" anchor="ctr">
            <a:spAutoFit/>
          </a:bodyPr>
          <a:lstStyle/>
          <a:p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5</a:t>
            </a:r>
          </a:p>
        </p:txBody>
      </p:sp>
      <p:sp>
        <p:nvSpPr>
          <p:cNvPr id="29714" name="AutoShape 18"/>
          <p:cNvSpPr/>
          <p:nvPr/>
        </p:nvSpPr>
        <p:spPr>
          <a:xfrm>
            <a:off x="5362959" y="3059953"/>
            <a:ext cx="2743200" cy="685800"/>
          </a:xfrm>
          <a:prstGeom prst="wedgeRoundRectCallout">
            <a:avLst>
              <a:gd name="adj1" fmla="val -70469"/>
              <a:gd name="adj2" fmla="val 39937"/>
              <a:gd name="adj3" fmla="val 16667"/>
            </a:avLst>
          </a:prstGeom>
          <a:solidFill>
            <a:srgbClr val="FFFF00">
              <a:alpha val="50000"/>
            </a:srgbClr>
          </a:solidFill>
          <a:ln w="25400" cap="flat" cmpd="sng">
            <a:solidFill>
              <a:srgbClr val="E9976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80" tIns="34290" rIns="68580" bIns="34290" anchor="ctr"/>
          <a:lstStyle/>
          <a:p>
            <a:pPr algn="ctr"/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这是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35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个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0.1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。</a:t>
            </a:r>
          </a:p>
        </p:txBody>
      </p:sp>
      <p:sp>
        <p:nvSpPr>
          <p:cNvPr id="29715" name="AutoShape 19"/>
          <p:cNvSpPr/>
          <p:nvPr/>
        </p:nvSpPr>
        <p:spPr>
          <a:xfrm>
            <a:off x="5252366" y="1153977"/>
            <a:ext cx="3463556" cy="1424739"/>
          </a:xfrm>
          <a:prstGeom prst="wedgeRoundRectCallout">
            <a:avLst>
              <a:gd name="adj1" fmla="val -62329"/>
              <a:gd name="adj2" fmla="val 39931"/>
              <a:gd name="adj3" fmla="val 16667"/>
            </a:avLst>
          </a:prstGeom>
          <a:solidFill>
            <a:srgbClr val="F3EC67"/>
          </a:solidFill>
          <a:ln w="25400" cap="flat" cmpd="sng">
            <a:solidFill>
              <a:srgbClr val="E9976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80" tIns="34290" rIns="68580" bIns="34290" anchor="ctr"/>
          <a:lstStyle/>
          <a:p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这个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7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是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0.7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，是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7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个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0.1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，别忘了在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7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的前面点上小数点。</a:t>
            </a:r>
          </a:p>
        </p:txBody>
      </p:sp>
      <p:sp>
        <p:nvSpPr>
          <p:cNvPr id="7188" name="Text Box 20"/>
          <p:cNvSpPr txBox="1"/>
          <p:nvPr/>
        </p:nvSpPr>
        <p:spPr>
          <a:xfrm>
            <a:off x="3873476" y="1316908"/>
            <a:ext cx="428625" cy="807913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个位</a:t>
            </a:r>
          </a:p>
        </p:txBody>
      </p:sp>
      <p:sp>
        <p:nvSpPr>
          <p:cNvPr id="7189" name="Text Box 21"/>
          <p:cNvSpPr txBox="1"/>
          <p:nvPr/>
        </p:nvSpPr>
        <p:spPr>
          <a:xfrm>
            <a:off x="4329575" y="894123"/>
            <a:ext cx="571500" cy="117724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十分位</a:t>
            </a:r>
          </a:p>
        </p:txBody>
      </p:sp>
      <p:sp>
        <p:nvSpPr>
          <p:cNvPr id="7190" name="Text Box 22"/>
          <p:cNvSpPr txBox="1"/>
          <p:nvPr/>
        </p:nvSpPr>
        <p:spPr>
          <a:xfrm>
            <a:off x="3496193" y="1312052"/>
            <a:ext cx="495300" cy="807913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十位</a:t>
            </a:r>
          </a:p>
        </p:txBody>
      </p:sp>
      <p:sp>
        <p:nvSpPr>
          <p:cNvPr id="29720" name="Rectangle 24"/>
          <p:cNvSpPr/>
          <p:nvPr/>
        </p:nvSpPr>
        <p:spPr>
          <a:xfrm>
            <a:off x="4258207" y="2340962"/>
            <a:ext cx="228600" cy="800100"/>
          </a:xfrm>
          <a:prstGeom prst="rect">
            <a:avLst/>
          </a:prstGeom>
          <a:noFill/>
          <a:ln w="381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68580" tIns="34290" rIns="68580" bIns="34290" anchor="ctr"/>
          <a:lstStyle/>
          <a:p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圆角矩形标注 3"/>
          <p:cNvSpPr/>
          <p:nvPr/>
        </p:nvSpPr>
        <p:spPr>
          <a:xfrm>
            <a:off x="228628" y="3509449"/>
            <a:ext cx="2524097" cy="984407"/>
          </a:xfrm>
          <a:prstGeom prst="wedgeRoundRectCallout">
            <a:avLst>
              <a:gd name="adj1" fmla="val -26034"/>
              <a:gd name="adj2" fmla="val -45843"/>
              <a:gd name="adj3" fmla="val 16667"/>
            </a:avLst>
          </a:prstGeom>
          <a:solidFill>
            <a:srgbClr val="A1C450"/>
          </a:solidFill>
          <a:ln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b="1" dirty="0">
                <a:latin typeface="微软雅黑" panose="020B0503020204020204" charset="-122"/>
              </a:rPr>
              <a:t>商的小数点与被除数的小数点要对齐。</a:t>
            </a:r>
          </a:p>
        </p:txBody>
      </p:sp>
      <p:pic>
        <p:nvPicPr>
          <p:cNvPr id="30" name="图片 5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76168" y="2416397"/>
            <a:ext cx="1727200" cy="56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4214851" y="2157309"/>
            <a:ext cx="2990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FF0000"/>
                </a:solidFill>
                <a:latin typeface="微软雅黑" panose="020B0503020204020204" charset="-12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0" dur="5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7" dur="10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4" grpId="0"/>
      <p:bldP spid="29705" grpId="0"/>
      <p:bldP spid="29706" grpId="0"/>
      <p:bldP spid="29707" grpId="0"/>
      <p:bldP spid="29708" grpId="0"/>
      <p:bldP spid="29709" grpId="0"/>
      <p:bldP spid="29711" grpId="0"/>
      <p:bldP spid="29713" grpId="0" bldLvl="0"/>
      <p:bldP spid="29714" grpId="0" bldLvl="0" animBg="1"/>
      <p:bldP spid="29715" grpId="0" bldLvl="0" animBg="1"/>
      <p:bldP spid="7188" grpId="0"/>
      <p:bldP spid="7189" grpId="0"/>
      <p:bldP spid="7190" grpId="0"/>
      <p:bldP spid="29720" grpId="0" bldLvl="0" animBg="1"/>
      <p:bldP spid="29720" grpId="1" bldLvl="0" animBg="1"/>
      <p:bldP spid="4" grpId="0" bldLvl="0" animBg="1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775</Words>
  <Application>Microsoft Office PowerPoint</Application>
  <PresentationFormat>全屏显示(16:9)</PresentationFormat>
  <Paragraphs>197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Calibri</vt:lpstr>
      <vt:lpstr>黑体</vt:lpstr>
      <vt:lpstr>楷体</vt:lpstr>
      <vt:lpstr>微软雅黑</vt:lpstr>
      <vt:lpstr>宋体</vt:lpstr>
      <vt:lpstr>Arial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小组大比拼，看谁做得快又准！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2017-08-03T09:01:00Z</dcterms:created>
  <dcterms:modified xsi:type="dcterms:W3CDTF">2023-01-16T19:27:24Z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74CC8305E49945C99F2127E472BB761E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