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9" r:id="rId2"/>
    <p:sldId id="260" r:id="rId3"/>
    <p:sldId id="256" r:id="rId4"/>
    <p:sldId id="297" r:id="rId5"/>
    <p:sldId id="300" r:id="rId6"/>
    <p:sldId id="305" r:id="rId7"/>
    <p:sldId id="330" r:id="rId8"/>
    <p:sldId id="286" r:id="rId9"/>
    <p:sldId id="288" r:id="rId10"/>
    <p:sldId id="331" r:id="rId11"/>
    <p:sldId id="275" r:id="rId12"/>
    <p:sldId id="334" r:id="rId13"/>
    <p:sldId id="332" r:id="rId14"/>
    <p:sldId id="278" r:id="rId15"/>
    <p:sldId id="340" r:id="rId16"/>
    <p:sldId id="312" r:id="rId17"/>
    <p:sldId id="313" r:id="rId18"/>
    <p:sldId id="314" r:id="rId19"/>
    <p:sldId id="315" r:id="rId20"/>
    <p:sldId id="333" r:id="rId21"/>
    <p:sldId id="322" r:id="rId22"/>
    <p:sldId id="291" r:id="rId23"/>
    <p:sldId id="311" r:id="rId24"/>
    <p:sldId id="316" r:id="rId25"/>
    <p:sldId id="320" r:id="rId26"/>
    <p:sldId id="281" r:id="rId2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  <a:srgbClr val="339933"/>
    <a:srgbClr val="FF0000"/>
    <a:srgbClr val="009900"/>
    <a:srgbClr val="D60093"/>
    <a:srgbClr val="FF3300"/>
    <a:srgbClr val="FF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651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1E919-449A-47CC-B233-E3D3DF09D9A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0BD03F-1DB7-4E3A-B60C-7F2FDC01BCD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BAB55-665D-4765-99B9-3AEB5A1629A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split/>
    <p:sndAc>
      <p:stSnd>
        <p:snd r:embed="rId1" name="typ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99CD9-0102-4406-9E94-C9C6325E5B4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split/>
    <p:sndAc>
      <p:stSnd>
        <p:snd r:embed="rId1" name="typ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9B2507-5D70-4186-AD7D-F3C8DD86C4A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split/>
    <p:sndAc>
      <p:stSnd>
        <p:snd r:embed="rId1" name="typ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5C4A9-0353-481D-AF18-8A614101A0B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split/>
    <p:sndAc>
      <p:stSnd>
        <p:snd r:embed="rId1" name="typ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E5761-A2D0-4199-B5AE-BD0A53908CE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split/>
    <p:sndAc>
      <p:stSnd>
        <p:snd r:embed="rId1" name="typ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6AAD8F-351B-4A80-B81A-067A360482D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split/>
    <p:sndAc>
      <p:stSnd>
        <p:snd r:embed="rId1" name="typ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07128B-7EEA-4D1C-B9DC-62EE95AED62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split/>
    <p:sndAc>
      <p:stSnd>
        <p:snd r:embed="rId1" name="typ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0DBFB2-DEA2-4C81-ACC8-93F33CD310D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split/>
    <p:sndAc>
      <p:stSnd>
        <p:snd r:embed="rId1" name="typ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798011-2072-42F9-8CAA-DE959D1F18E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split/>
    <p:sndAc>
      <p:stSnd>
        <p:snd r:embed="rId1" name="typ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7F444-8466-4989-A00C-D4B1F82965C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split/>
    <p:sndAc>
      <p:stSnd>
        <p:snd r:embed="rId1" name="typ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874B6-694D-4E3D-9A44-BC8C6E6EA1A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split/>
    <p:sndAc>
      <p:stSnd>
        <p:snd r:embed="rId1" name="typ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8F840AC4-99FA-4B31-93AD-AA286576177E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/>
    <p:sndAc>
      <p:stSnd>
        <p:snd r:embed="rId13" name="type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I:\&#20843;&#24180;&#32423;&#35838;&#20214;\Unit%202-activity%202.mp3" TargetMode="External"/><Relationship Id="rId1" Type="http://schemas.microsoft.com/office/2007/relationships/media" Target="file:///I:\&#20843;&#24180;&#32423;&#35838;&#20214;\Unit%202-activity%202.mp3" TargetMode="Externa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www.9ori.com/store/media/images/2a47b130ed.jpg" TargetMode="Externa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11373" y="838200"/>
            <a:ext cx="914400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Module </a:t>
            </a:r>
            <a:r>
              <a:rPr lang="en-US" altLang="zh-C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9 </a:t>
            </a:r>
            <a:r>
              <a:rPr lang="en-US" altLang="zh-C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Population</a:t>
            </a:r>
          </a:p>
          <a:p>
            <a:pPr algn="ctr">
              <a:lnSpc>
                <a:spcPct val="150000"/>
              </a:lnSpc>
            </a:pPr>
            <a:r>
              <a:rPr lang="en-US" altLang="zh-CN" sz="5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2 Arnwick </a:t>
            </a:r>
            <a:r>
              <a:rPr lang="en-US" altLang="zh-CN" sz="5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was a city with 200,000 people</a:t>
            </a:r>
          </a:p>
        </p:txBody>
      </p:sp>
      <p:sp>
        <p:nvSpPr>
          <p:cNvPr id="7181" name="AutoShape 13" descr="u=3182080919,2338601167&amp;fm=90&amp;gp=0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936127" y="525780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split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AutoShape 2"/>
          <p:cNvSpPr>
            <a:spLocks noChangeArrowheads="1"/>
          </p:cNvSpPr>
          <p:nvPr/>
        </p:nvSpPr>
        <p:spPr bwMode="auto">
          <a:xfrm>
            <a:off x="611188" y="1123950"/>
            <a:ext cx="7864475" cy="5041900"/>
          </a:xfrm>
          <a:prstGeom prst="horizontalScroll">
            <a:avLst>
              <a:gd name="adj" fmla="val 771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47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993366"/>
                </a:solidFill>
                <a:prstDash val="dash"/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zh-CN" sz="24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16013" y="1449388"/>
            <a:ext cx="2771775" cy="4032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9999"/>
                  </a:schemeClr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zh-CN" sz="27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flat</a:t>
            </a: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zh-CN" sz="27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quiet</a:t>
            </a: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zh-CN" sz="27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rubbish</a:t>
            </a: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zh-CN" sz="27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close  down</a:t>
            </a: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zh-CN" sz="27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local</a:t>
            </a: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zh-CN" sz="27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pupil</a:t>
            </a: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zh-CN" sz="27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Pollution</a:t>
            </a: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zh-CN" sz="27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public</a:t>
            </a: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zh-CN" sz="27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service</a:t>
            </a: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zh-CN" sz="27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solve</a:t>
            </a:r>
          </a:p>
        </p:txBody>
      </p:sp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3352800" y="1447800"/>
            <a:ext cx="4735513" cy="429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sz="24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n.</a:t>
            </a:r>
            <a:r>
              <a:rPr lang="en-US" altLang="zh-CN" sz="2400" b="1" dirty="0">
                <a:latin typeface="Times New Roman" panose="02020603050405020304" pitchFamily="18" charset="0"/>
              </a:rPr>
              <a:t>      </a:t>
            </a:r>
            <a:r>
              <a:rPr lang="zh-CN" altLang="en-US" sz="24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套房；公寓</a:t>
            </a:r>
          </a:p>
          <a:p>
            <a:pPr>
              <a:lnSpc>
                <a:spcPct val="115000"/>
              </a:lnSpc>
            </a:pPr>
            <a:r>
              <a:rPr lang="en-US" altLang="zh-CN" sz="24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adj.</a:t>
            </a:r>
            <a:r>
              <a:rPr lang="en-US" altLang="zh-CN" sz="2400" b="1" dirty="0">
                <a:latin typeface="Times New Roman" panose="02020603050405020304" pitchFamily="18" charset="0"/>
              </a:rPr>
              <a:t>    </a:t>
            </a:r>
            <a:r>
              <a:rPr lang="zh-CN" altLang="en-US" sz="24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寂静的，安静的</a:t>
            </a:r>
          </a:p>
          <a:p>
            <a:pPr>
              <a:lnSpc>
                <a:spcPct val="115000"/>
              </a:lnSpc>
            </a:pPr>
            <a:r>
              <a:rPr lang="en-US" altLang="zh-CN" sz="24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n. </a:t>
            </a:r>
            <a:r>
              <a:rPr lang="en-US" altLang="zh-CN" sz="2400" b="1" dirty="0">
                <a:latin typeface="Times New Roman" panose="02020603050405020304" pitchFamily="18" charset="0"/>
              </a:rPr>
              <a:t>     </a:t>
            </a:r>
            <a:r>
              <a:rPr lang="zh-CN" altLang="en-US" sz="24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垃圾，废弃物</a:t>
            </a:r>
          </a:p>
          <a:p>
            <a:pPr>
              <a:lnSpc>
                <a:spcPct val="115000"/>
              </a:lnSpc>
            </a:pPr>
            <a:r>
              <a:rPr lang="zh-CN" altLang="en-US" sz="24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（永久）</a:t>
            </a:r>
            <a:r>
              <a:rPr lang="zh-CN" altLang="en-US" sz="2400" b="1" dirty="0">
                <a:latin typeface="Times New Roman" panose="02020603050405020304" pitchFamily="18" charset="0"/>
              </a:rPr>
              <a:t> </a:t>
            </a:r>
            <a:r>
              <a:rPr lang="zh-CN" altLang="en-US" sz="24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关闭，关停</a:t>
            </a:r>
          </a:p>
          <a:p>
            <a:pPr>
              <a:lnSpc>
                <a:spcPct val="115000"/>
              </a:lnSpc>
            </a:pPr>
            <a:r>
              <a:rPr lang="en-US" altLang="zh-CN" sz="2400" b="1" i="1" dirty="0">
                <a:solidFill>
                  <a:srgbClr val="FF3300"/>
                </a:solidFill>
              </a:rPr>
              <a:t>adj.  </a:t>
            </a:r>
            <a:r>
              <a:rPr lang="en-US" altLang="zh-CN" sz="24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4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本地的</a:t>
            </a:r>
          </a:p>
          <a:p>
            <a:pPr>
              <a:lnSpc>
                <a:spcPct val="115000"/>
              </a:lnSpc>
            </a:pPr>
            <a:r>
              <a:rPr lang="en-US" altLang="zh-CN" sz="2400" b="1" i="1" dirty="0">
                <a:solidFill>
                  <a:srgbClr val="FF3300"/>
                </a:solidFill>
              </a:rPr>
              <a:t>n.  </a:t>
            </a:r>
            <a:r>
              <a:rPr lang="zh-CN" altLang="en-US" sz="24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学生，小学生</a:t>
            </a:r>
          </a:p>
          <a:p>
            <a:pPr>
              <a:lnSpc>
                <a:spcPct val="115000"/>
              </a:lnSpc>
            </a:pPr>
            <a:r>
              <a:rPr lang="en-US" altLang="zh-CN" b="1" i="1" dirty="0">
                <a:solidFill>
                  <a:srgbClr val="FF3300"/>
                </a:solidFill>
              </a:rPr>
              <a:t>n.</a:t>
            </a:r>
            <a:r>
              <a:rPr lang="en-US" altLang="zh-CN" sz="2400" b="1" dirty="0">
                <a:latin typeface="Times New Roman" panose="02020603050405020304" pitchFamily="18" charset="0"/>
              </a:rPr>
              <a:t>     </a:t>
            </a:r>
            <a:r>
              <a:rPr lang="zh-CN" altLang="en-US" sz="24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污染</a:t>
            </a:r>
          </a:p>
          <a:p>
            <a:pPr>
              <a:lnSpc>
                <a:spcPct val="115000"/>
              </a:lnSpc>
            </a:pPr>
            <a:r>
              <a:rPr lang="en-US" altLang="zh-CN" b="1" i="1" dirty="0">
                <a:solidFill>
                  <a:srgbClr val="FF3300"/>
                </a:solidFill>
              </a:rPr>
              <a:t>adj.   </a:t>
            </a:r>
            <a:r>
              <a:rPr lang="zh-CN" altLang="en-US" sz="24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公共的；公众的</a:t>
            </a:r>
            <a:r>
              <a:rPr lang="zh-CN" altLang="en-US" sz="2400" b="1" dirty="0"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</a:pPr>
            <a:r>
              <a:rPr lang="en-US" altLang="zh-CN" b="1" i="1" dirty="0">
                <a:solidFill>
                  <a:srgbClr val="FF3300"/>
                </a:solidFill>
              </a:rPr>
              <a:t>n.     </a:t>
            </a:r>
            <a:r>
              <a:rPr lang="zh-CN" altLang="en-US" sz="24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公共服务；服务</a:t>
            </a:r>
          </a:p>
          <a:p>
            <a:pPr>
              <a:lnSpc>
                <a:spcPct val="115000"/>
              </a:lnSpc>
            </a:pPr>
            <a:r>
              <a:rPr lang="en-US" altLang="zh-CN" sz="24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v.     </a:t>
            </a:r>
            <a:r>
              <a:rPr lang="zh-CN" altLang="en-US" sz="2400" b="1" i="1" dirty="0">
                <a:solidFill>
                  <a:srgbClr val="FF00FF"/>
                </a:solidFill>
                <a:latin typeface="Times New Roman" panose="02020603050405020304" pitchFamily="18" charset="0"/>
              </a:rPr>
              <a:t>解决问题</a:t>
            </a:r>
            <a:endParaRPr lang="zh-CN" altLang="en-US" sz="2400" b="1" dirty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11625" name="Group 9"/>
          <p:cNvGrpSpPr/>
          <p:nvPr/>
        </p:nvGrpSpPr>
        <p:grpSpPr bwMode="auto">
          <a:xfrm>
            <a:off x="-228600" y="-228600"/>
            <a:ext cx="3581400" cy="1143000"/>
            <a:chOff x="0" y="0"/>
            <a:chExt cx="4672" cy="1134"/>
          </a:xfrm>
        </p:grpSpPr>
        <p:sp>
          <p:nvSpPr>
            <p:cNvPr id="111626" name="AutoShape 10"/>
            <p:cNvSpPr>
              <a:spLocks noChangeArrowheads="1"/>
            </p:cNvSpPr>
            <p:nvPr/>
          </p:nvSpPr>
          <p:spPr bwMode="auto">
            <a:xfrm>
              <a:off x="0" y="0"/>
              <a:ext cx="4672" cy="1134"/>
            </a:xfrm>
            <a:prstGeom prst="cloudCallout">
              <a:avLst>
                <a:gd name="adj1" fmla="val -55884"/>
                <a:gd name="adj2" fmla="val 77426"/>
              </a:avLst>
            </a:prstGeom>
            <a:solidFill>
              <a:srgbClr val="FFFF99"/>
            </a:solidFill>
            <a:ln w="31750">
              <a:solidFill>
                <a:srgbClr val="FFCC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zh-CN" sz="3600">
                <a:latin typeface="Times New Roman" panose="02020603050405020304" pitchFamily="18" charset="0"/>
              </a:endParaRPr>
            </a:p>
          </p:txBody>
        </p:sp>
        <p:sp>
          <p:nvSpPr>
            <p:cNvPr id="111627" name="Text Box 11"/>
            <p:cNvSpPr txBox="1">
              <a:spLocks noChangeArrowheads="1"/>
            </p:cNvSpPr>
            <p:nvPr/>
          </p:nvSpPr>
          <p:spPr bwMode="auto">
            <a:xfrm>
              <a:off x="590" y="225"/>
              <a:ext cx="3722" cy="907"/>
            </a:xfrm>
            <a:prstGeom prst="rect">
              <a:avLst/>
            </a:prstGeom>
            <a:noFill/>
            <a:ln>
              <a:noFill/>
            </a:ln>
            <a:effectLst>
              <a:outerShdw dist="28398" dir="3806097" algn="ctr" rotWithShape="0">
                <a:srgbClr val="EAF0E8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en-US" altLang="zh-CN" sz="6000" b="1">
                  <a:latin typeface="Times New Roman" panose="02020603050405020304" pitchFamily="18" charset="0"/>
                </a:rPr>
                <a:t> </a:t>
              </a:r>
              <a:endParaRPr lang="en-US" altLang="zh-CN" sz="2000" b="1">
                <a:latin typeface="Times New Roman" panose="02020603050405020304" pitchFamily="18" charset="0"/>
              </a:endParaRPr>
            </a:p>
          </p:txBody>
        </p:sp>
      </p:grpSp>
      <p:sp>
        <p:nvSpPr>
          <p:cNvPr id="111630" name="WordArt 14"/>
          <p:cNvSpPr>
            <a:spLocks noChangeArrowheads="1" noChangeShapeType="1" noTextEdit="1"/>
          </p:cNvSpPr>
          <p:nvPr/>
        </p:nvSpPr>
        <p:spPr bwMode="auto">
          <a:xfrm>
            <a:off x="228600" y="0"/>
            <a:ext cx="2590800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zh-CN" altLang="en-US" sz="3600" kern="10" dirty="0">
                <a:ln w="9525">
                  <a:rou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你学会了吗？</a:t>
            </a:r>
          </a:p>
        </p:txBody>
      </p:sp>
    </p:spTree>
  </p:cSld>
  <p:clrMapOvr>
    <a:masterClrMapping/>
  </p:clrMapOvr>
  <p:transition spd="slow">
    <p:split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533400" y="1939925"/>
            <a:ext cx="71628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1325" indent="-4413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131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1. </a:t>
            </a:r>
            <a:r>
              <a:rPr kumimoji="1" lang="en-US" altLang="zh-CN" sz="2800" b="1" dirty="0">
                <a:latin typeface="Times New Roman" panose="02020603050405020304" pitchFamily="18" charset="0"/>
              </a:rPr>
              <a:t>Was </a:t>
            </a:r>
            <a:r>
              <a:rPr lang="en-US" altLang="zh-CN" sz="2800" b="1" dirty="0" err="1"/>
              <a:t>Parkvill</a:t>
            </a:r>
            <a:r>
              <a:rPr lang="en-US" altLang="zh-CN" sz="2800" b="1" dirty="0"/>
              <a:t> a city</a:t>
            </a:r>
            <a:r>
              <a:rPr lang="en-US" altLang="zh-CN" sz="2800" dirty="0"/>
              <a:t>  </a:t>
            </a:r>
            <a:r>
              <a:rPr lang="en-US" altLang="zh-CN" sz="2800" b="1" dirty="0"/>
              <a:t>or a </a:t>
            </a:r>
            <a:r>
              <a:rPr lang="en-US" altLang="zh-CN" sz="2800" b="1" dirty="0" err="1"/>
              <a:t>viallage</a:t>
            </a:r>
            <a:r>
              <a:rPr lang="en-US" altLang="zh-CN" sz="2800" b="1" dirty="0"/>
              <a:t> years ago?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990600" y="3048000"/>
            <a:ext cx="7394575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It  was  a  village.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609600" y="3962400"/>
            <a:ext cx="7924800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1325" indent="-4413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131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2. What is the population of  Arnwick  first ?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990600" y="5486400"/>
            <a:ext cx="6400800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It has a population of 200,000 .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33400" y="381000"/>
            <a:ext cx="6629400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zh-CN" altLang="zh-CN" sz="3600" b="1">
              <a:solidFill>
                <a:srgbClr val="0000FF"/>
              </a:solidFill>
            </a:endParaRPr>
          </a:p>
        </p:txBody>
      </p:sp>
      <p:sp>
        <p:nvSpPr>
          <p:cNvPr id="30732" name="WordArt 12"/>
          <p:cNvSpPr>
            <a:spLocks noChangeArrowheads="1" noChangeShapeType="1" noTextEdit="1"/>
          </p:cNvSpPr>
          <p:nvPr/>
        </p:nvSpPr>
        <p:spPr bwMode="auto">
          <a:xfrm>
            <a:off x="914400" y="533400"/>
            <a:ext cx="5715000" cy="1219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altLang="zh-CN" sz="3600" kern="10" dirty="0">
                <a:ln w="9525">
                  <a:solidFill>
                    <a:srgbClr val="FF00FF"/>
                  </a:solidFill>
                  <a:round/>
                </a:ln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Listen and answer the questions.</a:t>
            </a:r>
            <a:endParaRPr lang="zh-CN" altLang="en-US" sz="3600" kern="10" dirty="0">
              <a:ln w="9525">
                <a:solidFill>
                  <a:srgbClr val="FF00FF"/>
                </a:solidFill>
                <a:round/>
              </a:ln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0734" name="Unit 2-activity 2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7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01356" fill="hold"/>
                                        <p:tgtEl>
                                          <p:spTgt spid="307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0" dur="1" fill="hold"/>
                                        <p:tgtEl>
                                          <p:spTgt spid="307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34"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34"/>
                </p:tgtEl>
              </p:cMediaNode>
            </p:audio>
          </p:childTnLst>
        </p:cTn>
      </p:par>
    </p:tnLst>
    <p:bldLst>
      <p:bldP spid="30722" grpId="0"/>
      <p:bldP spid="30723" grpId="0"/>
      <p:bldP spid="30724" grpId="0"/>
      <p:bldP spid="30725" grpId="0"/>
      <p:bldP spid="307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4" name="Text Box 4"/>
          <p:cNvSpPr txBox="1">
            <a:spLocks noChangeArrowheads="1"/>
          </p:cNvSpPr>
          <p:nvPr/>
        </p:nvSpPr>
        <p:spPr bwMode="auto">
          <a:xfrm>
            <a:off x="1371600" y="609600"/>
            <a:ext cx="7543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FF"/>
                </a:solidFill>
              </a:rPr>
              <a:t>Read the passage and match the headings  with the paragraphs</a:t>
            </a:r>
          </a:p>
        </p:txBody>
      </p:sp>
      <p:sp>
        <p:nvSpPr>
          <p:cNvPr id="153606" name="Text Box 6"/>
          <p:cNvSpPr txBox="1">
            <a:spLocks noChangeArrowheads="1"/>
          </p:cNvSpPr>
          <p:nvPr/>
        </p:nvSpPr>
        <p:spPr bwMode="auto">
          <a:xfrm>
            <a:off x="533400" y="1752600"/>
            <a:ext cx="19812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9900"/>
                </a:solidFill>
              </a:rPr>
              <a:t>Para 1</a:t>
            </a:r>
          </a:p>
          <a:p>
            <a:pPr>
              <a:spcBef>
                <a:spcPct val="50000"/>
              </a:spcBef>
            </a:pPr>
            <a:endParaRPr lang="en-US" altLang="zh-CN" sz="2400" b="1" dirty="0">
              <a:solidFill>
                <a:srgbClr val="0099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9900"/>
                </a:solidFill>
              </a:rPr>
              <a:t>Para2</a:t>
            </a:r>
          </a:p>
          <a:p>
            <a:pPr>
              <a:spcBef>
                <a:spcPct val="50000"/>
              </a:spcBef>
            </a:pPr>
            <a:endParaRPr lang="en-US" altLang="zh-CN" sz="2400" b="1" dirty="0">
              <a:solidFill>
                <a:srgbClr val="0099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9900"/>
                </a:solidFill>
              </a:rPr>
              <a:t>Para 3</a:t>
            </a:r>
          </a:p>
          <a:p>
            <a:pPr>
              <a:spcBef>
                <a:spcPct val="50000"/>
              </a:spcBef>
            </a:pPr>
            <a:endParaRPr lang="en-US" altLang="zh-CN" sz="2400" b="1" dirty="0">
              <a:solidFill>
                <a:srgbClr val="0099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9900"/>
                </a:solidFill>
              </a:rPr>
              <a:t>Para 4</a:t>
            </a:r>
          </a:p>
          <a:p>
            <a:pPr>
              <a:spcBef>
                <a:spcPct val="50000"/>
              </a:spcBef>
            </a:pPr>
            <a:endParaRPr lang="en-US" altLang="zh-CN" sz="2400" b="1" dirty="0">
              <a:solidFill>
                <a:srgbClr val="0099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9900"/>
                </a:solidFill>
              </a:rPr>
              <a:t>Para5</a:t>
            </a:r>
          </a:p>
        </p:txBody>
      </p:sp>
      <p:sp>
        <p:nvSpPr>
          <p:cNvPr id="153607" name="Text Box 7"/>
          <p:cNvSpPr txBox="1">
            <a:spLocks noChangeArrowheads="1"/>
          </p:cNvSpPr>
          <p:nvPr/>
        </p:nvSpPr>
        <p:spPr bwMode="auto">
          <a:xfrm>
            <a:off x="2895600" y="1654175"/>
            <a:ext cx="62484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dirty="0">
                <a:solidFill>
                  <a:schemeClr val="accent2"/>
                </a:solidFill>
              </a:rPr>
              <a:t>a)     Arnwick  has  too many  pupils,  too</a:t>
            </a:r>
          </a:p>
          <a:p>
            <a:r>
              <a:rPr lang="en-US" altLang="zh-CN" sz="2400" dirty="0">
                <a:solidFill>
                  <a:schemeClr val="accent2"/>
                </a:solidFill>
              </a:rPr>
              <a:t>          much  traffic and pollution.</a:t>
            </a:r>
          </a:p>
          <a:p>
            <a:endParaRPr lang="en-US" altLang="zh-CN" sz="2400" dirty="0">
              <a:solidFill>
                <a:schemeClr val="accent2"/>
              </a:solidFill>
            </a:endParaRPr>
          </a:p>
          <a:p>
            <a:r>
              <a:rPr lang="en-US" altLang="zh-CN" sz="2400" dirty="0">
                <a:solidFill>
                  <a:schemeClr val="accent2"/>
                </a:solidFill>
              </a:rPr>
              <a:t> b)   Arnwick  needs  more  things.</a:t>
            </a:r>
          </a:p>
          <a:p>
            <a:endParaRPr lang="en-US" altLang="zh-CN" sz="2400" dirty="0">
              <a:solidFill>
                <a:schemeClr val="accent2"/>
              </a:solidFill>
            </a:endParaRPr>
          </a:p>
          <a:p>
            <a:r>
              <a:rPr lang="en-US" altLang="zh-CN" sz="2400" dirty="0">
                <a:solidFill>
                  <a:schemeClr val="accent2"/>
                </a:solidFill>
              </a:rPr>
              <a:t>  c) Arnwick is  a  delegate of cities, it </a:t>
            </a:r>
          </a:p>
          <a:p>
            <a:r>
              <a:rPr lang="en-US" altLang="zh-CN" sz="2400" dirty="0">
                <a:solidFill>
                  <a:schemeClr val="accent2"/>
                </a:solidFill>
              </a:rPr>
              <a:t>     describes  what is happening  in  the world .</a:t>
            </a:r>
          </a:p>
          <a:p>
            <a:endParaRPr lang="en-US" altLang="zh-CN" sz="2400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zh-CN" sz="2400" dirty="0" smtClean="0">
                <a:solidFill>
                  <a:schemeClr val="accent2"/>
                </a:solidFill>
              </a:rPr>
              <a:t>e</a:t>
            </a:r>
            <a:r>
              <a:rPr lang="en-US" altLang="zh-CN" sz="2400" dirty="0">
                <a:solidFill>
                  <a:schemeClr val="accent2"/>
                </a:solidFill>
              </a:rPr>
              <a:t>)   </a:t>
            </a:r>
            <a:r>
              <a:rPr lang="en-US" altLang="zh-CN" sz="2400" dirty="0" err="1">
                <a:solidFill>
                  <a:schemeClr val="accent2"/>
                </a:solidFill>
              </a:rPr>
              <a:t>Parkvill</a:t>
            </a:r>
            <a:r>
              <a:rPr lang="en-US" altLang="zh-CN" sz="2400" dirty="0">
                <a:solidFill>
                  <a:schemeClr val="accent2"/>
                </a:solidFill>
              </a:rPr>
              <a:t>  was a small  village.</a:t>
            </a:r>
          </a:p>
          <a:p>
            <a:pPr>
              <a:spcBef>
                <a:spcPct val="50000"/>
              </a:spcBef>
            </a:pPr>
            <a:endParaRPr lang="en-US" altLang="zh-CN" sz="2400" dirty="0">
              <a:solidFill>
                <a:schemeClr val="accent2"/>
              </a:solidFill>
            </a:endParaRPr>
          </a:p>
        </p:txBody>
      </p:sp>
      <p:sp>
        <p:nvSpPr>
          <p:cNvPr id="153609" name="Line 9"/>
          <p:cNvSpPr>
            <a:spLocks noChangeShapeType="1"/>
          </p:cNvSpPr>
          <p:nvPr/>
        </p:nvSpPr>
        <p:spPr bwMode="auto">
          <a:xfrm>
            <a:off x="1524000" y="2209800"/>
            <a:ext cx="1447800" cy="4038600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12" name="Line 12"/>
          <p:cNvSpPr>
            <a:spLocks noChangeShapeType="1"/>
          </p:cNvSpPr>
          <p:nvPr/>
        </p:nvSpPr>
        <p:spPr bwMode="auto">
          <a:xfrm>
            <a:off x="1524000" y="3200400"/>
            <a:ext cx="1447800" cy="1752600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13" name="Line 13"/>
          <p:cNvSpPr>
            <a:spLocks noChangeShapeType="1"/>
          </p:cNvSpPr>
          <p:nvPr/>
        </p:nvSpPr>
        <p:spPr bwMode="auto">
          <a:xfrm flipV="1">
            <a:off x="1600200" y="1981200"/>
            <a:ext cx="1371600" cy="2209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14" name="Line 14"/>
          <p:cNvSpPr>
            <a:spLocks noChangeShapeType="1"/>
          </p:cNvSpPr>
          <p:nvPr/>
        </p:nvSpPr>
        <p:spPr bwMode="auto">
          <a:xfrm flipV="1">
            <a:off x="1676400" y="3048000"/>
            <a:ext cx="1295400" cy="2133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15" name="Line 15"/>
          <p:cNvSpPr>
            <a:spLocks noChangeShapeType="1"/>
          </p:cNvSpPr>
          <p:nvPr/>
        </p:nvSpPr>
        <p:spPr bwMode="auto">
          <a:xfrm flipV="1">
            <a:off x="1447800" y="3733800"/>
            <a:ext cx="1676400" cy="2590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16" name="WordArt 16"/>
          <p:cNvSpPr>
            <a:spLocks noChangeArrowheads="1" noChangeShapeType="1" noTextEdit="1"/>
          </p:cNvSpPr>
          <p:nvPr/>
        </p:nvSpPr>
        <p:spPr bwMode="auto">
          <a:xfrm>
            <a:off x="228600" y="0"/>
            <a:ext cx="1828800" cy="762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oubleWave1">
              <a:avLst>
                <a:gd name="adj1" fmla="val 6500"/>
                <a:gd name="adj2" fmla="val -458"/>
              </a:avLst>
            </a:prstTxWarp>
          </a:bodyPr>
          <a:lstStyle/>
          <a:p>
            <a:r>
              <a:rPr lang="en-US" altLang="zh-CN" sz="3200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FF9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Fast reading!    </a:t>
            </a:r>
            <a:endParaRPr lang="zh-CN" altLang="en-US" sz="3200" kern="10" dirty="0">
              <a:ln w="9525">
                <a:solidFill>
                  <a:srgbClr val="FF0000"/>
                </a:solidFill>
                <a:round/>
              </a:ln>
              <a:solidFill>
                <a:srgbClr val="FFFF99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split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9" grpId="0" animBg="1"/>
      <p:bldP spid="153612" grpId="0" animBg="1"/>
      <p:bldP spid="153613" grpId="0" animBg="1"/>
      <p:bldP spid="153614" grpId="0" animBg="1"/>
      <p:bldP spid="1536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10600" cy="4525963"/>
          </a:xfrm>
        </p:spPr>
        <p:txBody>
          <a:bodyPr/>
          <a:lstStyle/>
          <a:p>
            <a:r>
              <a:rPr lang="en-US" altLang="zh-CN" dirty="0"/>
              <a:t>1.Why do people move to Arnwick?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2. What dose Arnwick need now ?</a:t>
            </a:r>
          </a:p>
        </p:txBody>
      </p: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1143000" y="762000"/>
            <a:ext cx="662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009900"/>
                </a:solidFill>
              </a:rPr>
              <a:t>Read  quickly and answer the questions.</a:t>
            </a:r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1295400" y="2743200"/>
            <a:ext cx="7239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FF"/>
                </a:solidFill>
              </a:rPr>
              <a:t>They moved to Arnwick  to find jobs.</a:t>
            </a:r>
          </a:p>
        </p:txBody>
      </p:sp>
      <p:sp>
        <p:nvSpPr>
          <p:cNvPr id="151559" name="Text Box 7"/>
          <p:cNvSpPr txBox="1">
            <a:spLocks noChangeArrowheads="1"/>
          </p:cNvSpPr>
          <p:nvPr/>
        </p:nvSpPr>
        <p:spPr bwMode="auto">
          <a:xfrm>
            <a:off x="533400" y="4648200"/>
            <a:ext cx="8991600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FF"/>
                </a:solidFill>
              </a:rPr>
              <a:t>It needs more schools ,buses ,hospitals,fresh air ,             clean water and better public services.</a:t>
            </a:r>
          </a:p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FF"/>
                </a:solidFill>
              </a:rPr>
              <a:t>It also needs more police</a:t>
            </a:r>
          </a:p>
        </p:txBody>
      </p:sp>
    </p:spTree>
  </p:cSld>
  <p:clrMapOvr>
    <a:masterClrMapping/>
  </p:clrMapOvr>
  <p:transition spd="slow">
    <p:split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8" grpId="5"/>
      <p:bldP spid="1515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4114800" y="3048000"/>
            <a:ext cx="533400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6324600" y="1066800"/>
            <a:ext cx="533400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895600" y="5715000"/>
            <a:ext cx="533400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295400" y="0"/>
            <a:ext cx="64008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zh-CN" sz="2400" dirty="0"/>
          </a:p>
          <a:p>
            <a:pPr>
              <a:spcBef>
                <a:spcPct val="50000"/>
              </a:spcBef>
            </a:pPr>
            <a:r>
              <a:rPr lang="en-US" altLang="zh-CN" sz="2400" dirty="0"/>
              <a:t>            </a:t>
            </a:r>
            <a:r>
              <a:rPr lang="en-US" altLang="zh-CN" sz="2800" dirty="0">
                <a:solidFill>
                  <a:srgbClr val="009900"/>
                </a:solidFill>
              </a:rPr>
              <a:t>Then check the true sentences</a:t>
            </a:r>
            <a:r>
              <a:rPr lang="en-US" altLang="zh-CN" sz="2400" dirty="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1143000"/>
            <a:ext cx="8382000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41325" indent="-441325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1. Parkville was a quiet village.</a:t>
            </a:r>
          </a:p>
          <a:p>
            <a:pPr marL="441325" indent="-441325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2. Arnwick was a city with 20,000 people.</a:t>
            </a:r>
          </a:p>
          <a:p>
            <a:pPr marL="441325" indent="-441325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3. Arnwick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3600" b="1" dirty="0">
                <a:latin typeface="Times New Roman" panose="02020603050405020304" pitchFamily="18" charset="0"/>
              </a:rPr>
              <a:t>now has a population of more    </a:t>
            </a:r>
          </a:p>
          <a:p>
            <a:pPr marL="441325" indent="-441325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than one million.</a:t>
            </a:r>
          </a:p>
          <a:p>
            <a:pPr marL="441325" indent="-441325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4. The local school in Parkville has 2,000  </a:t>
            </a:r>
          </a:p>
          <a:p>
            <a:pPr marL="441325" indent="-441325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pupils.</a:t>
            </a:r>
          </a:p>
          <a:p>
            <a:pPr marL="441325" indent="-441325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5. Big cities need more money for public </a:t>
            </a:r>
          </a:p>
          <a:p>
            <a:pPr marL="441325" indent="-441325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services.</a:t>
            </a:r>
          </a:p>
        </p:txBody>
      </p:sp>
      <p:sp>
        <p:nvSpPr>
          <p:cNvPr id="33803" name="WordArt 11"/>
          <p:cNvSpPr>
            <a:spLocks noChangeArrowheads="1" noChangeShapeType="1" noTextEdit="1"/>
          </p:cNvSpPr>
          <p:nvPr/>
        </p:nvSpPr>
        <p:spPr bwMode="auto">
          <a:xfrm>
            <a:off x="228600" y="0"/>
            <a:ext cx="1981200" cy="1066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solidFill>
                    <a:srgbClr val="FF00FF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Careful reading</a:t>
            </a:r>
            <a:endParaRPr lang="zh-CN" altLang="en-US" sz="3600" kern="10">
              <a:ln w="9525">
                <a:solidFill>
                  <a:srgbClr val="FF00FF"/>
                </a:solidFill>
                <a:round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8077200" y="1979613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2362200" y="4519613"/>
            <a:ext cx="539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×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3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3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37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37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37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/>
      <p:bldP spid="33796" grpId="0"/>
      <p:bldP spid="33797" grpId="0"/>
      <p:bldP spid="33805" grpId="0"/>
      <p:bldP spid="3380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未知"/>
          <p:cNvSpPr/>
          <p:nvPr/>
        </p:nvSpPr>
        <p:spPr bwMode="auto">
          <a:xfrm>
            <a:off x="3348038" y="5418138"/>
            <a:ext cx="792162" cy="1439862"/>
          </a:xfrm>
          <a:custGeom>
            <a:avLst/>
            <a:gdLst>
              <a:gd name="T0" fmla="*/ 0 w 499"/>
              <a:gd name="T1" fmla="*/ 0 h 1043"/>
              <a:gd name="T2" fmla="*/ 317 w 499"/>
              <a:gd name="T3" fmla="*/ 226 h 1043"/>
              <a:gd name="T4" fmla="*/ 499 w 499"/>
              <a:gd name="T5" fmla="*/ 1043 h 1043"/>
              <a:gd name="T6" fmla="*/ 0 w 499"/>
              <a:gd name="T7" fmla="*/ 0 h 1043"/>
              <a:gd name="T8" fmla="*/ 499 w 499"/>
              <a:gd name="T9" fmla="*/ 1043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499" h="1043">
                <a:moveTo>
                  <a:pt x="0" y="0"/>
                </a:moveTo>
                <a:cubicBezTo>
                  <a:pt x="117" y="26"/>
                  <a:pt x="234" y="52"/>
                  <a:pt x="317" y="226"/>
                </a:cubicBezTo>
                <a:cubicBezTo>
                  <a:pt x="400" y="400"/>
                  <a:pt x="469" y="907"/>
                  <a:pt x="499" y="1043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867" name="未知"/>
          <p:cNvSpPr/>
          <p:nvPr/>
        </p:nvSpPr>
        <p:spPr bwMode="auto">
          <a:xfrm>
            <a:off x="4114800" y="4419600"/>
            <a:ext cx="228600" cy="1504950"/>
          </a:xfrm>
          <a:custGeom>
            <a:avLst/>
            <a:gdLst>
              <a:gd name="T0" fmla="*/ 227 w 681"/>
              <a:gd name="T1" fmla="*/ 1043 h 1527"/>
              <a:gd name="T2" fmla="*/ 499 w 681"/>
              <a:gd name="T3" fmla="*/ 1179 h 1527"/>
              <a:gd name="T4" fmla="*/ 681 w 681"/>
              <a:gd name="T5" fmla="*/ 1406 h 1527"/>
              <a:gd name="T6" fmla="*/ 499 w 681"/>
              <a:gd name="T7" fmla="*/ 454 h 1527"/>
              <a:gd name="T8" fmla="*/ 0 w 681"/>
              <a:gd name="T9" fmla="*/ 0 h 1527"/>
              <a:gd name="T10" fmla="*/ 0 w 681"/>
              <a:gd name="T11" fmla="*/ 0 h 1527"/>
              <a:gd name="T12" fmla="*/ 681 w 681"/>
              <a:gd name="T13" fmla="*/ 1527 h 1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681" h="1527">
                <a:moveTo>
                  <a:pt x="227" y="1043"/>
                </a:moveTo>
                <a:cubicBezTo>
                  <a:pt x="325" y="1081"/>
                  <a:pt x="423" y="1119"/>
                  <a:pt x="499" y="1179"/>
                </a:cubicBezTo>
                <a:cubicBezTo>
                  <a:pt x="575" y="1239"/>
                  <a:pt x="681" y="1527"/>
                  <a:pt x="681" y="1406"/>
                </a:cubicBezTo>
                <a:cubicBezTo>
                  <a:pt x="681" y="1285"/>
                  <a:pt x="612" y="688"/>
                  <a:pt x="499" y="454"/>
                </a:cubicBezTo>
                <a:cubicBezTo>
                  <a:pt x="386" y="220"/>
                  <a:pt x="83" y="76"/>
                  <a:pt x="0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868" name="未知"/>
          <p:cNvSpPr/>
          <p:nvPr/>
        </p:nvSpPr>
        <p:spPr bwMode="auto">
          <a:xfrm>
            <a:off x="5146675" y="5084763"/>
            <a:ext cx="1081088" cy="1728787"/>
          </a:xfrm>
          <a:custGeom>
            <a:avLst/>
            <a:gdLst>
              <a:gd name="T0" fmla="*/ 681 w 681"/>
              <a:gd name="T1" fmla="*/ 0 h 1089"/>
              <a:gd name="T2" fmla="*/ 318 w 681"/>
              <a:gd name="T3" fmla="*/ 136 h 1089"/>
              <a:gd name="T4" fmla="*/ 91 w 681"/>
              <a:gd name="T5" fmla="*/ 499 h 1089"/>
              <a:gd name="T6" fmla="*/ 0 w 681"/>
              <a:gd name="T7" fmla="*/ 1089 h 1089"/>
              <a:gd name="T8" fmla="*/ 0 w 681"/>
              <a:gd name="T9" fmla="*/ 0 h 1089"/>
              <a:gd name="T10" fmla="*/ 681 w 681"/>
              <a:gd name="T11" fmla="*/ 1089 h 1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681" h="1089">
                <a:moveTo>
                  <a:pt x="681" y="0"/>
                </a:moveTo>
                <a:cubicBezTo>
                  <a:pt x="548" y="26"/>
                  <a:pt x="416" y="53"/>
                  <a:pt x="318" y="136"/>
                </a:cubicBezTo>
                <a:cubicBezTo>
                  <a:pt x="220" y="219"/>
                  <a:pt x="144" y="340"/>
                  <a:pt x="91" y="499"/>
                </a:cubicBezTo>
                <a:cubicBezTo>
                  <a:pt x="38" y="658"/>
                  <a:pt x="15" y="991"/>
                  <a:pt x="0" y="1089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4191000" y="5305425"/>
            <a:ext cx="9144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ea typeface="黑体" panose="02010609060101010101" pitchFamily="49" charset="-122"/>
              </a:rPr>
              <a:t>城市人口增长问题</a:t>
            </a:r>
          </a:p>
        </p:txBody>
      </p:sp>
      <p:sp>
        <p:nvSpPr>
          <p:cNvPr id="164879" name="未知"/>
          <p:cNvSpPr/>
          <p:nvPr/>
        </p:nvSpPr>
        <p:spPr bwMode="auto">
          <a:xfrm>
            <a:off x="4932363" y="4572000"/>
            <a:ext cx="173037" cy="1617663"/>
          </a:xfrm>
          <a:custGeom>
            <a:avLst/>
            <a:gdLst>
              <a:gd name="T0" fmla="*/ 415 w 415"/>
              <a:gd name="T1" fmla="*/ 0 h 1739"/>
              <a:gd name="T2" fmla="*/ 234 w 415"/>
              <a:gd name="T3" fmla="*/ 272 h 1739"/>
              <a:gd name="T4" fmla="*/ 53 w 415"/>
              <a:gd name="T5" fmla="*/ 771 h 1739"/>
              <a:gd name="T6" fmla="*/ 7 w 415"/>
              <a:gd name="T7" fmla="*/ 1633 h 1739"/>
              <a:gd name="T8" fmla="*/ 98 w 415"/>
              <a:gd name="T9" fmla="*/ 1406 h 1739"/>
              <a:gd name="T10" fmla="*/ 325 w 415"/>
              <a:gd name="T11" fmla="*/ 1134 h 1739"/>
              <a:gd name="T12" fmla="*/ 0 w 415"/>
              <a:gd name="T13" fmla="*/ 0 h 1739"/>
              <a:gd name="T14" fmla="*/ 415 w 415"/>
              <a:gd name="T15" fmla="*/ 1739 h 1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415" h="1739">
                <a:moveTo>
                  <a:pt x="415" y="0"/>
                </a:moveTo>
                <a:cubicBezTo>
                  <a:pt x="354" y="72"/>
                  <a:pt x="294" y="144"/>
                  <a:pt x="234" y="272"/>
                </a:cubicBezTo>
                <a:cubicBezTo>
                  <a:pt x="174" y="400"/>
                  <a:pt x="91" y="544"/>
                  <a:pt x="53" y="771"/>
                </a:cubicBezTo>
                <a:cubicBezTo>
                  <a:pt x="15" y="998"/>
                  <a:pt x="0" y="1527"/>
                  <a:pt x="7" y="1633"/>
                </a:cubicBezTo>
                <a:cubicBezTo>
                  <a:pt x="14" y="1739"/>
                  <a:pt x="45" y="1489"/>
                  <a:pt x="98" y="1406"/>
                </a:cubicBezTo>
                <a:cubicBezTo>
                  <a:pt x="151" y="1323"/>
                  <a:pt x="287" y="1179"/>
                  <a:pt x="325" y="1134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880" name="Text Box 16"/>
          <p:cNvSpPr txBox="1">
            <a:spLocks noChangeArrowheads="1"/>
          </p:cNvSpPr>
          <p:nvPr/>
        </p:nvSpPr>
        <p:spPr bwMode="auto">
          <a:xfrm>
            <a:off x="1143000" y="4876800"/>
            <a:ext cx="3841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zh-CN" altLang="zh-CN" sz="2400" b="1"/>
          </a:p>
        </p:txBody>
      </p:sp>
      <p:grpSp>
        <p:nvGrpSpPr>
          <p:cNvPr id="164895" name="Group 31"/>
          <p:cNvGrpSpPr/>
          <p:nvPr/>
        </p:nvGrpSpPr>
        <p:grpSpPr bwMode="auto">
          <a:xfrm>
            <a:off x="762000" y="4267200"/>
            <a:ext cx="3124200" cy="1625600"/>
            <a:chOff x="288" y="2784"/>
            <a:chExt cx="1968" cy="1024"/>
          </a:xfrm>
        </p:grpSpPr>
        <p:grpSp>
          <p:nvGrpSpPr>
            <p:cNvPr id="164876" name="Group 12"/>
            <p:cNvGrpSpPr/>
            <p:nvPr/>
          </p:nvGrpSpPr>
          <p:grpSpPr bwMode="auto">
            <a:xfrm>
              <a:off x="288" y="2784"/>
              <a:ext cx="1968" cy="1024"/>
              <a:chOff x="0" y="0"/>
              <a:chExt cx="1728" cy="1294"/>
            </a:xfrm>
          </p:grpSpPr>
          <p:sp>
            <p:nvSpPr>
              <p:cNvPr id="164877" name="Cloud">
                <a:hlinkClick r:id="rId3" action="ppaction://hlinksldjump"/>
              </p:cNvPr>
              <p:cNvSpPr>
                <a:spLocks noChangeAspect="1" noEditPoints="1"/>
              </p:cNvSpPr>
              <p:nvPr/>
            </p:nvSpPr>
            <p:spPr bwMode="auto">
              <a:xfrm>
                <a:off x="0" y="0"/>
                <a:ext cx="1728" cy="1294"/>
              </a:xfrm>
              <a:custGeom>
                <a:avLst/>
                <a:gdLst>
                  <a:gd name="T0" fmla="*/ 1949 w 21600"/>
                  <a:gd name="T1" fmla="*/ 7180 h 21600"/>
                  <a:gd name="T2" fmla="*/ 0 w 21600"/>
                  <a:gd name="T3" fmla="*/ 10137 h 21600"/>
                  <a:gd name="T4" fmla="*/ 1074 w 21600"/>
                  <a:gd name="T5" fmla="*/ 12702 h 21600"/>
                  <a:gd name="T6" fmla="*/ 1063 w 21600"/>
                  <a:gd name="T7" fmla="*/ 12668 h 21600"/>
                  <a:gd name="T8" fmla="*/ 475 w 21600"/>
                  <a:gd name="T9" fmla="*/ 14690 h 21600"/>
                  <a:gd name="T10" fmla="*/ 2655 w 21600"/>
                  <a:gd name="T11" fmla="*/ 17650 h 21600"/>
                  <a:gd name="T12" fmla="*/ 2909 w 21600"/>
                  <a:gd name="T13" fmla="*/ 17629 h 21600"/>
                  <a:gd name="T14" fmla="*/ 2897 w 21600"/>
                  <a:gd name="T15" fmla="*/ 17649 h 21600"/>
                  <a:gd name="T16" fmla="*/ 6247 w 21600"/>
                  <a:gd name="T17" fmla="*/ 20300 h 21600"/>
                  <a:gd name="T18" fmla="*/ 8235 w 21600"/>
                  <a:gd name="T19" fmla="*/ 19546 h 21600"/>
                  <a:gd name="T20" fmla="*/ 8229 w 21600"/>
                  <a:gd name="T21" fmla="*/ 19550 h 21600"/>
                  <a:gd name="T22" fmla="*/ 11036 w 21600"/>
                  <a:gd name="T23" fmla="*/ 21597 h 21600"/>
                  <a:gd name="T24" fmla="*/ 14267 w 21600"/>
                  <a:gd name="T25" fmla="*/ 18324 h 21600"/>
                  <a:gd name="T26" fmla="*/ 14270 w 21600"/>
                  <a:gd name="T27" fmla="*/ 18350 h 21600"/>
                  <a:gd name="T28" fmla="*/ 15802 w 21600"/>
                  <a:gd name="T29" fmla="*/ 18947 h 21600"/>
                  <a:gd name="T30" fmla="*/ 18694 w 21600"/>
                  <a:gd name="T31" fmla="*/ 15045 h 21600"/>
                  <a:gd name="T32" fmla="*/ 18689 w 21600"/>
                  <a:gd name="T33" fmla="*/ 15035 h 21600"/>
                  <a:gd name="T34" fmla="*/ 21597 w 21600"/>
                  <a:gd name="T35" fmla="*/ 10472 h 21600"/>
                  <a:gd name="T36" fmla="*/ 20896 w 21600"/>
                  <a:gd name="T37" fmla="*/ 7663 h 21600"/>
                  <a:gd name="T38" fmla="*/ 20889 w 21600"/>
                  <a:gd name="T39" fmla="*/ 7661 h 21600"/>
                  <a:gd name="T40" fmla="*/ 21105 w 21600"/>
                  <a:gd name="T41" fmla="*/ 6228 h 21600"/>
                  <a:gd name="T42" fmla="*/ 19139 w 21600"/>
                  <a:gd name="T43" fmla="*/ 2719 h 21600"/>
                  <a:gd name="T44" fmla="*/ 19148 w 21600"/>
                  <a:gd name="T45" fmla="*/ 2712 h 21600"/>
                  <a:gd name="T46" fmla="*/ 16758 w 21600"/>
                  <a:gd name="T47" fmla="*/ 0 h 21600"/>
                  <a:gd name="T48" fmla="*/ 14905 w 21600"/>
                  <a:gd name="T49" fmla="*/ 1165 h 21600"/>
                  <a:gd name="T50" fmla="*/ 14909 w 21600"/>
                  <a:gd name="T51" fmla="*/ 1170 h 21600"/>
                  <a:gd name="T52" fmla="*/ 13174 w 21600"/>
                  <a:gd name="T53" fmla="*/ 0 h 21600"/>
                  <a:gd name="T54" fmla="*/ 11221 w 21600"/>
                  <a:gd name="T55" fmla="*/ 1645 h 21600"/>
                  <a:gd name="T56" fmla="*/ 11229 w 21600"/>
                  <a:gd name="T57" fmla="*/ 1694 h 21600"/>
                  <a:gd name="T58" fmla="*/ 9358 w 21600"/>
                  <a:gd name="T59" fmla="*/ 650 h 21600"/>
                  <a:gd name="T60" fmla="*/ 7003 w 21600"/>
                  <a:gd name="T61" fmla="*/ 2578 h 21600"/>
                  <a:gd name="T62" fmla="*/ 6995 w 21600"/>
                  <a:gd name="T63" fmla="*/ 2602 h 21600"/>
                  <a:gd name="T64" fmla="*/ 5288 w 21600"/>
                  <a:gd name="T65" fmla="*/ 1972 h 21600"/>
                  <a:gd name="T66" fmla="*/ 1912 w 21600"/>
                  <a:gd name="T67" fmla="*/ 6567 h 21600"/>
                  <a:gd name="T68" fmla="*/ 1942 w 21600"/>
                  <a:gd name="T69" fmla="*/ 7186 h 21600"/>
                  <a:gd name="T70" fmla="*/ 1074 w 21600"/>
                  <a:gd name="T71" fmla="*/ 12702 h 21600"/>
                  <a:gd name="T72" fmla="*/ 2172 w 21600"/>
                  <a:gd name="T73" fmla="*/ 13110 h 21600"/>
                  <a:gd name="T74" fmla="*/ 2341 w 21600"/>
                  <a:gd name="T75" fmla="*/ 13101 h 21600"/>
                  <a:gd name="T76" fmla="*/ 2909 w 21600"/>
                  <a:gd name="T77" fmla="*/ 17629 h 21600"/>
                  <a:gd name="T78" fmla="*/ 3463 w 21600"/>
                  <a:gd name="T79" fmla="*/ 17439 h 21600"/>
                  <a:gd name="T80" fmla="*/ 7895 w 21600"/>
                  <a:gd name="T81" fmla="*/ 18680 h 21600"/>
                  <a:gd name="T82" fmla="*/ 8229 w 21600"/>
                  <a:gd name="T83" fmla="*/ 19550 h 21600"/>
                  <a:gd name="T84" fmla="*/ 14267 w 21600"/>
                  <a:gd name="T85" fmla="*/ 18324 h 21600"/>
                  <a:gd name="T86" fmla="*/ 14400 w 21600"/>
                  <a:gd name="T87" fmla="*/ 17370 h 21600"/>
                  <a:gd name="T88" fmla="*/ 18694 w 21600"/>
                  <a:gd name="T89" fmla="*/ 15045 h 21600"/>
                  <a:gd name="T90" fmla="*/ 18695 w 21600"/>
                  <a:gd name="T91" fmla="*/ 15013 h 21600"/>
                  <a:gd name="T92" fmla="*/ 17069 w 21600"/>
                  <a:gd name="T93" fmla="*/ 11477 h 21600"/>
                  <a:gd name="T94" fmla="*/ 20165 w 21600"/>
                  <a:gd name="T95" fmla="*/ 8999 h 21600"/>
                  <a:gd name="T96" fmla="*/ 20889 w 21600"/>
                  <a:gd name="T97" fmla="*/ 7661 h 21600"/>
                  <a:gd name="T98" fmla="*/ 19186 w 21600"/>
                  <a:gd name="T99" fmla="*/ 3344 h 21600"/>
                  <a:gd name="T100" fmla="*/ 19187 w 21600"/>
                  <a:gd name="T101" fmla="*/ 3297 h 21600"/>
                  <a:gd name="T102" fmla="*/ 19148 w 21600"/>
                  <a:gd name="T103" fmla="*/ 2712 h 21600"/>
                  <a:gd name="T104" fmla="*/ 14905 w 21600"/>
                  <a:gd name="T105" fmla="*/ 1165 h 21600"/>
                  <a:gd name="T106" fmla="*/ 14535 w 21600"/>
                  <a:gd name="T107" fmla="*/ 1971 h 21600"/>
                  <a:gd name="T108" fmla="*/ 11221 w 21600"/>
                  <a:gd name="T109" fmla="*/ 1645 h 21600"/>
                  <a:gd name="T110" fmla="*/ 11041 w 21600"/>
                  <a:gd name="T111" fmla="*/ 2340 h 21600"/>
                  <a:gd name="T112" fmla="*/ 7645 w 21600"/>
                  <a:gd name="T113" fmla="*/ 3276 h 21600"/>
                  <a:gd name="T114" fmla="*/ 6995 w 21600"/>
                  <a:gd name="T115" fmla="*/ 2602 h 21600"/>
                  <a:gd name="T116" fmla="*/ 1942 w 21600"/>
                  <a:gd name="T117" fmla="*/ 7186 h 21600"/>
                  <a:gd name="T118" fmla="*/ 2056 w 21600"/>
                  <a:gd name="T119" fmla="*/ 7895 h 21600"/>
                  <a:gd name="T120" fmla="*/ 2975 w 21600"/>
                  <a:gd name="T121" fmla="*/ 3255 h 21600"/>
                  <a:gd name="T122" fmla="*/ 17088 w 21600"/>
                  <a:gd name="T123" fmla="*/ 1734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T120" t="T121" r="T122" b="T123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FFFF00"/>
              </a:solidFill>
              <a:ln w="9525" cmpd="sng">
                <a:solidFill>
                  <a:srgbClr val="000000"/>
                </a:solidFill>
                <a:rou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878" name="Text Box 14"/>
              <p:cNvSpPr txBox="1">
                <a:spLocks noChangeArrowheads="1"/>
              </p:cNvSpPr>
              <p:nvPr/>
            </p:nvSpPr>
            <p:spPr bwMode="auto">
              <a:xfrm>
                <a:off x="410" y="225"/>
                <a:ext cx="998" cy="36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endParaRPr lang="zh-CN" altLang="zh-CN" sz="2400" b="1">
                  <a:solidFill>
                    <a:srgbClr val="3333CC"/>
                  </a:solidFill>
                </a:endParaRPr>
              </a:p>
            </p:txBody>
          </p:sp>
        </p:grpSp>
        <p:sp>
          <p:nvSpPr>
            <p:cNvPr id="164883" name="Rectangle 19"/>
            <p:cNvSpPr>
              <a:spLocks noChangeArrowheads="1"/>
            </p:cNvSpPr>
            <p:nvPr/>
          </p:nvSpPr>
          <p:spPr bwMode="auto">
            <a:xfrm>
              <a:off x="624" y="2928"/>
              <a:ext cx="1488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400" b="1" dirty="0"/>
                <a:t>Problems  for the </a:t>
              </a:r>
              <a:r>
                <a:rPr lang="en-US" altLang="zh-CN" sz="2400" b="1" dirty="0" err="1"/>
                <a:t>goverment</a:t>
              </a:r>
              <a:endParaRPr lang="en-US" altLang="zh-CN" sz="2400" b="1" dirty="0"/>
            </a:p>
            <a:p>
              <a:pPr>
                <a:buFont typeface="Arial" panose="020B0604020202020204" pitchFamily="34" charset="0"/>
                <a:buNone/>
              </a:pPr>
              <a:r>
                <a:rPr lang="zh-CN" altLang="en-US" sz="2400" b="1" dirty="0"/>
                <a:t>（政府困难）</a:t>
              </a:r>
            </a:p>
          </p:txBody>
        </p:sp>
      </p:grpSp>
      <p:sp>
        <p:nvSpPr>
          <p:cNvPr id="164884" name="AutoShape 21"/>
          <p:cNvSpPr>
            <a:spLocks noChangeArrowheads="1"/>
          </p:cNvSpPr>
          <p:nvPr/>
        </p:nvSpPr>
        <p:spPr bwMode="auto">
          <a:xfrm>
            <a:off x="3429000" y="-228600"/>
            <a:ext cx="3962400" cy="2514600"/>
          </a:xfrm>
          <a:prstGeom prst="wedgeEllipseCallout">
            <a:avLst>
              <a:gd name="adj1" fmla="val -14023"/>
              <a:gd name="adj2" fmla="val 71907"/>
            </a:avLst>
          </a:prstGeom>
          <a:solidFill>
            <a:schemeClr val="folHlink"/>
          </a:solidFill>
          <a:ln w="20000">
            <a:solidFill>
              <a:schemeClr val="bg1"/>
            </a:solidFill>
            <a:miter lim="800000"/>
          </a:ln>
          <a:effectLst>
            <a:outerShdw dist="25400" dir="5400000" algn="ctr" rotWithShape="0">
              <a:srgbClr val="000000">
                <a:alpha val="32999"/>
              </a:srgbClr>
            </a:outerShdw>
          </a:effectLst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FF00FF"/>
                </a:solidFill>
                <a:latin typeface="楷体_GB2312" pitchFamily="49" charset="-122"/>
                <a:ea typeface="楷体_GB2312" pitchFamily="49" charset="-122"/>
              </a:rPr>
              <a:t>Air   pollution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FF00FF"/>
                </a:solidFill>
                <a:latin typeface="楷体_GB2312" pitchFamily="49" charset="-122"/>
                <a:ea typeface="楷体_GB2312" pitchFamily="49" charset="-122"/>
              </a:rPr>
              <a:t>Water pollution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FF00FF"/>
                </a:solidFill>
                <a:latin typeface="楷体_GB2312" pitchFamily="49" charset="-122"/>
                <a:ea typeface="楷体_GB2312" pitchFamily="49" charset="-122"/>
              </a:rPr>
              <a:t>Too  much rubbish</a:t>
            </a:r>
          </a:p>
          <a:p>
            <a:pPr algn="ctr">
              <a:buFont typeface="Arial" panose="020B0604020202020204" pitchFamily="34" charset="0"/>
              <a:buNone/>
            </a:pPr>
            <a:endParaRPr lang="en-US" altLang="zh-CN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64886" name="Text Box 24"/>
          <p:cNvSpPr txBox="1">
            <a:spLocks noChangeArrowheads="1"/>
          </p:cNvSpPr>
          <p:nvPr/>
        </p:nvSpPr>
        <p:spPr bwMode="auto">
          <a:xfrm>
            <a:off x="1527175" y="25130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zh-CN" altLang="zh-CN"/>
          </a:p>
        </p:txBody>
      </p:sp>
      <p:grpSp>
        <p:nvGrpSpPr>
          <p:cNvPr id="164887" name="Group 23"/>
          <p:cNvGrpSpPr/>
          <p:nvPr/>
        </p:nvGrpSpPr>
        <p:grpSpPr bwMode="auto">
          <a:xfrm>
            <a:off x="-228600" y="0"/>
            <a:ext cx="3733800" cy="3962400"/>
            <a:chOff x="0" y="0"/>
            <a:chExt cx="3276600" cy="3367087"/>
          </a:xfrm>
        </p:grpSpPr>
        <p:sp>
          <p:nvSpPr>
            <p:cNvPr id="164888" name="AutoShape 20"/>
            <p:cNvSpPr>
              <a:spLocks noChangeArrowheads="1"/>
            </p:cNvSpPr>
            <p:nvPr/>
          </p:nvSpPr>
          <p:spPr bwMode="auto">
            <a:xfrm>
              <a:off x="0" y="0"/>
              <a:ext cx="3276600" cy="3367087"/>
            </a:xfrm>
            <a:prstGeom prst="wedgeEllipseCallout">
              <a:avLst>
                <a:gd name="adj1" fmla="val 21366"/>
                <a:gd name="adj2" fmla="val 52796"/>
              </a:avLst>
            </a:prstGeom>
            <a:solidFill>
              <a:schemeClr val="folHlink"/>
            </a:solidFill>
            <a:ln w="11429">
              <a:solidFill>
                <a:srgbClr val="958300"/>
              </a:solidFill>
              <a:prstDash val="sysDash"/>
              <a:miter lim="800000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zh-CN" sz="2400" b="1">
                <a:solidFill>
                  <a:srgbClr val="000099"/>
                </a:solidFill>
                <a:latin typeface="Georgia" panose="02040502050405020303" pitchFamily="18" charset="0"/>
                <a:ea typeface="华文新魏" panose="02010800040101010101" pitchFamily="2" charset="-122"/>
              </a:endParaRPr>
            </a:p>
          </p:txBody>
        </p:sp>
        <p:sp>
          <p:nvSpPr>
            <p:cNvPr id="164889" name="TextBox 27"/>
            <p:cNvSpPr txBox="1">
              <a:spLocks noChangeArrowheads="1"/>
            </p:cNvSpPr>
            <p:nvPr/>
          </p:nvSpPr>
          <p:spPr bwMode="auto">
            <a:xfrm>
              <a:off x="289019" y="836038"/>
              <a:ext cx="2798763" cy="1713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2100" b="1" dirty="0">
                  <a:latin typeface="楷体_GB2312" pitchFamily="49" charset="-122"/>
                  <a:ea typeface="楷体_GB2312" pitchFamily="49" charset="-122"/>
                </a:rPr>
                <a:t> </a:t>
              </a:r>
              <a:r>
                <a:rPr lang="en-US" sz="2100" b="1" dirty="0">
                  <a:solidFill>
                    <a:srgbClr val="FF00FF"/>
                  </a:solidFill>
                  <a:latin typeface="楷体_GB2312" pitchFamily="49" charset="-122"/>
                  <a:ea typeface="楷体_GB2312" pitchFamily="49" charset="-122"/>
                </a:rPr>
                <a:t>1.</a:t>
              </a:r>
              <a:r>
                <a:rPr lang="en-US" altLang="zh-CN" sz="2100" b="1" dirty="0">
                  <a:solidFill>
                    <a:srgbClr val="FF00FF"/>
                  </a:solidFill>
                  <a:latin typeface="楷体_GB2312" pitchFamily="49" charset="-122"/>
                  <a:ea typeface="楷体_GB2312" pitchFamily="49" charset="-122"/>
                </a:rPr>
                <a:t>Need more schools          and buses</a:t>
              </a:r>
              <a:r>
                <a:rPr lang="zh-CN" altLang="en-US" sz="2100" b="1" dirty="0">
                  <a:solidFill>
                    <a:srgbClr val="FF00FF"/>
                  </a:solidFill>
                  <a:latin typeface="楷体_GB2312" pitchFamily="49" charset="-122"/>
                  <a:ea typeface="楷体_GB2312" pitchFamily="49" charset="-122"/>
                </a:rPr>
                <a:t>；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sz="2100" b="1" dirty="0">
                  <a:solidFill>
                    <a:srgbClr val="FF00FF"/>
                  </a:solidFill>
                  <a:latin typeface="楷体_GB2312" pitchFamily="49" charset="-122"/>
                  <a:ea typeface="楷体_GB2312" pitchFamily="49" charset="-122"/>
                </a:rPr>
                <a:t>2.</a:t>
              </a:r>
              <a:r>
                <a:rPr lang="en-US" altLang="zh-CN" sz="2100" b="1" dirty="0">
                  <a:solidFill>
                    <a:srgbClr val="FF00FF"/>
                  </a:solidFill>
                  <a:latin typeface="楷体_GB2312" pitchFamily="49" charset="-122"/>
                  <a:ea typeface="楷体_GB2312" pitchFamily="49" charset="-122"/>
                </a:rPr>
                <a:t>Need better public   services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sz="2100" b="1" dirty="0">
                  <a:solidFill>
                    <a:srgbClr val="FF00FF"/>
                  </a:solidFill>
                  <a:latin typeface="楷体_GB2312" pitchFamily="49" charset="-122"/>
                  <a:ea typeface="楷体_GB2312" pitchFamily="49" charset="-122"/>
                </a:rPr>
                <a:t>3.</a:t>
              </a:r>
              <a:r>
                <a:rPr lang="en-US" altLang="zh-CN" sz="2100" b="1" dirty="0">
                  <a:solidFill>
                    <a:srgbClr val="FF00FF"/>
                  </a:solidFill>
                  <a:latin typeface="楷体_GB2312" pitchFamily="49" charset="-122"/>
                  <a:ea typeface="楷体_GB2312" pitchFamily="49" charset="-122"/>
                </a:rPr>
                <a:t>Need more police to protect its people</a:t>
              </a:r>
            </a:p>
          </p:txBody>
        </p:sp>
      </p:grpSp>
      <p:grpSp>
        <p:nvGrpSpPr>
          <p:cNvPr id="164890" name="Group 26"/>
          <p:cNvGrpSpPr/>
          <p:nvPr/>
        </p:nvGrpSpPr>
        <p:grpSpPr bwMode="auto">
          <a:xfrm>
            <a:off x="6629400" y="1752600"/>
            <a:ext cx="2514600" cy="2133600"/>
            <a:chOff x="0" y="0"/>
            <a:chExt cx="2857500" cy="2159087"/>
          </a:xfrm>
        </p:grpSpPr>
        <p:sp>
          <p:nvSpPr>
            <p:cNvPr id="164891" name="AutoShape 22"/>
            <p:cNvSpPr>
              <a:spLocks noChangeArrowheads="1"/>
            </p:cNvSpPr>
            <p:nvPr/>
          </p:nvSpPr>
          <p:spPr bwMode="auto">
            <a:xfrm>
              <a:off x="0" y="0"/>
              <a:ext cx="2857500" cy="2159087"/>
            </a:xfrm>
            <a:prstGeom prst="wedgeEllipseCallout">
              <a:avLst>
                <a:gd name="adj1" fmla="val 1736"/>
                <a:gd name="adj2" fmla="val 60222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</a:ln>
            <a:effectLst>
              <a:outerShdw dist="25400" dir="5400000" algn="ctr" rotWithShape="0">
                <a:srgbClr val="000000">
                  <a:alpha val="32999"/>
                </a:srgbClr>
              </a:outerShdw>
            </a:effectLst>
          </p:spPr>
          <p:txBody>
            <a:bodyPr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006600"/>
                </a:solidFill>
                <a:latin typeface="Georgia" panose="02040502050405020303" pitchFamily="18" charset="0"/>
                <a:ea typeface="方正舒体" panose="02010601030101010101" pitchFamily="2" charset="-122"/>
              </a:endParaRPr>
            </a:p>
          </p:txBody>
        </p:sp>
        <p:sp>
          <p:nvSpPr>
            <p:cNvPr id="164892" name="TextBox 28"/>
            <p:cNvSpPr txBox="1">
              <a:spLocks noChangeArrowheads="1"/>
            </p:cNvSpPr>
            <p:nvPr/>
          </p:nvSpPr>
          <p:spPr bwMode="auto">
            <a:xfrm>
              <a:off x="499702" y="218479"/>
              <a:ext cx="1928451" cy="1940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2400" b="1" dirty="0">
                  <a:solidFill>
                    <a:srgbClr val="FF00FF"/>
                  </a:solidFill>
                  <a:latin typeface="方正舒体" panose="02010601030101010101" pitchFamily="2" charset="-122"/>
                  <a:ea typeface="方正舒体" panose="02010601030101010101" pitchFamily="2" charset="-122"/>
                </a:rPr>
                <a:t>not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sz="2400" b="1" dirty="0">
                  <a:solidFill>
                    <a:srgbClr val="FF00FF"/>
                  </a:solidFill>
                  <a:latin typeface="方正舒体" panose="02010601030101010101" pitchFamily="2" charset="-122"/>
                  <a:ea typeface="方正舒体" panose="02010601030101010101" pitchFamily="2" charset="-122"/>
                </a:rPr>
                <a:t>enough hospitals</a:t>
              </a:r>
            </a:p>
            <a:p>
              <a:pPr>
                <a:buFont typeface="Arial" panose="020B0604020202020204" pitchFamily="34" charset="0"/>
                <a:buNone/>
              </a:pPr>
              <a:endParaRPr lang="en-US" altLang="zh-CN" sz="2400" b="1" dirty="0">
                <a:solidFill>
                  <a:srgbClr val="FF00FF"/>
                </a:solidFill>
                <a:latin typeface="方正舒体" panose="02010601030101010101" pitchFamily="2" charset="-122"/>
                <a:ea typeface="方正舒体" panose="02010601030101010101" pitchFamily="2" charset="-122"/>
              </a:endParaRPr>
            </a:p>
            <a:p>
              <a:pPr>
                <a:buFont typeface="Arial" panose="020B0604020202020204" pitchFamily="34" charset="0"/>
                <a:buNone/>
              </a:pPr>
              <a:endParaRPr lang="en-US" altLang="zh-CN" sz="2400" dirty="0">
                <a:solidFill>
                  <a:srgbClr val="FF00FF"/>
                </a:solidFill>
                <a:latin typeface="方正舒体" panose="02010601030101010101" pitchFamily="2" charset="-122"/>
                <a:ea typeface="方正舒体" panose="02010601030101010101" pitchFamily="2" charset="-122"/>
              </a:endParaRPr>
            </a:p>
          </p:txBody>
        </p:sp>
      </p:grpSp>
      <p:grpSp>
        <p:nvGrpSpPr>
          <p:cNvPr id="164896" name="Group 32"/>
          <p:cNvGrpSpPr/>
          <p:nvPr/>
        </p:nvGrpSpPr>
        <p:grpSpPr bwMode="auto">
          <a:xfrm>
            <a:off x="3200400" y="2438400"/>
            <a:ext cx="3124200" cy="2209800"/>
            <a:chOff x="2112" y="1488"/>
            <a:chExt cx="1968" cy="1392"/>
          </a:xfrm>
        </p:grpSpPr>
        <p:grpSp>
          <p:nvGrpSpPr>
            <p:cNvPr id="164873" name="Group 9"/>
            <p:cNvGrpSpPr/>
            <p:nvPr/>
          </p:nvGrpSpPr>
          <p:grpSpPr bwMode="auto">
            <a:xfrm>
              <a:off x="2112" y="1488"/>
              <a:ext cx="1968" cy="1392"/>
              <a:chOff x="0" y="0"/>
              <a:chExt cx="1728" cy="1294"/>
            </a:xfrm>
          </p:grpSpPr>
          <p:sp>
            <p:nvSpPr>
              <p:cNvPr id="164874" name="Cloud">
                <a:hlinkClick r:id="rId3" action="ppaction://hlinksldjump"/>
              </p:cNvPr>
              <p:cNvSpPr>
                <a:spLocks noChangeAspect="1" noEditPoints="1"/>
              </p:cNvSpPr>
              <p:nvPr/>
            </p:nvSpPr>
            <p:spPr bwMode="auto">
              <a:xfrm>
                <a:off x="0" y="0"/>
                <a:ext cx="1728" cy="1294"/>
              </a:xfrm>
              <a:custGeom>
                <a:avLst/>
                <a:gdLst>
                  <a:gd name="T0" fmla="*/ 1949 w 21600"/>
                  <a:gd name="T1" fmla="*/ 7180 h 21600"/>
                  <a:gd name="T2" fmla="*/ 0 w 21600"/>
                  <a:gd name="T3" fmla="*/ 10137 h 21600"/>
                  <a:gd name="T4" fmla="*/ 1074 w 21600"/>
                  <a:gd name="T5" fmla="*/ 12702 h 21600"/>
                  <a:gd name="T6" fmla="*/ 1063 w 21600"/>
                  <a:gd name="T7" fmla="*/ 12668 h 21600"/>
                  <a:gd name="T8" fmla="*/ 475 w 21600"/>
                  <a:gd name="T9" fmla="*/ 14690 h 21600"/>
                  <a:gd name="T10" fmla="*/ 2655 w 21600"/>
                  <a:gd name="T11" fmla="*/ 17650 h 21600"/>
                  <a:gd name="T12" fmla="*/ 2909 w 21600"/>
                  <a:gd name="T13" fmla="*/ 17629 h 21600"/>
                  <a:gd name="T14" fmla="*/ 2897 w 21600"/>
                  <a:gd name="T15" fmla="*/ 17649 h 21600"/>
                  <a:gd name="T16" fmla="*/ 6247 w 21600"/>
                  <a:gd name="T17" fmla="*/ 20300 h 21600"/>
                  <a:gd name="T18" fmla="*/ 8235 w 21600"/>
                  <a:gd name="T19" fmla="*/ 19546 h 21600"/>
                  <a:gd name="T20" fmla="*/ 8229 w 21600"/>
                  <a:gd name="T21" fmla="*/ 19550 h 21600"/>
                  <a:gd name="T22" fmla="*/ 11036 w 21600"/>
                  <a:gd name="T23" fmla="*/ 21597 h 21600"/>
                  <a:gd name="T24" fmla="*/ 14267 w 21600"/>
                  <a:gd name="T25" fmla="*/ 18324 h 21600"/>
                  <a:gd name="T26" fmla="*/ 14270 w 21600"/>
                  <a:gd name="T27" fmla="*/ 18350 h 21600"/>
                  <a:gd name="T28" fmla="*/ 15802 w 21600"/>
                  <a:gd name="T29" fmla="*/ 18947 h 21600"/>
                  <a:gd name="T30" fmla="*/ 18694 w 21600"/>
                  <a:gd name="T31" fmla="*/ 15045 h 21600"/>
                  <a:gd name="T32" fmla="*/ 18689 w 21600"/>
                  <a:gd name="T33" fmla="*/ 15035 h 21600"/>
                  <a:gd name="T34" fmla="*/ 21597 w 21600"/>
                  <a:gd name="T35" fmla="*/ 10472 h 21600"/>
                  <a:gd name="T36" fmla="*/ 20896 w 21600"/>
                  <a:gd name="T37" fmla="*/ 7663 h 21600"/>
                  <a:gd name="T38" fmla="*/ 20889 w 21600"/>
                  <a:gd name="T39" fmla="*/ 7661 h 21600"/>
                  <a:gd name="T40" fmla="*/ 21105 w 21600"/>
                  <a:gd name="T41" fmla="*/ 6228 h 21600"/>
                  <a:gd name="T42" fmla="*/ 19139 w 21600"/>
                  <a:gd name="T43" fmla="*/ 2719 h 21600"/>
                  <a:gd name="T44" fmla="*/ 19148 w 21600"/>
                  <a:gd name="T45" fmla="*/ 2712 h 21600"/>
                  <a:gd name="T46" fmla="*/ 16758 w 21600"/>
                  <a:gd name="T47" fmla="*/ 0 h 21600"/>
                  <a:gd name="T48" fmla="*/ 14905 w 21600"/>
                  <a:gd name="T49" fmla="*/ 1165 h 21600"/>
                  <a:gd name="T50" fmla="*/ 14909 w 21600"/>
                  <a:gd name="T51" fmla="*/ 1170 h 21600"/>
                  <a:gd name="T52" fmla="*/ 13174 w 21600"/>
                  <a:gd name="T53" fmla="*/ 0 h 21600"/>
                  <a:gd name="T54" fmla="*/ 11221 w 21600"/>
                  <a:gd name="T55" fmla="*/ 1645 h 21600"/>
                  <a:gd name="T56" fmla="*/ 11229 w 21600"/>
                  <a:gd name="T57" fmla="*/ 1694 h 21600"/>
                  <a:gd name="T58" fmla="*/ 9358 w 21600"/>
                  <a:gd name="T59" fmla="*/ 650 h 21600"/>
                  <a:gd name="T60" fmla="*/ 7003 w 21600"/>
                  <a:gd name="T61" fmla="*/ 2578 h 21600"/>
                  <a:gd name="T62" fmla="*/ 6995 w 21600"/>
                  <a:gd name="T63" fmla="*/ 2602 h 21600"/>
                  <a:gd name="T64" fmla="*/ 5288 w 21600"/>
                  <a:gd name="T65" fmla="*/ 1972 h 21600"/>
                  <a:gd name="T66" fmla="*/ 1912 w 21600"/>
                  <a:gd name="T67" fmla="*/ 6567 h 21600"/>
                  <a:gd name="T68" fmla="*/ 1942 w 21600"/>
                  <a:gd name="T69" fmla="*/ 7186 h 21600"/>
                  <a:gd name="T70" fmla="*/ 1074 w 21600"/>
                  <a:gd name="T71" fmla="*/ 12702 h 21600"/>
                  <a:gd name="T72" fmla="*/ 2172 w 21600"/>
                  <a:gd name="T73" fmla="*/ 13110 h 21600"/>
                  <a:gd name="T74" fmla="*/ 2341 w 21600"/>
                  <a:gd name="T75" fmla="*/ 13101 h 21600"/>
                  <a:gd name="T76" fmla="*/ 2909 w 21600"/>
                  <a:gd name="T77" fmla="*/ 17629 h 21600"/>
                  <a:gd name="T78" fmla="*/ 3463 w 21600"/>
                  <a:gd name="T79" fmla="*/ 17439 h 21600"/>
                  <a:gd name="T80" fmla="*/ 7895 w 21600"/>
                  <a:gd name="T81" fmla="*/ 18680 h 21600"/>
                  <a:gd name="T82" fmla="*/ 8229 w 21600"/>
                  <a:gd name="T83" fmla="*/ 19550 h 21600"/>
                  <a:gd name="T84" fmla="*/ 14267 w 21600"/>
                  <a:gd name="T85" fmla="*/ 18324 h 21600"/>
                  <a:gd name="T86" fmla="*/ 14400 w 21600"/>
                  <a:gd name="T87" fmla="*/ 17370 h 21600"/>
                  <a:gd name="T88" fmla="*/ 18694 w 21600"/>
                  <a:gd name="T89" fmla="*/ 15045 h 21600"/>
                  <a:gd name="T90" fmla="*/ 18695 w 21600"/>
                  <a:gd name="T91" fmla="*/ 15013 h 21600"/>
                  <a:gd name="T92" fmla="*/ 17069 w 21600"/>
                  <a:gd name="T93" fmla="*/ 11477 h 21600"/>
                  <a:gd name="T94" fmla="*/ 20165 w 21600"/>
                  <a:gd name="T95" fmla="*/ 8999 h 21600"/>
                  <a:gd name="T96" fmla="*/ 20889 w 21600"/>
                  <a:gd name="T97" fmla="*/ 7661 h 21600"/>
                  <a:gd name="T98" fmla="*/ 19186 w 21600"/>
                  <a:gd name="T99" fmla="*/ 3344 h 21600"/>
                  <a:gd name="T100" fmla="*/ 19187 w 21600"/>
                  <a:gd name="T101" fmla="*/ 3297 h 21600"/>
                  <a:gd name="T102" fmla="*/ 19148 w 21600"/>
                  <a:gd name="T103" fmla="*/ 2712 h 21600"/>
                  <a:gd name="T104" fmla="*/ 14905 w 21600"/>
                  <a:gd name="T105" fmla="*/ 1165 h 21600"/>
                  <a:gd name="T106" fmla="*/ 14535 w 21600"/>
                  <a:gd name="T107" fmla="*/ 1971 h 21600"/>
                  <a:gd name="T108" fmla="*/ 11221 w 21600"/>
                  <a:gd name="T109" fmla="*/ 1645 h 21600"/>
                  <a:gd name="T110" fmla="*/ 11041 w 21600"/>
                  <a:gd name="T111" fmla="*/ 2340 h 21600"/>
                  <a:gd name="T112" fmla="*/ 7645 w 21600"/>
                  <a:gd name="T113" fmla="*/ 3276 h 21600"/>
                  <a:gd name="T114" fmla="*/ 6995 w 21600"/>
                  <a:gd name="T115" fmla="*/ 2602 h 21600"/>
                  <a:gd name="T116" fmla="*/ 1942 w 21600"/>
                  <a:gd name="T117" fmla="*/ 7186 h 21600"/>
                  <a:gd name="T118" fmla="*/ 2056 w 21600"/>
                  <a:gd name="T119" fmla="*/ 7895 h 21600"/>
                  <a:gd name="T120" fmla="*/ 2975 w 21600"/>
                  <a:gd name="T121" fmla="*/ 3255 h 21600"/>
                  <a:gd name="T122" fmla="*/ 17088 w 21600"/>
                  <a:gd name="T123" fmla="*/ 1734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T120" t="T121" r="T122" b="T123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FFFF00"/>
              </a:solidFill>
              <a:ln w="9525" cmpd="sng">
                <a:solidFill>
                  <a:srgbClr val="000000"/>
                </a:solidFill>
                <a:rou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875" name="Text Box 11"/>
              <p:cNvSpPr txBox="1">
                <a:spLocks noChangeArrowheads="1"/>
              </p:cNvSpPr>
              <p:nvPr/>
            </p:nvSpPr>
            <p:spPr bwMode="auto">
              <a:xfrm>
                <a:off x="411" y="224"/>
                <a:ext cx="996" cy="17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endParaRPr lang="zh-CN" altLang="zh-CN" sz="1400" b="1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64894" name="Text Box 18"/>
            <p:cNvSpPr txBox="1">
              <a:spLocks noChangeArrowheads="1"/>
            </p:cNvSpPr>
            <p:nvPr/>
          </p:nvSpPr>
          <p:spPr bwMode="auto">
            <a:xfrm>
              <a:off x="2208" y="1872"/>
              <a:ext cx="1824" cy="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 b="1"/>
                <a:t>Environmental  problems(</a:t>
              </a:r>
              <a:r>
                <a:rPr lang="zh-CN" altLang="en-US" sz="2400" b="1"/>
                <a:t>环境问题</a:t>
              </a:r>
              <a:r>
                <a:rPr lang="en-US" altLang="zh-CN" sz="2400" b="1"/>
                <a:t>)</a:t>
              </a:r>
              <a:endParaRPr lang="zh-CN" altLang="zh-CN" sz="2400" b="1"/>
            </a:p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endParaRPr lang="en-US" altLang="zh-CN" sz="3200" b="1"/>
            </a:p>
          </p:txBody>
        </p:sp>
      </p:grpSp>
      <p:grpSp>
        <p:nvGrpSpPr>
          <p:cNvPr id="164901" name="Group 37"/>
          <p:cNvGrpSpPr/>
          <p:nvPr/>
        </p:nvGrpSpPr>
        <p:grpSpPr bwMode="auto">
          <a:xfrm>
            <a:off x="5638800" y="4191000"/>
            <a:ext cx="3505200" cy="1752600"/>
            <a:chOff x="3456" y="2592"/>
            <a:chExt cx="2037" cy="1034"/>
          </a:xfrm>
        </p:grpSpPr>
        <p:grpSp>
          <p:nvGrpSpPr>
            <p:cNvPr id="164897" name="Group 33"/>
            <p:cNvGrpSpPr/>
            <p:nvPr/>
          </p:nvGrpSpPr>
          <p:grpSpPr bwMode="auto">
            <a:xfrm>
              <a:off x="3456" y="2592"/>
              <a:ext cx="2037" cy="1034"/>
              <a:chOff x="0" y="0"/>
              <a:chExt cx="1728" cy="1294"/>
            </a:xfrm>
          </p:grpSpPr>
          <p:sp>
            <p:nvSpPr>
              <p:cNvPr id="164898" name="Cloud">
                <a:hlinkClick r:id="rId3" action="ppaction://hlinksldjump"/>
              </p:cNvPr>
              <p:cNvSpPr>
                <a:spLocks noChangeAspect="1" noEditPoints="1" noChangeArrowheads="1"/>
              </p:cNvSpPr>
              <p:nvPr/>
            </p:nvSpPr>
            <p:spPr bwMode="auto">
              <a:xfrm>
                <a:off x="0" y="0"/>
                <a:ext cx="1728" cy="1294"/>
              </a:xfrm>
              <a:custGeom>
                <a:avLst/>
                <a:gdLst>
                  <a:gd name="T0" fmla="*/ 5 w 21600"/>
                  <a:gd name="T1" fmla="*/ 647 h 21600"/>
                  <a:gd name="T2" fmla="*/ 864 w 21600"/>
                  <a:gd name="T3" fmla="*/ 1293 h 21600"/>
                  <a:gd name="T4" fmla="*/ 1727 w 21600"/>
                  <a:gd name="T5" fmla="*/ 647 h 21600"/>
                  <a:gd name="T6" fmla="*/ 864 w 21600"/>
                  <a:gd name="T7" fmla="*/ 74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75 w 21600"/>
                  <a:gd name="T13" fmla="*/ 3255 h 21600"/>
                  <a:gd name="T14" fmla="*/ 17088 w 21600"/>
                  <a:gd name="T15" fmla="*/ 1734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/>
                  <a:t> </a:t>
                </a:r>
              </a:p>
            </p:txBody>
          </p:sp>
          <p:sp>
            <p:nvSpPr>
              <p:cNvPr id="164899" name="Text Box 8"/>
              <p:cNvSpPr txBox="1">
                <a:spLocks noChangeArrowheads="1"/>
              </p:cNvSpPr>
              <p:nvPr/>
            </p:nvSpPr>
            <p:spPr bwMode="auto">
              <a:xfrm>
                <a:off x="409" y="224"/>
                <a:ext cx="999" cy="24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endParaRPr lang="zh-CN" altLang="zh-CN" sz="1600" b="1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64900" name="Text Box 18"/>
            <p:cNvSpPr txBox="1">
              <a:spLocks noChangeArrowheads="1"/>
            </p:cNvSpPr>
            <p:nvPr/>
          </p:nvSpPr>
          <p:spPr bwMode="auto">
            <a:xfrm>
              <a:off x="3552" y="2880"/>
              <a:ext cx="1830" cy="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 b="1"/>
                <a:t>   Health problems</a:t>
              </a:r>
              <a:endParaRPr lang="zh-CN" altLang="en-US" sz="2400" b="1"/>
            </a:p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2000" b="1"/>
                <a:t>（健康问题）</a:t>
              </a:r>
            </a:p>
          </p:txBody>
        </p:sp>
      </p:grpSp>
      <p:sp>
        <p:nvSpPr>
          <p:cNvPr id="164902" name="Text Box 38"/>
          <p:cNvSpPr txBox="1">
            <a:spLocks noChangeArrowheads="1"/>
          </p:cNvSpPr>
          <p:nvPr/>
        </p:nvSpPr>
        <p:spPr bwMode="auto">
          <a:xfrm>
            <a:off x="0" y="6156325"/>
            <a:ext cx="3429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/>
              <a:t>Do you have good suggestions</a:t>
            </a:r>
            <a:r>
              <a:rPr lang="en-US" altLang="zh-CN" sz="2000" dirty="0"/>
              <a:t>?</a:t>
            </a:r>
            <a:endParaRPr lang="en-US" altLang="zh-CN" sz="2000" b="1" dirty="0"/>
          </a:p>
        </p:txBody>
      </p:sp>
    </p:spTree>
  </p:cSld>
  <p:clrMapOvr>
    <a:masterClrMapping/>
  </p:clrMapOvr>
  <p:transition spd="slow">
    <p:split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4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500"/>
                                        <p:tgtEl>
                                          <p:spTgt spid="164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4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164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4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4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4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4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7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3000"/>
                                        <p:tgtEl>
                                          <p:spTgt spid="164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0"/>
                                        <p:tgtEl>
                                          <p:spTgt spid="164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4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84" grpId="0" animBg="1" autoUpdateAnimBg="0"/>
      <p:bldP spid="164902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838200" y="2460625"/>
            <a:ext cx="7848600" cy="294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56005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577975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10058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62255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0797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5369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9941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4513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buFontTx/>
              <a:buAutoNum type="arabicPeriod"/>
            </a:pPr>
            <a:r>
              <a:rPr lang="en-US" altLang="zh-CN" sz="3600" b="1" dirty="0">
                <a:latin typeface="Times New Roman" panose="02020603050405020304" pitchFamily="18" charset="0"/>
              </a:rPr>
              <a:t>It is very crowded.</a:t>
            </a:r>
          </a:p>
          <a:p>
            <a:pPr>
              <a:lnSpc>
                <a:spcPct val="130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crowded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为形容词，</a:t>
            </a:r>
          </a:p>
          <a:p>
            <a:pPr>
              <a:lnSpc>
                <a:spcPct val="1300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它的动词形式为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crowd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。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crowd  round 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的意思是“围观”</a:t>
            </a:r>
          </a:p>
        </p:txBody>
      </p:sp>
      <p:sp>
        <p:nvSpPr>
          <p:cNvPr id="80899" name="WordArt 3"/>
          <p:cNvSpPr>
            <a:spLocks noChangeArrowheads="1" noChangeShapeType="1" noTextEdit="1"/>
          </p:cNvSpPr>
          <p:nvPr/>
        </p:nvSpPr>
        <p:spPr bwMode="auto">
          <a:xfrm>
            <a:off x="1447800" y="685800"/>
            <a:ext cx="6172200" cy="12954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333300"/>
                  </a:solidFill>
                  <a:round/>
                </a:ln>
                <a:gradFill rotWithShape="1">
                  <a:gsLst>
                    <a:gs pos="0">
                      <a:srgbClr val="FFFF66"/>
                    </a:gs>
                    <a:gs pos="100000">
                      <a:srgbClr val="CC00CC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Language points</a:t>
            </a:r>
            <a:endParaRPr lang="zh-CN" altLang="en-US" sz="3600" b="1" kern="10" dirty="0">
              <a:ln w="12700">
                <a:solidFill>
                  <a:srgbClr val="333300"/>
                </a:solidFill>
                <a:round/>
              </a:ln>
              <a:gradFill rotWithShape="1">
                <a:gsLst>
                  <a:gs pos="0">
                    <a:srgbClr val="FFFF66"/>
                  </a:gs>
                  <a:gs pos="100000">
                    <a:srgbClr val="CC00CC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pic>
        <p:nvPicPr>
          <p:cNvPr id="80900" name="Picture 10" descr="guogao01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48400" y="0"/>
            <a:ext cx="27432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884238"/>
            <a:ext cx="8229600" cy="5211762"/>
          </a:xfrm>
        </p:spPr>
        <p:txBody>
          <a:bodyPr/>
          <a:lstStyle/>
          <a:p>
            <a:pPr marL="441325" indent="-441325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2.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It’s</a:t>
            </a:r>
            <a:r>
              <a:rPr lang="en-US" altLang="zh-CN" sz="3600" b="1" dirty="0">
                <a:latin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clear that</a:t>
            </a:r>
            <a:r>
              <a:rPr lang="en-US" altLang="zh-CN" sz="3600" b="1" dirty="0">
                <a:latin typeface="Times New Roman" panose="02020603050405020304" pitchFamily="18" charset="0"/>
              </a:rPr>
              <a:t> Arnwick needs  more schools, buses and hospitals.</a:t>
            </a:r>
          </a:p>
          <a:p>
            <a:pPr marL="441325" indent="-441325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   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It’s clear that … 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表示“很清楚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…...”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。</a:t>
            </a:r>
          </a:p>
          <a:p>
            <a:pPr marL="441325" indent="-441325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e.g.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It’s clear that</a:t>
            </a:r>
            <a:r>
              <a:rPr lang="en-US" altLang="zh-CN" sz="3600" b="1" dirty="0">
                <a:latin typeface="Times New Roman" panose="02020603050405020304" pitchFamily="18" charset="0"/>
              </a:rPr>
              <a:t> building the new schools needs  much money.</a:t>
            </a:r>
          </a:p>
          <a:p>
            <a:pPr marL="441325" indent="-441325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       </a:t>
            </a:r>
            <a:r>
              <a:rPr lang="zh-CN" altLang="en-US" sz="2400" b="1" dirty="0">
                <a:latin typeface="Times New Roman" panose="02020603050405020304" pitchFamily="18" charset="0"/>
              </a:rPr>
              <a:t>很明显</a:t>
            </a:r>
            <a:r>
              <a:rPr lang="en-US" altLang="zh-CN" sz="2400" b="1" dirty="0">
                <a:latin typeface="Times New Roman" panose="02020603050405020304" pitchFamily="18" charset="0"/>
              </a:rPr>
              <a:t>,</a:t>
            </a:r>
            <a:r>
              <a:rPr lang="zh-CN" altLang="en-US" sz="2400" b="1" dirty="0">
                <a:latin typeface="Times New Roman" panose="02020603050405020304" pitchFamily="18" charset="0"/>
              </a:rPr>
              <a:t>建造那座新学校需要很多钱。</a:t>
            </a: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1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381000" y="914400"/>
            <a:ext cx="8458200" cy="564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1325" indent="-4413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6393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485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008505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530475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9876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444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902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359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3. </a:t>
            </a:r>
            <a:r>
              <a:rPr lang="en-US" altLang="zh-CN" sz="2800" b="1" dirty="0">
                <a:latin typeface="Times New Roman" panose="02020603050405020304" pitchFamily="18" charset="0"/>
              </a:rPr>
              <a:t>The small local school in Parkville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closed down</a:t>
            </a:r>
            <a:r>
              <a:rPr lang="en-US" altLang="zh-CN" sz="2800" b="1" dirty="0">
                <a:latin typeface="Times New Roman" panose="02020603050405020304" pitchFamily="18" charset="0"/>
              </a:rPr>
              <a:t> five years ago.</a:t>
            </a: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close down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表示“（永久性地）停工，关闭”。</a:t>
            </a: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此处 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close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为动词。</a:t>
            </a: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e.g. The company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closed down</a:t>
            </a:r>
            <a:r>
              <a:rPr lang="en-US" altLang="zh-CN" sz="2800" b="1" dirty="0">
                <a:latin typeface="Times New Roman" panose="02020603050405020304" pitchFamily="18" charset="0"/>
              </a:rPr>
              <a:t> last year.</a:t>
            </a: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    </a:t>
            </a:r>
            <a:r>
              <a:rPr lang="zh-CN" altLang="en-US" sz="2800" b="1" dirty="0">
                <a:latin typeface="Times New Roman" panose="02020603050405020304" pitchFamily="18" charset="0"/>
              </a:rPr>
              <a:t>去年那家公司关闭</a:t>
            </a:r>
            <a:r>
              <a:rPr lang="en-US" altLang="zh-CN" sz="2800" b="1" dirty="0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4..They had a small house ,</a:t>
            </a: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close to</a:t>
            </a:r>
            <a:r>
              <a:rPr lang="en-US" altLang="zh-CN" sz="2800" b="1" dirty="0">
                <a:latin typeface="Times New Roman" panose="02020603050405020304" pitchFamily="18" charset="0"/>
              </a:rPr>
              <a:t> fields and hills.</a:t>
            </a: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       close to </a:t>
            </a:r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意为</a:t>
            </a:r>
            <a:r>
              <a:rPr lang="zh-CN" altLang="en-US" b="1" dirty="0">
                <a:solidFill>
                  <a:schemeClr val="accent2"/>
                </a:solidFill>
              </a:rPr>
              <a:t>“</a:t>
            </a:r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靠近”</a:t>
            </a:r>
            <a:r>
              <a:rPr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,</a:t>
            </a:r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此处</a:t>
            </a:r>
            <a:r>
              <a:rPr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close</a:t>
            </a:r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为形容词。</a:t>
            </a:r>
          </a:p>
          <a:p>
            <a:pPr>
              <a:lnSpc>
                <a:spcPct val="130000"/>
              </a:lnSpc>
            </a:pPr>
            <a:r>
              <a:rPr lang="en-US" altLang="zh-CN" sz="2400" b="1" dirty="0"/>
              <a:t>e.g.        </a:t>
            </a:r>
            <a:r>
              <a:rPr lang="en-US" altLang="zh-CN" sz="2400" dirty="0"/>
              <a:t> </a:t>
            </a:r>
            <a:r>
              <a:rPr lang="en-US" altLang="zh-CN" sz="2400" b="1" dirty="0"/>
              <a:t>The  school </a:t>
            </a:r>
            <a:r>
              <a:rPr lang="en-US" altLang="zh-CN" sz="2400" b="1" dirty="0">
                <a:solidFill>
                  <a:srgbClr val="FF3300"/>
                </a:solidFill>
              </a:rPr>
              <a:t>is close to</a:t>
            </a:r>
            <a:r>
              <a:rPr lang="en-US" altLang="zh-CN" sz="2400" b="1" dirty="0"/>
              <a:t> a hospital</a:t>
            </a:r>
            <a:endParaRPr lang="en-US" altLang="zh-CN" sz="24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endParaRPr lang="en-US" altLang="zh-CN" sz="24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2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2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2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2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29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382000" cy="4724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5 There is a lot of traffic and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pollution</a:t>
            </a:r>
            <a:r>
              <a:rPr lang="en-US" altLang="zh-CN" sz="3600" b="1">
                <a:latin typeface="Times New Roman" panose="02020603050405020304" pitchFamily="18" charset="0"/>
              </a:rPr>
              <a:t>.</a:t>
            </a:r>
          </a:p>
          <a:p>
            <a:pPr>
              <a:buFontTx/>
              <a:buNone/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pollution   </a:t>
            </a:r>
            <a:r>
              <a:rPr lang="en-US" altLang="zh-CN" sz="3600" b="1" i="1">
                <a:solidFill>
                  <a:srgbClr val="FF0000"/>
                </a:solidFill>
                <a:latin typeface="Times New Roman" panose="02020603050405020304" pitchFamily="18" charset="0"/>
              </a:rPr>
              <a:t>n.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污染</a:t>
            </a:r>
          </a:p>
          <a:p>
            <a:pPr>
              <a:buFontTx/>
              <a:buNone/>
            </a:pPr>
            <a:r>
              <a:rPr lang="zh-CN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pollute       </a:t>
            </a:r>
            <a:r>
              <a:rPr lang="en-US" altLang="zh-CN" sz="3600" b="1" i="1">
                <a:solidFill>
                  <a:srgbClr val="0000FF"/>
                </a:solidFill>
                <a:latin typeface="Times New Roman" panose="02020603050405020304" pitchFamily="18" charset="0"/>
              </a:rPr>
              <a:t>v.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lang="zh-CN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污染</a:t>
            </a:r>
          </a:p>
          <a:p>
            <a:pPr>
              <a:buFontTx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e.g. Noise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pollution</a:t>
            </a:r>
            <a:r>
              <a:rPr lang="en-US" altLang="zh-CN" sz="3600" b="1">
                <a:latin typeface="Times New Roman" panose="02020603050405020304" pitchFamily="18" charset="0"/>
              </a:rPr>
              <a:t> is more serious in the </a:t>
            </a:r>
          </a:p>
          <a:p>
            <a:pPr>
              <a:buFontTx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       city.</a:t>
            </a:r>
          </a:p>
          <a:p>
            <a:pPr>
              <a:buFontTx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       </a:t>
            </a:r>
            <a:r>
              <a:rPr lang="zh-CN" altLang="en-US" sz="3600" b="1">
                <a:latin typeface="Times New Roman" panose="02020603050405020304" pitchFamily="18" charset="0"/>
              </a:rPr>
              <a:t>噪音污染是城市中更为严重的问</a:t>
            </a:r>
          </a:p>
          <a:p>
            <a:pPr>
              <a:buFontTx/>
              <a:buNone/>
            </a:pPr>
            <a:r>
              <a:rPr lang="zh-CN" altLang="en-US" sz="3600" b="1">
                <a:latin typeface="Times New Roman" panose="02020603050405020304" pitchFamily="18" charset="0"/>
              </a:rPr>
              <a:t>       题。</a:t>
            </a: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3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3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3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3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3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39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762000" y="843677"/>
            <a:ext cx="7772400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zh-CN" altLang="en-US" sz="3600" b="1" dirty="0">
                <a:solidFill>
                  <a:srgbClr val="6600FF"/>
                </a:solidFill>
              </a:rPr>
              <a:t>学习目标：</a:t>
            </a:r>
          </a:p>
          <a:p>
            <a:pPr>
              <a:spcBef>
                <a:spcPts val="1200"/>
              </a:spcBef>
            </a:pPr>
            <a:r>
              <a:rPr lang="en-US" altLang="zh-CN" sz="3200" b="1" dirty="0">
                <a:solidFill>
                  <a:srgbClr val="6600FF"/>
                </a:solidFill>
              </a:rPr>
              <a:t>1.</a:t>
            </a:r>
            <a:r>
              <a:rPr lang="zh-CN" altLang="en-US" sz="3200" b="1" dirty="0">
                <a:solidFill>
                  <a:srgbClr val="6600FF"/>
                </a:solidFill>
              </a:rPr>
              <a:t>掌握本课单词和短语：</a:t>
            </a:r>
          </a:p>
          <a:p>
            <a:pPr>
              <a:spcBef>
                <a:spcPts val="1200"/>
              </a:spcBef>
            </a:pPr>
            <a:r>
              <a:rPr lang="zh-CN" altLang="en-US" sz="3200" b="1" dirty="0">
                <a:solidFill>
                  <a:srgbClr val="6600FF"/>
                </a:solidFill>
              </a:rPr>
              <a:t>    </a:t>
            </a:r>
            <a:r>
              <a:rPr lang="en-US" altLang="zh-CN" sz="3200" b="1" dirty="0">
                <a:solidFill>
                  <a:srgbClr val="6600FF"/>
                </a:solidFill>
              </a:rPr>
              <a:t>flat  rubbish local  …</a:t>
            </a:r>
          </a:p>
          <a:p>
            <a:pPr>
              <a:spcBef>
                <a:spcPts val="1200"/>
              </a:spcBef>
            </a:pPr>
            <a:r>
              <a:rPr lang="en-US" altLang="zh-CN" sz="3200" b="1" dirty="0">
                <a:solidFill>
                  <a:srgbClr val="6600FF"/>
                </a:solidFill>
              </a:rPr>
              <a:t>2.</a:t>
            </a:r>
            <a:r>
              <a:rPr lang="zh-CN" altLang="en-US" sz="3200" b="1" dirty="0">
                <a:solidFill>
                  <a:srgbClr val="6600FF"/>
                </a:solidFill>
              </a:rPr>
              <a:t>灵活运用下列句型：</a:t>
            </a:r>
          </a:p>
          <a:p>
            <a:pPr>
              <a:spcBef>
                <a:spcPts val="1200"/>
              </a:spcBef>
            </a:pPr>
            <a:r>
              <a:rPr lang="zh-CN" altLang="en-US" sz="3200" b="1" dirty="0">
                <a:solidFill>
                  <a:srgbClr val="6600FF"/>
                </a:solidFill>
              </a:rPr>
              <a:t> </a:t>
            </a:r>
            <a:r>
              <a:rPr lang="en-US" altLang="zh-CN" sz="3200" b="1" dirty="0">
                <a:solidFill>
                  <a:srgbClr val="6600FF"/>
                </a:solidFill>
              </a:rPr>
              <a:t>a. IT  is very crowded.</a:t>
            </a:r>
          </a:p>
          <a:p>
            <a:pPr>
              <a:spcBef>
                <a:spcPts val="1200"/>
              </a:spcBef>
            </a:pPr>
            <a:r>
              <a:rPr lang="en-US" altLang="zh-CN" sz="3200" b="1" dirty="0">
                <a:solidFill>
                  <a:srgbClr val="6600FF"/>
                </a:solidFill>
              </a:rPr>
              <a:t> b. It also needs more buses…</a:t>
            </a:r>
          </a:p>
          <a:p>
            <a:pPr>
              <a:spcBef>
                <a:spcPts val="1200"/>
              </a:spcBef>
            </a:pPr>
            <a:r>
              <a:rPr lang="en-US" altLang="zh-CN" sz="3200" b="1" dirty="0">
                <a:solidFill>
                  <a:srgbClr val="6600FF"/>
                </a:solidFill>
              </a:rPr>
              <a:t>3.</a:t>
            </a:r>
            <a:r>
              <a:rPr lang="zh-CN" altLang="en-US" sz="3200" b="1" dirty="0">
                <a:solidFill>
                  <a:srgbClr val="6600FF"/>
                </a:solidFill>
              </a:rPr>
              <a:t>学会从文章中提取信息，谈论城市问题。</a:t>
            </a:r>
          </a:p>
          <a:p>
            <a:pPr>
              <a:spcBef>
                <a:spcPts val="1200"/>
              </a:spcBef>
            </a:pPr>
            <a:r>
              <a:rPr lang="en-US" altLang="zh-CN" sz="3200" b="1" dirty="0">
                <a:solidFill>
                  <a:srgbClr val="6600FF"/>
                </a:solidFill>
              </a:rPr>
              <a:t>4.</a:t>
            </a:r>
            <a:r>
              <a:rPr lang="zh-CN" altLang="en-US" sz="3200" b="1" dirty="0">
                <a:solidFill>
                  <a:srgbClr val="6600FF"/>
                </a:solidFill>
              </a:rPr>
              <a:t>学会针对问题提出合理化建议。。</a:t>
            </a:r>
          </a:p>
        </p:txBody>
      </p:sp>
    </p:spTree>
  </p:cSld>
  <p:clrMapOvr>
    <a:masterClrMapping/>
  </p:clrMapOvr>
  <p:transition spd="slow">
    <p:split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46881"/>
            <a:ext cx="8229600" cy="1143000"/>
          </a:xfrm>
        </p:spPr>
        <p:txBody>
          <a:bodyPr/>
          <a:lstStyle/>
          <a:p>
            <a:r>
              <a:rPr lang="en-US" altLang="zh-CN" sz="3200" dirty="0">
                <a:solidFill>
                  <a:schemeClr val="folHlink"/>
                </a:solidFill>
              </a:rPr>
              <a:t> </a:t>
            </a:r>
            <a:r>
              <a:rPr lang="zh-CN" altLang="en-US" sz="3200" dirty="0">
                <a:solidFill>
                  <a:schemeClr val="folHlink"/>
                </a:solidFill>
              </a:rPr>
              <a:t>用</a:t>
            </a:r>
            <a:r>
              <a:rPr lang="zh-CN" altLang="en-US" sz="3200" dirty="0">
                <a:solidFill>
                  <a:srgbClr val="009900"/>
                </a:solidFill>
              </a:rPr>
              <a:t>所给词的适当形式填空：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9154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800" dirty="0"/>
              <a:t>1. There is much traffic and ______    (pollute)</a:t>
            </a:r>
          </a:p>
          <a:p>
            <a:pPr>
              <a:buFontTx/>
              <a:buNone/>
            </a:pPr>
            <a:r>
              <a:rPr lang="en-US" altLang="zh-CN" sz="2800" dirty="0"/>
              <a:t>     in the city.</a:t>
            </a:r>
          </a:p>
          <a:p>
            <a:pPr>
              <a:buFontTx/>
              <a:buNone/>
            </a:pPr>
            <a:r>
              <a:rPr lang="en-US" altLang="zh-CN" sz="2800" dirty="0"/>
              <a:t>2.The room is ______    (crowd).</a:t>
            </a:r>
          </a:p>
          <a:p>
            <a:pPr>
              <a:buFontTx/>
              <a:buNone/>
            </a:pPr>
            <a:r>
              <a:rPr lang="en-US" altLang="zh-CN" sz="2800" dirty="0"/>
              <a:t>3.The factory ______(close) down last  week.</a:t>
            </a:r>
          </a:p>
          <a:p>
            <a:pPr>
              <a:buFontTx/>
              <a:buNone/>
            </a:pPr>
            <a:r>
              <a:rPr lang="en-US" altLang="zh-CN" sz="2800" dirty="0"/>
              <a:t>4.The cinema is _____(close) to my home.</a:t>
            </a:r>
          </a:p>
          <a:p>
            <a:pPr>
              <a:buFontTx/>
              <a:buNone/>
            </a:pPr>
            <a:r>
              <a:rPr lang="en-US" altLang="zh-CN" sz="2800" dirty="0"/>
              <a:t>5.It takes an hour______(do) my homework every day.</a:t>
            </a:r>
          </a:p>
          <a:p>
            <a:pPr>
              <a:buFontTx/>
              <a:buNone/>
            </a:pPr>
            <a:r>
              <a:rPr lang="en-US" altLang="zh-CN" sz="2800" dirty="0"/>
              <a:t>6.Can money help solve all these ______  (problem)?</a:t>
            </a:r>
          </a:p>
        </p:txBody>
      </p:sp>
      <p:sp>
        <p:nvSpPr>
          <p:cNvPr id="152580" name="WordArt 4"/>
          <p:cNvSpPr>
            <a:spLocks noChangeArrowheads="1" noChangeShapeType="1" noTextEdit="1"/>
          </p:cNvSpPr>
          <p:nvPr/>
        </p:nvSpPr>
        <p:spPr bwMode="auto">
          <a:xfrm>
            <a:off x="381000" y="0"/>
            <a:ext cx="1828800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3600" kern="10" dirty="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Exercises</a:t>
            </a:r>
            <a:endParaRPr lang="zh-CN" altLang="en-US" sz="3600" kern="10" dirty="0">
              <a:ln w="9525">
                <a:solidFill>
                  <a:srgbClr val="CC99FF"/>
                </a:solidFill>
                <a:rou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2581" name="Text Box 5"/>
          <p:cNvSpPr txBox="1">
            <a:spLocks noChangeArrowheads="1"/>
          </p:cNvSpPr>
          <p:nvPr/>
        </p:nvSpPr>
        <p:spPr bwMode="auto">
          <a:xfrm>
            <a:off x="4648200" y="14478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</a:rPr>
              <a:t>pollution</a:t>
            </a:r>
          </a:p>
        </p:txBody>
      </p:sp>
      <p:sp>
        <p:nvSpPr>
          <p:cNvPr id="152582" name="Text Box 6"/>
          <p:cNvSpPr txBox="1">
            <a:spLocks noChangeArrowheads="1"/>
          </p:cNvSpPr>
          <p:nvPr/>
        </p:nvSpPr>
        <p:spPr bwMode="auto">
          <a:xfrm>
            <a:off x="2590800" y="25146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</a:rPr>
              <a:t>crowded</a:t>
            </a:r>
          </a:p>
        </p:txBody>
      </p:sp>
      <p:sp>
        <p:nvSpPr>
          <p:cNvPr id="152584" name="Text Box 8"/>
          <p:cNvSpPr txBox="1">
            <a:spLocks noChangeArrowheads="1"/>
          </p:cNvSpPr>
          <p:nvPr/>
        </p:nvSpPr>
        <p:spPr bwMode="auto">
          <a:xfrm>
            <a:off x="2590800" y="30480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</a:rPr>
              <a:t>closed</a:t>
            </a:r>
          </a:p>
        </p:txBody>
      </p:sp>
      <p:sp>
        <p:nvSpPr>
          <p:cNvPr id="152585" name="Text Box 9"/>
          <p:cNvSpPr txBox="1">
            <a:spLocks noChangeArrowheads="1"/>
          </p:cNvSpPr>
          <p:nvPr/>
        </p:nvSpPr>
        <p:spPr bwMode="auto">
          <a:xfrm>
            <a:off x="2895600" y="3505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</a:rPr>
              <a:t>close</a:t>
            </a:r>
          </a:p>
        </p:txBody>
      </p:sp>
      <p:sp>
        <p:nvSpPr>
          <p:cNvPr id="152586" name="Text Box 10"/>
          <p:cNvSpPr txBox="1">
            <a:spLocks noChangeArrowheads="1"/>
          </p:cNvSpPr>
          <p:nvPr/>
        </p:nvSpPr>
        <p:spPr bwMode="auto">
          <a:xfrm>
            <a:off x="3200400" y="40386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</a:rPr>
              <a:t>to do</a:t>
            </a:r>
          </a:p>
        </p:txBody>
      </p:sp>
      <p:sp>
        <p:nvSpPr>
          <p:cNvPr id="152588" name="Text Box 12"/>
          <p:cNvSpPr txBox="1">
            <a:spLocks noChangeArrowheads="1"/>
          </p:cNvSpPr>
          <p:nvPr/>
        </p:nvSpPr>
        <p:spPr bwMode="auto">
          <a:xfrm>
            <a:off x="5562600" y="4572000"/>
            <a:ext cx="155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</a:rPr>
              <a:t>problems</a:t>
            </a:r>
          </a:p>
        </p:txBody>
      </p:sp>
    </p:spTree>
  </p:cSld>
  <p:clrMapOvr>
    <a:masterClrMapping/>
  </p:clrMapOvr>
  <p:transition spd="slow">
    <p:split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52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52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1" grpId="0"/>
      <p:bldP spid="152582" grpId="0"/>
      <p:bldP spid="152584" grpId="0"/>
      <p:bldP spid="152585" grpId="0"/>
      <p:bldP spid="152586" grpId="1"/>
      <p:bldP spid="15258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369888" y="609600"/>
            <a:ext cx="8774112" cy="99060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0533" tIns="35267" rIns="70533" bIns="35267" anchor="ctr"/>
          <a:lstStyle/>
          <a:p>
            <a:pPr defTabSz="70485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Complete the passage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with the correct form of the words in the box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719138" y="1520825"/>
            <a:ext cx="7812087" cy="541338"/>
          </a:xfrm>
          <a:prstGeom prst="rect">
            <a:avLst/>
          </a:prstGeom>
          <a:noFill/>
          <a:ln w="22225">
            <a:solidFill>
              <a:srgbClr val="0000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04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04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04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04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f</a:t>
            </a:r>
            <a:r>
              <a:rPr lang="zh-CN" altLang="en-US" sz="2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lat</a:t>
            </a:r>
            <a:r>
              <a:rPr lang="en-US" altLang="zh-CN" sz="2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local </a:t>
            </a:r>
            <a:r>
              <a:rPr lang="en-US" altLang="zh-CN" sz="2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 </a:t>
            </a:r>
            <a:r>
              <a:rPr lang="zh-CN" altLang="en-US" sz="2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pollution</a:t>
            </a:r>
            <a:r>
              <a:rPr lang="en-US" altLang="zh-CN" sz="2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 </a:t>
            </a:r>
            <a:r>
              <a:rPr lang="zh-CN" altLang="en-US" sz="2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rubbish </a:t>
            </a:r>
            <a:r>
              <a:rPr lang="en-US" altLang="zh-CN" sz="2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service</a:t>
            </a:r>
            <a:r>
              <a:rPr lang="en-US" altLang="zh-CN" sz="2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thousand </a:t>
            </a: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250825" y="2097088"/>
            <a:ext cx="9469438" cy="436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04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04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04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04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Many towns and cities have the same problems as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Arnwick. People need places to live, so the(1)_____ 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government has to build more (2)______. People need 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better bus and train(3)_______.They also produce 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more(4)_________, so the government has to make 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more efforts to protect the city against (5)_________. As 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we say, a hundred people make a (6)________ problems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！</a:t>
            </a:r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5472113" y="3341688"/>
            <a:ext cx="10795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04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04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04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04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flats</a:t>
            </a:r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3743325" y="3989388"/>
            <a:ext cx="19446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04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04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04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04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services</a:t>
            </a:r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1584325" y="4638675"/>
            <a:ext cx="1485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04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04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04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04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rubbish</a:t>
            </a:r>
          </a:p>
        </p:txBody>
      </p:sp>
      <p:sp>
        <p:nvSpPr>
          <p:cNvPr id="97288" name="Text Box 8"/>
          <p:cNvSpPr txBox="1">
            <a:spLocks noChangeArrowheads="1"/>
          </p:cNvSpPr>
          <p:nvPr/>
        </p:nvSpPr>
        <p:spPr bwMode="auto">
          <a:xfrm>
            <a:off x="6624638" y="5265738"/>
            <a:ext cx="18367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04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04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04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04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pollution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97289" name="Text Box 9"/>
          <p:cNvSpPr txBox="1">
            <a:spLocks noChangeArrowheads="1"/>
          </p:cNvSpPr>
          <p:nvPr/>
        </p:nvSpPr>
        <p:spPr bwMode="auto">
          <a:xfrm>
            <a:off x="5795963" y="5934075"/>
            <a:ext cx="18002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04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04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04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04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thousand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97290" name="Text Box 10"/>
          <p:cNvSpPr txBox="1">
            <a:spLocks noChangeArrowheads="1"/>
          </p:cNvSpPr>
          <p:nvPr/>
        </p:nvSpPr>
        <p:spPr bwMode="auto">
          <a:xfrm>
            <a:off x="7237413" y="2693988"/>
            <a:ext cx="10795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04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04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04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04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local</a:t>
            </a:r>
          </a:p>
        </p:txBody>
      </p:sp>
      <p:sp>
        <p:nvSpPr>
          <p:cNvPr id="97293" name="Text Box 13"/>
          <p:cNvSpPr txBox="1">
            <a:spLocks noChangeArrowheads="1"/>
          </p:cNvSpPr>
          <p:nvPr/>
        </p:nvSpPr>
        <p:spPr bwMode="auto">
          <a:xfrm>
            <a:off x="0" y="0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/>
          </a:p>
        </p:txBody>
      </p:sp>
      <p:sp>
        <p:nvSpPr>
          <p:cNvPr id="97298" name="WordArt 18"/>
          <p:cNvSpPr>
            <a:spLocks noChangeArrowheads="1" noChangeShapeType="1" noTextEdit="1"/>
          </p:cNvSpPr>
          <p:nvPr/>
        </p:nvSpPr>
        <p:spPr bwMode="auto">
          <a:xfrm>
            <a:off x="304800" y="0"/>
            <a:ext cx="2286000" cy="53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altLang="zh-CN" sz="36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Exercises</a:t>
            </a:r>
            <a:endParaRPr lang="zh-CN" altLang="en-US" sz="3600" kern="10" dirty="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split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 autoUpdateAnimBg="0"/>
      <p:bldP spid="97286" grpId="0" autoUpdateAnimBg="0"/>
      <p:bldP spid="97287" grpId="0" autoUpdateAnimBg="0"/>
      <p:bldP spid="97288" grpId="0" autoUpdateAnimBg="0"/>
      <p:bldP spid="97289" grpId="0" autoUpdateAnimBg="0"/>
      <p:bldP spid="9729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Oval 6"/>
          <p:cNvSpPr>
            <a:spLocks noChangeArrowheads="1"/>
          </p:cNvSpPr>
          <p:nvPr/>
        </p:nvSpPr>
        <p:spPr bwMode="auto">
          <a:xfrm>
            <a:off x="1116013" y="2349500"/>
            <a:ext cx="6519862" cy="1908175"/>
          </a:xfrm>
          <a:prstGeom prst="ellipse">
            <a:avLst/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403350" y="2492375"/>
            <a:ext cx="5900738" cy="1531938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fontAlgn="b">
              <a:lnSpc>
                <a:spcPct val="105000"/>
              </a:lnSpc>
              <a:spcBef>
                <a:spcPct val="40000"/>
              </a:spcBef>
              <a:spcAft>
                <a:spcPct val="15000"/>
              </a:spcAft>
              <a:defRPr/>
            </a:pPr>
            <a:r>
              <a:rPr lang="en-US" altLang="zh-CN" sz="9000" b="1">
                <a:solidFill>
                  <a:srgbClr val="FFCC00"/>
                </a:solidFill>
                <a:latin typeface="Times New Roman" panose="02020603050405020304" pitchFamily="18" charset="0"/>
              </a:rPr>
              <a:t>Writing</a:t>
            </a:r>
          </a:p>
        </p:txBody>
      </p:sp>
      <p:pic>
        <p:nvPicPr>
          <p:cNvPr id="49156" name="Picture 4" descr="e45a5afda8d0afc2358e5eabcd172430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4191000"/>
            <a:ext cx="1370013" cy="1731963"/>
          </a:xfrm>
          <a:prstGeom prst="rect">
            <a:avLst/>
          </a:prstGeom>
          <a:solidFill>
            <a:srgbClr val="FFCC99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157" name="Group 5"/>
          <p:cNvGrpSpPr/>
          <p:nvPr/>
        </p:nvGrpSpPr>
        <p:grpSpPr bwMode="auto">
          <a:xfrm>
            <a:off x="457200" y="228600"/>
            <a:ext cx="2970213" cy="1295400"/>
            <a:chOff x="0" y="0"/>
            <a:chExt cx="4037" cy="1834"/>
          </a:xfrm>
        </p:grpSpPr>
        <p:pic>
          <p:nvPicPr>
            <p:cNvPr id="49158" name="Picture 6" descr="a36a3cd6f5de0f3706088bf8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4037" cy="1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59" name="Oval 7"/>
            <p:cNvSpPr>
              <a:spLocks noChangeArrowheads="1"/>
            </p:cNvSpPr>
            <p:nvPr/>
          </p:nvSpPr>
          <p:spPr bwMode="auto">
            <a:xfrm>
              <a:off x="1270" y="246"/>
              <a:ext cx="681" cy="6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split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304800" y="228600"/>
            <a:ext cx="8534400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b="1" dirty="0">
                <a:solidFill>
                  <a:srgbClr val="0000FF"/>
                </a:solidFill>
              </a:rPr>
              <a:t>Write down your suggestions to solve the problems in your home town.</a:t>
            </a:r>
          </a:p>
        </p:txBody>
      </p:sp>
      <p:pic>
        <p:nvPicPr>
          <p:cNvPr id="79878" name="Picture 6" descr="0019b91ebfca0a480f995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77000" y="1828800"/>
            <a:ext cx="2667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79" name="Picture 7" descr="u=3958823312,1126140316&amp;fm=23&amp;gp=0"/>
          <p:cNvPicPr>
            <a:picLocks noChangeAspect="1" noChangeArrowheads="1"/>
          </p:cNvPicPr>
          <p:nvPr/>
        </p:nvPicPr>
        <p:blipFill>
          <a:blip r:embed="rId3">
            <a:lum bright="-6000" contrast="18000"/>
          </a:blip>
          <a:srcRect/>
          <a:stretch>
            <a:fillRect/>
          </a:stretch>
        </p:blipFill>
        <p:spPr bwMode="auto">
          <a:xfrm>
            <a:off x="457200" y="1676400"/>
            <a:ext cx="272732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80" name="Picture 8" descr="air-pollution-hearts_153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52800" y="1752600"/>
            <a:ext cx="30480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685800" y="5105400"/>
            <a:ext cx="7239000" cy="16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FF00FF"/>
                </a:solidFill>
              </a:rPr>
              <a:t>These words can help you</a:t>
            </a:r>
            <a:r>
              <a:rPr lang="en-US" altLang="zh-CN" dirty="0"/>
              <a:t>: </a:t>
            </a:r>
          </a:p>
          <a:p>
            <a:pPr>
              <a:spcBef>
                <a:spcPct val="50000"/>
              </a:spcBef>
            </a:pPr>
            <a:r>
              <a:rPr lang="en-US" altLang="zh-CN" dirty="0"/>
              <a:t>Let’s…  ;     Don’t… ;      We should…;</a:t>
            </a:r>
          </a:p>
          <a:p>
            <a:pPr>
              <a:spcBef>
                <a:spcPct val="50000"/>
              </a:spcBef>
            </a:pPr>
            <a:r>
              <a:rPr lang="en-US" altLang="zh-CN" dirty="0"/>
              <a:t>stop …from …;       pour (</a:t>
            </a:r>
            <a:r>
              <a:rPr lang="zh-CN" altLang="en-US" dirty="0"/>
              <a:t>倾倒） </a:t>
            </a:r>
            <a:r>
              <a:rPr lang="en-US" altLang="zh-CN" dirty="0"/>
              <a:t>;       throw  about  …(</a:t>
            </a:r>
            <a:r>
              <a:rPr lang="zh-CN" altLang="en-US" dirty="0"/>
              <a:t>乱扔）</a:t>
            </a:r>
            <a:r>
              <a:rPr lang="en-US" altLang="zh-CN" dirty="0"/>
              <a:t>…</a:t>
            </a:r>
          </a:p>
          <a:p>
            <a:pPr>
              <a:spcBef>
                <a:spcPct val="50000"/>
              </a:spcBef>
            </a:pPr>
            <a:r>
              <a:rPr lang="en-US" altLang="zh-CN" dirty="0"/>
              <a:t>ride  a  bike  to work …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0600" y="1658582"/>
            <a:ext cx="7696200" cy="3276600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rgbClr val="6600FF"/>
                </a:solidFill>
              </a:rPr>
              <a:t> </a:t>
            </a:r>
            <a:r>
              <a:rPr lang="zh-CN" altLang="en-US" sz="2400" b="1" dirty="0">
                <a:solidFill>
                  <a:srgbClr val="6600FF"/>
                </a:solidFill>
              </a:rPr>
              <a:t>巩固英语大数字的表达法。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2400" b="1" dirty="0">
                <a:solidFill>
                  <a:srgbClr val="6600FF"/>
                </a:solidFill>
              </a:rPr>
              <a:t>会概括段落大意，会从文章中提取信息。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2400" b="1" dirty="0">
                <a:solidFill>
                  <a:srgbClr val="6600FF"/>
                </a:solidFill>
              </a:rPr>
              <a:t>谈论城市问题</a:t>
            </a:r>
            <a:r>
              <a:rPr lang="en-US" altLang="zh-CN" sz="2400" b="1" dirty="0">
                <a:solidFill>
                  <a:srgbClr val="6600FF"/>
                </a:solidFill>
              </a:rPr>
              <a:t>, </a:t>
            </a:r>
            <a:r>
              <a:rPr lang="zh-CN" altLang="en-US" sz="2400" b="1" dirty="0">
                <a:solidFill>
                  <a:srgbClr val="6600FF"/>
                </a:solidFill>
              </a:rPr>
              <a:t>会提建议。。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掌握重点短语：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move 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to                 some  day 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close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to                  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in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fact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close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down            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public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services</a:t>
            </a:r>
            <a:r>
              <a:rPr lang="en-US" altLang="zh-CN" sz="2800" b="1" dirty="0"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be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crowded           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protect…against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/ from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…</a:t>
            </a:r>
          </a:p>
        </p:txBody>
      </p:sp>
      <p:sp>
        <p:nvSpPr>
          <p:cNvPr id="84995" name="WordArt 3"/>
          <p:cNvSpPr>
            <a:spLocks noChangeArrowheads="1" noChangeShapeType="1" noTextEdit="1"/>
          </p:cNvSpPr>
          <p:nvPr/>
        </p:nvSpPr>
        <p:spPr bwMode="auto">
          <a:xfrm>
            <a:off x="2602173" y="304800"/>
            <a:ext cx="4191000" cy="1320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altLang="zh-CN" sz="3600" b="1" kern="10" dirty="0">
                <a:ln w="9525">
                  <a:rou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Arial" panose="020B0604020202020204"/>
                <a:cs typeface="Arial" panose="020B0604020202020204"/>
              </a:rPr>
              <a:t>Summary</a:t>
            </a:r>
            <a:endParaRPr lang="zh-CN" altLang="en-US" sz="3600" b="1" kern="10" dirty="0">
              <a:ln w="9525">
                <a:rou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696200" cy="1676400"/>
          </a:xfrm>
        </p:spPr>
        <p:txBody>
          <a:bodyPr/>
          <a:lstStyle/>
          <a:p>
            <a:pPr marL="0" indent="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rgbClr val="0000FF"/>
                </a:solidFill>
              </a:rPr>
              <a:t>Write a passage to tell about the problems of your hometown.</a:t>
            </a:r>
          </a:p>
        </p:txBody>
      </p:sp>
      <p:pic>
        <p:nvPicPr>
          <p:cNvPr id="89091" name="Picture 3" descr="china_water_pollution_00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3657600"/>
            <a:ext cx="3581400" cy="274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2" name="Picture 4" descr="air-pollution-hearts_153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581400"/>
            <a:ext cx="3971925" cy="289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3" name="Picture 5" descr="homework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81200" y="228600"/>
            <a:ext cx="52832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9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36867" name="Picture 3" descr="大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lum bright="12000" contrast="24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69" name="WordArt 5"/>
          <p:cNvSpPr>
            <a:spLocks noChangeArrowheads="1" noChangeShapeType="1" noTextEdit="1"/>
          </p:cNvSpPr>
          <p:nvPr/>
        </p:nvSpPr>
        <p:spPr bwMode="auto">
          <a:xfrm>
            <a:off x="1524000" y="2057400"/>
            <a:ext cx="6191250" cy="20875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altLang="zh-CN" sz="3600" b="1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/>
                <a:cs typeface="Times New Roman" panose="02020603050405020304"/>
              </a:rPr>
              <a:t>Thank you.</a:t>
            </a:r>
            <a:endParaRPr lang="zh-CN" altLang="en-US" sz="3600" b="1" kern="1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 spd="slow">
    <p:split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4114800" cy="6858000"/>
          </a:xfrm>
        </p:spPr>
        <p:txBody>
          <a:bodyPr/>
          <a:lstStyle/>
          <a:p>
            <a:r>
              <a:rPr lang="en-US" altLang="zh-CN" sz="3600" dirty="0"/>
              <a:t/>
            </a:r>
            <a:br>
              <a:rPr lang="en-US" altLang="zh-CN" sz="3600" dirty="0"/>
            </a:br>
            <a:r>
              <a:rPr lang="en-US" altLang="zh-CN" sz="3600" dirty="0"/>
              <a:t/>
            </a:r>
            <a:br>
              <a:rPr lang="en-US" altLang="zh-CN" sz="3600" dirty="0"/>
            </a:br>
            <a:r>
              <a:rPr lang="en-US" altLang="zh-CN" sz="3600" dirty="0"/>
              <a:t/>
            </a:r>
            <a:br>
              <a:rPr lang="en-US" altLang="zh-CN" sz="3600" dirty="0"/>
            </a:br>
            <a:r>
              <a:rPr lang="en-US" altLang="zh-CN" sz="3600" dirty="0"/>
              <a:t>100</a:t>
            </a:r>
            <a:br>
              <a:rPr lang="en-US" altLang="zh-CN" sz="3600" dirty="0"/>
            </a:br>
            <a:r>
              <a:rPr lang="en-US" altLang="zh-CN" sz="3600" dirty="0"/>
              <a:t>1000</a:t>
            </a:r>
            <a:br>
              <a:rPr lang="en-US" altLang="zh-CN" sz="3600" dirty="0"/>
            </a:br>
            <a:r>
              <a:rPr lang="en-US" altLang="zh-CN" sz="3600" dirty="0"/>
              <a:t>1,000,000</a:t>
            </a:r>
            <a:br>
              <a:rPr lang="en-US" altLang="zh-CN" sz="3600" dirty="0"/>
            </a:br>
            <a:r>
              <a:rPr lang="en-US" altLang="zh-CN" sz="3600" dirty="0"/>
              <a:t>   1,000,000,000</a:t>
            </a:r>
            <a:br>
              <a:rPr lang="en-US" altLang="zh-CN" sz="3600" dirty="0"/>
            </a:br>
            <a:r>
              <a:rPr lang="en-US" altLang="zh-CN" sz="3600" dirty="0"/>
              <a:t>1,370,000,000</a:t>
            </a:r>
            <a:br>
              <a:rPr lang="en-US" altLang="zh-CN" sz="3600" dirty="0"/>
            </a:br>
            <a:r>
              <a:rPr lang="en-US" altLang="zh-CN" sz="3600" dirty="0"/>
              <a:t/>
            </a:r>
            <a:br>
              <a:rPr lang="en-US" altLang="zh-CN" sz="3600" dirty="0"/>
            </a:br>
            <a:r>
              <a:rPr lang="en-US" altLang="zh-CN" sz="3600" dirty="0"/>
              <a:t>200,000</a:t>
            </a:r>
          </a:p>
        </p:txBody>
      </p:sp>
      <p:pic>
        <p:nvPicPr>
          <p:cNvPr id="4100" name="Picture 4" descr="图片1dk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99064">
            <a:off x="55563" y="15875"/>
            <a:ext cx="1647825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101" name="Group 5"/>
          <p:cNvGrpSpPr/>
          <p:nvPr/>
        </p:nvGrpSpPr>
        <p:grpSpPr bwMode="auto">
          <a:xfrm>
            <a:off x="2133600" y="228600"/>
            <a:ext cx="5791200" cy="1524000"/>
            <a:chOff x="0" y="0"/>
            <a:chExt cx="4672" cy="1134"/>
          </a:xfrm>
        </p:grpSpPr>
        <p:sp>
          <p:nvSpPr>
            <p:cNvPr id="4102" name="AutoShape 6"/>
            <p:cNvSpPr>
              <a:spLocks noChangeArrowheads="1"/>
            </p:cNvSpPr>
            <p:nvPr/>
          </p:nvSpPr>
          <p:spPr bwMode="auto">
            <a:xfrm>
              <a:off x="0" y="0"/>
              <a:ext cx="4672" cy="1134"/>
            </a:xfrm>
            <a:prstGeom prst="cloudCallout">
              <a:avLst>
                <a:gd name="adj1" fmla="val -55884"/>
                <a:gd name="adj2" fmla="val 77426"/>
              </a:avLst>
            </a:prstGeom>
            <a:solidFill>
              <a:srgbClr val="FFFF99"/>
            </a:solidFill>
            <a:ln w="31750">
              <a:solidFill>
                <a:srgbClr val="FFCC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zh-CN" sz="3600">
                <a:latin typeface="Times New Roman" panose="02020603050405020304" pitchFamily="18" charset="0"/>
              </a:endParaRPr>
            </a:p>
          </p:txBody>
        </p:sp>
        <p:sp>
          <p:nvSpPr>
            <p:cNvPr id="4103" name="Text Box 7"/>
            <p:cNvSpPr txBox="1">
              <a:spLocks noChangeArrowheads="1"/>
            </p:cNvSpPr>
            <p:nvPr/>
          </p:nvSpPr>
          <p:spPr bwMode="auto">
            <a:xfrm>
              <a:off x="590" y="226"/>
              <a:ext cx="3721" cy="680"/>
            </a:xfrm>
            <a:prstGeom prst="rect">
              <a:avLst/>
            </a:prstGeom>
            <a:noFill/>
            <a:ln>
              <a:noFill/>
            </a:ln>
            <a:effectLst>
              <a:outerShdw dist="28398" dir="3806097" algn="ctr" rotWithShape="0">
                <a:srgbClr val="EAF0E8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en-US" altLang="zh-CN" sz="6000" b="1">
                  <a:latin typeface="Times New Roman" panose="02020603050405020304" pitchFamily="18" charset="0"/>
                </a:rPr>
                <a:t> </a:t>
              </a:r>
              <a:endParaRPr lang="en-US" altLang="zh-CN" sz="2000" b="1">
                <a:latin typeface="Times New Roman" panose="02020603050405020304" pitchFamily="18" charset="0"/>
              </a:endParaRPr>
            </a:p>
          </p:txBody>
        </p:sp>
      </p:grpSp>
      <p:sp>
        <p:nvSpPr>
          <p:cNvPr id="4104" name="WordArt 8"/>
          <p:cNvSpPr>
            <a:spLocks noChangeArrowheads="1" noChangeShapeType="1" noTextEdit="1"/>
          </p:cNvSpPr>
          <p:nvPr/>
        </p:nvSpPr>
        <p:spPr bwMode="auto">
          <a:xfrm>
            <a:off x="3429000" y="304800"/>
            <a:ext cx="3657600" cy="1028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zh-CN" altLang="en-US" sz="36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我会读，我真棒！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4191000" y="3200400"/>
            <a:ext cx="403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/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4800600" y="2590800"/>
            <a:ext cx="3276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D60093"/>
                </a:solidFill>
              </a:rPr>
              <a:t>    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 rot="10800000" flipV="1">
            <a:off x="4724400" y="2743200"/>
            <a:ext cx="3279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3200">
              <a:solidFill>
                <a:srgbClr val="D60093"/>
              </a:solidFill>
            </a:endParaRP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3505200" y="6096000"/>
            <a:ext cx="487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/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6553200" y="2895600"/>
            <a:ext cx="4648200" cy="421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zh-CN" sz="3600">
              <a:solidFill>
                <a:srgbClr val="D60093"/>
              </a:solidFill>
            </a:endParaRPr>
          </a:p>
          <a:p>
            <a:endParaRPr lang="en-US" altLang="zh-CN" sz="3600">
              <a:solidFill>
                <a:srgbClr val="D60093"/>
              </a:solidFill>
            </a:endParaRPr>
          </a:p>
          <a:p>
            <a:endParaRPr lang="en-US" altLang="zh-CN" sz="3600">
              <a:solidFill>
                <a:srgbClr val="D60093"/>
              </a:solidFill>
            </a:endParaRPr>
          </a:p>
          <a:p>
            <a:endParaRPr lang="en-US" altLang="zh-CN" sz="3600">
              <a:solidFill>
                <a:srgbClr val="D60093"/>
              </a:solidFill>
            </a:endParaRPr>
          </a:p>
          <a:p>
            <a:pPr>
              <a:spcBef>
                <a:spcPct val="100000"/>
              </a:spcBef>
            </a:pPr>
            <a:endParaRPr lang="en-US" altLang="zh-CN" sz="3600">
              <a:solidFill>
                <a:srgbClr val="D60093"/>
              </a:solidFill>
            </a:endParaRPr>
          </a:p>
          <a:p>
            <a:pPr>
              <a:spcBef>
                <a:spcPct val="50000"/>
              </a:spcBef>
            </a:pPr>
            <a:endParaRPr lang="en-US" altLang="zh-CN" sz="3600">
              <a:solidFill>
                <a:srgbClr val="D60093"/>
              </a:solidFill>
            </a:endParaRPr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4419600" y="2362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D60093"/>
                </a:solidFill>
              </a:rPr>
              <a:t>one    hundred</a:t>
            </a:r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4495800" y="2895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D60093"/>
                </a:solidFill>
              </a:rPr>
              <a:t>one    thousand</a:t>
            </a:r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4038600" y="34290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D60093"/>
                </a:solidFill>
              </a:rPr>
              <a:t>one  million   </a:t>
            </a:r>
          </a:p>
        </p:txBody>
      </p: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4343400" y="40386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D60093"/>
                </a:solidFill>
              </a:rPr>
              <a:t>one      billion</a:t>
            </a:r>
          </a:p>
        </p:txBody>
      </p:sp>
      <p:sp>
        <p:nvSpPr>
          <p:cNvPr id="4121" name="Text Box 25"/>
          <p:cNvSpPr txBox="1">
            <a:spLocks noChangeArrowheads="1"/>
          </p:cNvSpPr>
          <p:nvPr/>
        </p:nvSpPr>
        <p:spPr bwMode="auto">
          <a:xfrm>
            <a:off x="3810000" y="4572000"/>
            <a:ext cx="366732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9900"/>
                </a:solidFill>
              </a:rPr>
              <a:t>one billion three hundred and  seventy  </a:t>
            </a:r>
            <a:r>
              <a:rPr lang="en-US" altLang="zh-CN" sz="2400" dirty="0" smtClean="0">
                <a:solidFill>
                  <a:srgbClr val="009900"/>
                </a:solidFill>
              </a:rPr>
              <a:t>million</a:t>
            </a:r>
            <a:endParaRPr lang="en-US" altLang="zh-CN" sz="2400" dirty="0">
              <a:solidFill>
                <a:srgbClr val="009900"/>
              </a:solidFill>
            </a:endParaRPr>
          </a:p>
        </p:txBody>
      </p:sp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3810000" y="5791200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/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3886200" y="5715000"/>
            <a:ext cx="31242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D60093"/>
                </a:solidFill>
              </a:rPr>
              <a:t>two hundred thousand</a:t>
            </a:r>
          </a:p>
          <a:p>
            <a:pPr>
              <a:spcBef>
                <a:spcPct val="50000"/>
              </a:spcBef>
            </a:pPr>
            <a:endParaRPr lang="en-US" altLang="zh-CN" sz="200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" y="990600"/>
            <a:ext cx="7848600" cy="540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WordArt 5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2590800" cy="609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altLang="zh-CN" sz="3600" kern="10" dirty="0">
                <a:ln w="9525" cmpd="sng">
                  <a:solidFill>
                    <a:srgbClr val="FF0000"/>
                  </a:solidFill>
                  <a:prstDash val="solid"/>
                  <a:rou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Warming up !</a:t>
            </a:r>
            <a:endParaRPr lang="zh-CN" altLang="en-US" sz="3600" kern="10" dirty="0">
              <a:ln w="9525" cmpd="sng">
                <a:solidFill>
                  <a:srgbClr val="FF0000"/>
                </a:solidFill>
                <a:prstDash val="solid"/>
                <a:round/>
              </a:ln>
              <a:solidFill>
                <a:srgbClr val="FF00FF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2895600" y="4572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FF"/>
                </a:solidFill>
              </a:rPr>
              <a:t>The  increasing  population</a:t>
            </a:r>
            <a:r>
              <a:rPr lang="en-US" altLang="zh-CN" dirty="0">
                <a:solidFill>
                  <a:srgbClr val="FF00FF"/>
                </a:solidFill>
              </a:rPr>
              <a:t>  </a:t>
            </a:r>
          </a:p>
        </p:txBody>
      </p:sp>
    </p:spTree>
  </p:cSld>
  <p:clrMapOvr>
    <a:masterClrMapping/>
  </p:clrMapOvr>
  <p:transition spd="slow">
    <p:split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62469" name="Picture 5" descr="10062761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95600" y="1371600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0" name="Picture 6" descr="66"/>
          <p:cNvPicPr>
            <a:picLocks noGrp="1" noChangeAspect="1" noChangeArrowheads="1"/>
          </p:cNvPicPr>
          <p:nvPr>
            <p:ph type="title"/>
          </p:nvPr>
        </p:nvPicPr>
        <p:blipFill>
          <a:blip r:embed="rId4" cstate="email">
            <a:lum bright="-12000"/>
          </a:blip>
          <a:srcRect/>
          <a:stretch>
            <a:fillRect/>
          </a:stretch>
        </p:blipFill>
        <p:spPr>
          <a:xfrm>
            <a:off x="0" y="685800"/>
            <a:ext cx="2514600" cy="2514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71" name="Picture 7" descr="flat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lum bright="18000"/>
          </a:blip>
          <a:srcRect/>
          <a:stretch>
            <a:fillRect/>
          </a:stretch>
        </p:blipFill>
        <p:spPr bwMode="auto">
          <a:xfrm>
            <a:off x="6221413" y="533400"/>
            <a:ext cx="2922587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990600" y="4876800"/>
            <a:ext cx="7924800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F00FF"/>
                </a:solidFill>
              </a:rPr>
              <a:t>Many  people move to cities  to  find  jobs .</a:t>
            </a:r>
          </a:p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F00FF"/>
                </a:solidFill>
              </a:rPr>
              <a:t>Then what  do  they need ?</a:t>
            </a:r>
          </a:p>
          <a:p>
            <a:pPr>
              <a:spcBef>
                <a:spcPct val="50000"/>
              </a:spcBef>
            </a:pPr>
            <a:endParaRPr lang="en-US" altLang="zh-CN" sz="3200">
              <a:solidFill>
                <a:srgbClr val="FF00FF"/>
              </a:solidFill>
            </a:endParaRPr>
          </a:p>
        </p:txBody>
      </p:sp>
      <p:sp>
        <p:nvSpPr>
          <p:cNvPr id="62474" name="AutoShape 10" descr="u=601058280,2094604867&amp;fm=23&amp;gp=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2476" name="AutoShape 12" descr="u=601058280,2094604867&amp;fm=23&amp;gp=0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2478" name="Text Box 14"/>
          <p:cNvSpPr txBox="1">
            <a:spLocks noChangeArrowheads="1"/>
          </p:cNvSpPr>
          <p:nvPr/>
        </p:nvSpPr>
        <p:spPr bwMode="auto">
          <a:xfrm>
            <a:off x="1981200" y="434340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/>
              <a:t>Why do they move to cities ?</a:t>
            </a:r>
          </a:p>
        </p:txBody>
      </p:sp>
    </p:spTree>
  </p:cSld>
  <p:clrMapOvr>
    <a:masterClrMapping/>
  </p:clrMapOvr>
  <p:transition spd="slow">
    <p:split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4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4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1" name="Picture 7" descr="Astoria_italian_deli_and_shop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57600" y="381000"/>
            <a:ext cx="2819400" cy="230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2" name="Picture 8" descr="2010041502523189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572000"/>
            <a:ext cx="25146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93" name="Oval 9"/>
          <p:cNvSpPr>
            <a:spLocks noChangeArrowheads="1"/>
          </p:cNvSpPr>
          <p:nvPr/>
        </p:nvSpPr>
        <p:spPr bwMode="auto">
          <a:xfrm>
            <a:off x="1981200" y="2895600"/>
            <a:ext cx="3429000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1">
                <a:solidFill>
                  <a:srgbClr val="FF0000"/>
                </a:solidFill>
              </a:rPr>
              <a:t>They need more …</a:t>
            </a:r>
          </a:p>
        </p:txBody>
      </p:sp>
      <p:pic>
        <p:nvPicPr>
          <p:cNvPr id="67596" name="Picture 12" descr="201022311415883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95600" y="4495800"/>
            <a:ext cx="2438400" cy="192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97" name="Text Box 13"/>
          <p:cNvSpPr txBox="1">
            <a:spLocks noChangeArrowheads="1"/>
          </p:cNvSpPr>
          <p:nvPr/>
        </p:nvSpPr>
        <p:spPr bwMode="auto">
          <a:xfrm>
            <a:off x="0" y="25908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FF"/>
                </a:solidFill>
              </a:rPr>
              <a:t>flats(</a:t>
            </a:r>
            <a:r>
              <a:rPr lang="zh-CN" altLang="en-US" sz="2400" b="1">
                <a:solidFill>
                  <a:srgbClr val="FF00FF"/>
                </a:solidFill>
              </a:rPr>
              <a:t>套房）</a:t>
            </a:r>
          </a:p>
        </p:txBody>
      </p:sp>
      <p:sp>
        <p:nvSpPr>
          <p:cNvPr id="67598" name="Text Box 14"/>
          <p:cNvSpPr txBox="1">
            <a:spLocks noChangeArrowheads="1"/>
          </p:cNvSpPr>
          <p:nvPr/>
        </p:nvSpPr>
        <p:spPr bwMode="auto">
          <a:xfrm>
            <a:off x="4191000" y="2133600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FF00"/>
                </a:solidFill>
              </a:rPr>
              <a:t>shops</a:t>
            </a:r>
          </a:p>
        </p:txBody>
      </p:sp>
      <p:sp>
        <p:nvSpPr>
          <p:cNvPr id="67599" name="Text Box 15"/>
          <p:cNvSpPr txBox="1">
            <a:spLocks noChangeArrowheads="1"/>
          </p:cNvSpPr>
          <p:nvPr/>
        </p:nvSpPr>
        <p:spPr bwMode="auto">
          <a:xfrm>
            <a:off x="381000" y="5715000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FF"/>
                </a:solidFill>
              </a:rPr>
              <a:t>buses</a:t>
            </a:r>
          </a:p>
        </p:txBody>
      </p:sp>
      <p:sp>
        <p:nvSpPr>
          <p:cNvPr id="67600" name="Text Box 16"/>
          <p:cNvSpPr txBox="1">
            <a:spLocks noChangeArrowheads="1"/>
          </p:cNvSpPr>
          <p:nvPr/>
        </p:nvSpPr>
        <p:spPr bwMode="auto">
          <a:xfrm>
            <a:off x="3276600" y="5867400"/>
            <a:ext cx="198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FF00"/>
                </a:solidFill>
              </a:rPr>
              <a:t>schools</a:t>
            </a:r>
          </a:p>
        </p:txBody>
      </p:sp>
      <p:sp>
        <p:nvSpPr>
          <p:cNvPr id="67602" name="AutoShape 18" descr="u=543055043,82578036&amp;fm=23&amp;gp=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7604" name="AutoShape 20" descr="u=543055043,82578036&amp;fm=23&amp;gp=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67605" name="Picture 21" descr="20100831163414-188561978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91300" y="685800"/>
            <a:ext cx="2552700" cy="19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606" name="Text Box 22"/>
          <p:cNvSpPr txBox="1">
            <a:spLocks noChangeArrowheads="1"/>
          </p:cNvSpPr>
          <p:nvPr/>
        </p:nvSpPr>
        <p:spPr bwMode="auto">
          <a:xfrm>
            <a:off x="6553200" y="1752600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</a:rPr>
              <a:t>hospitals</a:t>
            </a:r>
          </a:p>
        </p:txBody>
      </p:sp>
      <p:sp>
        <p:nvSpPr>
          <p:cNvPr id="67609" name="Line 25"/>
          <p:cNvSpPr>
            <a:spLocks noChangeShapeType="1"/>
          </p:cNvSpPr>
          <p:nvPr/>
        </p:nvSpPr>
        <p:spPr bwMode="auto">
          <a:xfrm flipH="1">
            <a:off x="1371600" y="3886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7611" name="Line 27"/>
          <p:cNvSpPr>
            <a:spLocks noChangeShapeType="1"/>
          </p:cNvSpPr>
          <p:nvPr/>
        </p:nvSpPr>
        <p:spPr bwMode="auto">
          <a:xfrm flipV="1">
            <a:off x="3962400" y="23622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7612" name="Line 28"/>
          <p:cNvSpPr>
            <a:spLocks noChangeShapeType="1"/>
          </p:cNvSpPr>
          <p:nvPr/>
        </p:nvSpPr>
        <p:spPr bwMode="auto">
          <a:xfrm flipV="1">
            <a:off x="5257800" y="2438400"/>
            <a:ext cx="1752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7613" name="Line 29"/>
          <p:cNvSpPr>
            <a:spLocks noChangeShapeType="1"/>
          </p:cNvSpPr>
          <p:nvPr/>
        </p:nvSpPr>
        <p:spPr bwMode="auto">
          <a:xfrm>
            <a:off x="5181600" y="3810000"/>
            <a:ext cx="762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7616" name="Line 32"/>
          <p:cNvSpPr>
            <a:spLocks noChangeShapeType="1"/>
          </p:cNvSpPr>
          <p:nvPr/>
        </p:nvSpPr>
        <p:spPr bwMode="auto">
          <a:xfrm>
            <a:off x="3505200" y="4191000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7617" name="Line 33"/>
          <p:cNvSpPr>
            <a:spLocks noChangeShapeType="1"/>
          </p:cNvSpPr>
          <p:nvPr/>
        </p:nvSpPr>
        <p:spPr bwMode="auto">
          <a:xfrm flipH="1" flipV="1">
            <a:off x="1600200" y="2514600"/>
            <a:ext cx="990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67619" name="Picture 35" descr="u=1857357411,3364919055&amp;fm=116&amp;gp=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04800"/>
            <a:ext cx="1828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20" name="Picture 36" descr="u=3350609464,815118190&amp;fm=116&amp;gp=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52600" y="304800"/>
            <a:ext cx="1624013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623" name="Line 39"/>
          <p:cNvSpPr>
            <a:spLocks noChangeShapeType="1"/>
          </p:cNvSpPr>
          <p:nvPr/>
        </p:nvSpPr>
        <p:spPr bwMode="auto">
          <a:xfrm>
            <a:off x="4876800" y="40386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67625" name="Picture 41" descr="2671242_221841095311_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96000" y="3200400"/>
            <a:ext cx="283686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626" name="Text Box 42"/>
          <p:cNvSpPr txBox="1">
            <a:spLocks noChangeArrowheads="1"/>
          </p:cNvSpPr>
          <p:nvPr/>
        </p:nvSpPr>
        <p:spPr bwMode="auto">
          <a:xfrm>
            <a:off x="6096000" y="6491288"/>
            <a:ext cx="2362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/>
          </a:p>
        </p:txBody>
      </p:sp>
      <p:sp>
        <p:nvSpPr>
          <p:cNvPr id="67627" name="Text Box 43"/>
          <p:cNvSpPr txBox="1">
            <a:spLocks noChangeArrowheads="1"/>
          </p:cNvSpPr>
          <p:nvPr/>
        </p:nvSpPr>
        <p:spPr bwMode="auto">
          <a:xfrm>
            <a:off x="6248400" y="6019800"/>
            <a:ext cx="236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/>
              <a:t>policemen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6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67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xiangrihu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905000" y="4572000"/>
            <a:ext cx="6696075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0596" name="Group 4"/>
          <p:cNvGrpSpPr/>
          <p:nvPr/>
        </p:nvGrpSpPr>
        <p:grpSpPr bwMode="auto">
          <a:xfrm>
            <a:off x="1403350" y="1773238"/>
            <a:ext cx="7200900" cy="1655762"/>
            <a:chOff x="0" y="0"/>
            <a:chExt cx="4672" cy="1134"/>
          </a:xfrm>
        </p:grpSpPr>
        <p:sp>
          <p:nvSpPr>
            <p:cNvPr id="110597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4672" cy="1134"/>
            </a:xfrm>
            <a:prstGeom prst="cloudCallout">
              <a:avLst>
                <a:gd name="adj1" fmla="val -55884"/>
                <a:gd name="adj2" fmla="val 77426"/>
              </a:avLst>
            </a:prstGeom>
            <a:solidFill>
              <a:srgbClr val="FFFF99"/>
            </a:solidFill>
            <a:ln w="31750">
              <a:solidFill>
                <a:srgbClr val="FFCC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zh-CN" sz="3600">
                <a:latin typeface="Times New Roman" panose="02020603050405020304" pitchFamily="18" charset="0"/>
              </a:endParaRPr>
            </a:p>
          </p:txBody>
        </p:sp>
        <p:sp>
          <p:nvSpPr>
            <p:cNvPr id="110598" name="Text Box 6"/>
            <p:cNvSpPr txBox="1">
              <a:spLocks noChangeArrowheads="1"/>
            </p:cNvSpPr>
            <p:nvPr/>
          </p:nvSpPr>
          <p:spPr bwMode="auto">
            <a:xfrm>
              <a:off x="590" y="225"/>
              <a:ext cx="3720" cy="626"/>
            </a:xfrm>
            <a:prstGeom prst="rect">
              <a:avLst/>
            </a:prstGeom>
            <a:noFill/>
            <a:ln>
              <a:noFill/>
            </a:ln>
            <a:effectLst>
              <a:outerShdw dist="28398" dir="3806097" algn="ctr" rotWithShape="0">
                <a:srgbClr val="EAF0E8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en-US" altLang="zh-CN" sz="6000" b="1">
                  <a:latin typeface="Times New Roman" panose="02020603050405020304" pitchFamily="18" charset="0"/>
                </a:rPr>
                <a:t> </a:t>
              </a:r>
              <a:r>
                <a:rPr lang="zh-CN" altLang="en-US" sz="6000" b="1">
                  <a:latin typeface="Times New Roman" panose="02020603050405020304" pitchFamily="18" charset="0"/>
                </a:rPr>
                <a:t>看图学单词。</a:t>
              </a:r>
            </a:p>
          </p:txBody>
        </p:sp>
      </p:grpSp>
    </p:spTree>
  </p:cSld>
  <p:clrMapOvr>
    <a:masterClrMapping/>
  </p:clrMapOvr>
  <p:transition spd="slow">
    <p:split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2286000" y="2667000"/>
            <a:ext cx="1828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flat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962400" y="5943600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pollution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6477000" y="2743200"/>
            <a:ext cx="1905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rubbish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6705600" y="5899150"/>
            <a:ext cx="1828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solve</a:t>
            </a:r>
          </a:p>
        </p:txBody>
      </p:sp>
      <p:pic>
        <p:nvPicPr>
          <p:cNvPr id="41996" name="Picture 12" descr="u=3910347549,2158305259&amp;fm=23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125" y="3657600"/>
            <a:ext cx="280987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1447800" y="152400"/>
            <a:ext cx="6096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</a:rPr>
              <a:t>Let’s learn these words?</a:t>
            </a:r>
          </a:p>
        </p:txBody>
      </p:sp>
      <p:pic>
        <p:nvPicPr>
          <p:cNvPr id="41999" name="Picture 15" descr="wl2_14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38800" y="762000"/>
            <a:ext cx="3124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11" name="Picture 27" descr="u=1857357411,3364919055&amp;fm=116&amp;gp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762000"/>
            <a:ext cx="1828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12" name="Picture 28" descr="u=3350609464,815118190&amp;fm=116&amp;gp=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762000"/>
            <a:ext cx="18351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13" name="Picture 29" descr="11db7d385d339e2cb8998fbb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76600" y="3419475"/>
            <a:ext cx="29718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15" name="Picture 31" descr="001bb9b5bfb10b5ca0650b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3505200"/>
            <a:ext cx="2971800" cy="254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016" name="Text Box 32"/>
          <p:cNvSpPr txBox="1">
            <a:spLocks noChangeArrowheads="1"/>
          </p:cNvSpPr>
          <p:nvPr/>
        </p:nvSpPr>
        <p:spPr bwMode="auto">
          <a:xfrm>
            <a:off x="304800" y="61722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3300"/>
                </a:solidFill>
              </a:rPr>
              <a:t>too  much  traffic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1524000" y="2743200"/>
            <a:ext cx="175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pupil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838200" y="5943600"/>
            <a:ext cx="1676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public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5791200" y="5867400"/>
            <a:ext cx="1530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service</a:t>
            </a:r>
          </a:p>
        </p:txBody>
      </p:sp>
      <p:pic>
        <p:nvPicPr>
          <p:cNvPr id="44039" name="Picture 7" descr="ANd9GcTew5I5bqETUhpfvMMk0p9576TjEpkPgq0rAD8r5t-U7eQyH60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733800"/>
            <a:ext cx="28956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6" name="Picture 14" descr="u=452075904,2103989247&amp;fm=21&amp;gp=0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762000" y="228600"/>
            <a:ext cx="2971800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7" name="Picture 15" descr="3800fd6bb57a92e3f9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29200" y="457200"/>
            <a:ext cx="256063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49" name="Rectangle 17"/>
          <p:cNvSpPr>
            <a:spLocks noChangeArrowheads="1"/>
          </p:cNvSpPr>
          <p:nvPr/>
        </p:nvSpPr>
        <p:spPr bwMode="auto">
          <a:xfrm>
            <a:off x="5791200" y="2819400"/>
            <a:ext cx="15636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quiet</a:t>
            </a:r>
          </a:p>
        </p:txBody>
      </p:sp>
      <p:pic>
        <p:nvPicPr>
          <p:cNvPr id="44050" name="Picture 18" descr="21110743189453425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" y="3429000"/>
            <a:ext cx="3352800" cy="275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51" name="Text Box 19"/>
          <p:cNvSpPr txBox="1">
            <a:spLocks noChangeArrowheads="1"/>
          </p:cNvSpPr>
          <p:nvPr/>
        </p:nvSpPr>
        <p:spPr bwMode="auto">
          <a:xfrm>
            <a:off x="2286000" y="6019800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</a:rPr>
              <a:t>phone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allAtOnce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0</TotalTime>
  <Words>1035</Words>
  <Application>Microsoft Office PowerPoint</Application>
  <PresentationFormat>全屏显示(4:3)</PresentationFormat>
  <Paragraphs>209</Paragraphs>
  <Slides>26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方正舒体</vt:lpstr>
      <vt:lpstr>黑体</vt:lpstr>
      <vt:lpstr>华文新魏</vt:lpstr>
      <vt:lpstr>楷体_GB2312</vt:lpstr>
      <vt:lpstr>宋体</vt:lpstr>
      <vt:lpstr>微软雅黑</vt:lpstr>
      <vt:lpstr>Arial</vt:lpstr>
      <vt:lpstr>Calibri</vt:lpstr>
      <vt:lpstr>Georgia</vt:lpstr>
      <vt:lpstr>Times New Roman</vt:lpstr>
      <vt:lpstr>WWW.2PPT.COM
</vt:lpstr>
      <vt:lpstr>PowerPoint 演示文稿</vt:lpstr>
      <vt:lpstr>PowerPoint 演示文稿</vt:lpstr>
      <vt:lpstr>   100 1000 1,000,000    1,000,000,000 1,370,000,000  200,000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用所给词的适当形式填空：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2023-01-16T19:27:30Z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3787FA2AEF1841C7A163D923CC3FAE88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