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88" r:id="rId2"/>
    <p:sldId id="258" r:id="rId3"/>
    <p:sldId id="301" r:id="rId4"/>
    <p:sldId id="259" r:id="rId5"/>
    <p:sldId id="260" r:id="rId6"/>
    <p:sldId id="261" r:id="rId7"/>
    <p:sldId id="262" r:id="rId8"/>
    <p:sldId id="263" r:id="rId9"/>
    <p:sldId id="311" r:id="rId10"/>
    <p:sldId id="297" r:id="rId11"/>
    <p:sldId id="310" r:id="rId12"/>
    <p:sldId id="292" r:id="rId13"/>
    <p:sldId id="267" r:id="rId14"/>
    <p:sldId id="302" r:id="rId15"/>
    <p:sldId id="268" r:id="rId16"/>
    <p:sldId id="308" r:id="rId17"/>
    <p:sldId id="309" r:id="rId18"/>
    <p:sldId id="289" r:id="rId19"/>
    <p:sldId id="290" r:id="rId2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3300"/>
    <a:srgbClr val="99FF66"/>
    <a:srgbClr val="0000CC"/>
    <a:srgbClr val="00CC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2" autoAdjust="0"/>
    <p:restoredTop sz="94660"/>
  </p:normalViewPr>
  <p:slideViewPr>
    <p:cSldViewPr>
      <p:cViewPr>
        <p:scale>
          <a:sx n="100" d="100"/>
          <a:sy n="100" d="100"/>
        </p:scale>
        <p:origin x="-246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6AC5B7-BEB0-4B07-814B-712ADECD29E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79A3A1-E44D-42E0-85A5-835048355EE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9A3A1-E44D-42E0-85A5-835048355EE9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01B91AD-0F48-4FD3-BEB1-844548222A37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BFB13-7930-4068-9334-68CBD97C55CC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88913"/>
            <a:ext cx="2057400" cy="5938837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88913"/>
            <a:ext cx="6019800" cy="593883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DE84C-C97E-4EF2-9EC3-4339A7686C0D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CA0A7-AF6B-456B-92DB-8592C592C4D0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FC0C0-07B4-45CD-B980-6DB64AB98C3C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12875"/>
            <a:ext cx="4038600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038600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4BAD5-7411-4CB6-9D54-94E5CA4E512F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EF06E-9770-4E93-9722-C576AA3040B5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78F5D-656B-4385-B205-DCE6E82E36C8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EDAF5-03B0-42D3-A111-37A86AFDF018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17390-46EC-4C2C-AC68-9577C5A99F19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21C71-011F-48E3-8C2E-B77976E6DE1E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88913"/>
            <a:ext cx="82296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126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12875"/>
            <a:ext cx="8229600" cy="471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126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126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127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686B85D-B917-4BB0-8F7D-18EDF2087AD6}" type="slidenum">
              <a:rPr lang="zh-CN" altLang="zh-CN"/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xStyles>
    <p:titleStyle>
      <a:lvl1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slide" Target="slide3.xml"/><Relationship Id="rId7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Documents%20and%20Settings\Administrator\&#26700;&#38754;\Unit2%20Topic1\&#35838;&#20214;\Unit2%20Topic1%20SectionD%20&#31934;&#21697;&#35838;&#20214;\p33-1a.mp3" TargetMode="External"/><Relationship Id="rId1" Type="http://schemas.microsoft.com/office/2007/relationships/media" Target="file:///C:\Documents%20and%20Settings\Administrator\&#26700;&#38754;\Unit2%20Topic1\&#35838;&#20214;\Unit2%20Topic1%20SectionD%20&#31934;&#21697;&#35838;&#20214;\p33-1a.mp3" TargetMode="Externa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609600" y="1143000"/>
            <a:ext cx="7848600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4000" b="1" dirty="0">
                <a:solidFill>
                  <a:srgbClr val="FF0000"/>
                </a:solidFill>
              </a:rPr>
              <a:t>Unit 2 </a:t>
            </a:r>
            <a:r>
              <a:rPr lang="en-US" altLang="zh-CN" sz="4000" b="1" dirty="0" smtClean="0">
                <a:solidFill>
                  <a:srgbClr val="FF0000"/>
                </a:solidFill>
              </a:rPr>
              <a:t>Topic 1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zh-CN" sz="4000" b="1" dirty="0" smtClean="0">
                <a:solidFill>
                  <a:srgbClr val="FF0000"/>
                </a:solidFill>
              </a:rPr>
              <a:t>Pollution </a:t>
            </a:r>
            <a:r>
              <a:rPr lang="en-US" altLang="zh-CN" sz="4000" b="1" dirty="0">
                <a:solidFill>
                  <a:srgbClr val="FF0000"/>
                </a:solidFill>
              </a:rPr>
              <a:t>has caused too many problems</a:t>
            </a:r>
            <a:r>
              <a:rPr lang="en-US" altLang="zh-CN" dirty="0">
                <a:solidFill>
                  <a:srgbClr val="FF0000"/>
                </a:solidFill>
              </a:rPr>
              <a:t> </a:t>
            </a:r>
            <a:r>
              <a:rPr lang="en-US" altLang="zh-CN" sz="4000" b="1" dirty="0">
                <a:solidFill>
                  <a:srgbClr val="FF0000"/>
                </a:solidFill>
              </a:rPr>
              <a:t>.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zh-CN" sz="4000" b="1" dirty="0">
                <a:solidFill>
                  <a:srgbClr val="FF0000"/>
                </a:solidFill>
              </a:rPr>
              <a:t>Section D</a:t>
            </a:r>
          </a:p>
        </p:txBody>
      </p:sp>
      <p:sp>
        <p:nvSpPr>
          <p:cNvPr id="3" name="矩形 2"/>
          <p:cNvSpPr/>
          <p:nvPr/>
        </p:nvSpPr>
        <p:spPr>
          <a:xfrm>
            <a:off x="2886654" y="542290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2"/>
          <p:cNvSpPr txBox="1">
            <a:spLocks noChangeArrowheads="1"/>
          </p:cNvSpPr>
          <p:nvPr/>
        </p:nvSpPr>
        <p:spPr bwMode="auto">
          <a:xfrm>
            <a:off x="2438400" y="0"/>
            <a:ext cx="4648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000" b="1" dirty="0">
                <a:solidFill>
                  <a:srgbClr val="FF0066"/>
                </a:solidFill>
              </a:rPr>
              <a:t>Language points</a:t>
            </a:r>
          </a:p>
        </p:txBody>
      </p:sp>
      <p:sp>
        <p:nvSpPr>
          <p:cNvPr id="46093" name="Text Box 13"/>
          <p:cNvSpPr txBox="1">
            <a:spLocks noChangeArrowheads="1"/>
          </p:cNvSpPr>
          <p:nvPr/>
        </p:nvSpPr>
        <p:spPr bwMode="auto">
          <a:xfrm>
            <a:off x="381000" y="609600"/>
            <a:ext cx="8534400" cy="275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1. Burning gas, oil, coal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creates</a:t>
            </a:r>
            <a:r>
              <a:rPr lang="en-US" altLang="zh-CN" sz="3200" b="1" dirty="0">
                <a:latin typeface="Times New Roman" panose="02020603050405020304" pitchFamily="18" charset="0"/>
              </a:rPr>
              <a:t> air pollution.</a:t>
            </a:r>
            <a:r>
              <a:rPr lang="zh-CN" altLang="en-GB" b="1" dirty="0"/>
              <a:t>燃烧气体、石油和煤都会造成空气污染。</a:t>
            </a:r>
            <a:r>
              <a:rPr lang="zh-CN" altLang="en-GB" dirty="0"/>
              <a:t> </a:t>
            </a:r>
            <a:endParaRPr lang="zh-CN" altLang="en-US" sz="3200" b="1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    </a:t>
            </a:r>
            <a:r>
              <a:rPr lang="en-US" altLang="zh-CN" sz="3200" b="1" dirty="0">
                <a:solidFill>
                  <a:srgbClr val="9933FF"/>
                </a:solidFill>
                <a:latin typeface="Times New Roman" panose="02020603050405020304" pitchFamily="18" charset="0"/>
              </a:rPr>
              <a:t>create     v.  </a:t>
            </a:r>
            <a:r>
              <a:rPr lang="zh-CN" altLang="en-US" sz="3200" b="1" dirty="0">
                <a:solidFill>
                  <a:srgbClr val="9933FF"/>
                </a:solidFill>
                <a:latin typeface="Times New Roman" panose="02020603050405020304" pitchFamily="18" charset="0"/>
              </a:rPr>
              <a:t>造成，创造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3200" b="1" dirty="0">
                <a:solidFill>
                  <a:srgbClr val="9933FF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sz="3200" b="1" dirty="0">
                <a:solidFill>
                  <a:srgbClr val="9933FF"/>
                </a:solidFill>
                <a:latin typeface="Times New Roman" panose="02020603050405020304" pitchFamily="18" charset="0"/>
              </a:rPr>
              <a:t>creative    adj.  </a:t>
            </a:r>
            <a:r>
              <a:rPr lang="zh-CN" altLang="en-US" sz="3200" b="1" dirty="0">
                <a:solidFill>
                  <a:srgbClr val="9933FF"/>
                </a:solidFill>
                <a:latin typeface="Times New Roman" panose="02020603050405020304" pitchFamily="18" charset="0"/>
              </a:rPr>
              <a:t>创造性的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3200" b="1" dirty="0">
                <a:solidFill>
                  <a:srgbClr val="9933FF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sz="3200" b="1" dirty="0">
                <a:solidFill>
                  <a:srgbClr val="9933FF"/>
                </a:solidFill>
                <a:latin typeface="Times New Roman" panose="02020603050405020304" pitchFamily="18" charset="0"/>
              </a:rPr>
              <a:t>creation    n.  </a:t>
            </a:r>
            <a:r>
              <a:rPr lang="zh-CN" altLang="en-US" sz="3200" b="1" dirty="0">
                <a:solidFill>
                  <a:srgbClr val="9933FF"/>
                </a:solidFill>
                <a:latin typeface="Times New Roman" panose="02020603050405020304" pitchFamily="18" charset="0"/>
              </a:rPr>
              <a:t>创造；创造物   </a:t>
            </a:r>
          </a:p>
        </p:txBody>
      </p:sp>
      <p:sp>
        <p:nvSpPr>
          <p:cNvPr id="46094" name="Rectangle 14"/>
          <p:cNvSpPr>
            <a:spLocks noChangeArrowheads="1"/>
          </p:cNvSpPr>
          <p:nvPr/>
        </p:nvSpPr>
        <p:spPr bwMode="auto">
          <a:xfrm>
            <a:off x="76200" y="3260725"/>
            <a:ext cx="9067800" cy="2990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2. In the fields, farmers use too many </a:t>
            </a:r>
          </a:p>
          <a:p>
            <a:pPr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chemicals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which destroy the soil</a:t>
            </a:r>
            <a:r>
              <a:rPr lang="en-US" altLang="zh-CN" sz="3200" b="1" dirty="0">
                <a:latin typeface="Times New Roman" panose="02020603050405020304" pitchFamily="18" charset="0"/>
              </a:rPr>
              <a:t>. </a:t>
            </a:r>
          </a:p>
          <a:p>
            <a:pPr>
              <a:lnSpc>
                <a:spcPct val="120000"/>
              </a:lnSpc>
            </a:pPr>
            <a:endParaRPr lang="en-US" altLang="zh-CN" sz="3200" b="1" dirty="0"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zh-CN" altLang="en-US" sz="3200" b="1" dirty="0">
                <a:solidFill>
                  <a:srgbClr val="9933FF"/>
                </a:solidFill>
                <a:latin typeface="Times New Roman" panose="02020603050405020304" pitchFamily="18" charset="0"/>
              </a:rPr>
              <a:t>在地里，农民使用了太多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对土壤起破坏作用的</a:t>
            </a:r>
            <a:r>
              <a:rPr lang="zh-CN" altLang="en-US" sz="3200" b="1" dirty="0">
                <a:solidFill>
                  <a:srgbClr val="9933FF"/>
                </a:solidFill>
                <a:latin typeface="Times New Roman" panose="02020603050405020304" pitchFamily="18" charset="0"/>
              </a:rPr>
              <a:t>化肥和农药</a:t>
            </a:r>
            <a:r>
              <a:rPr lang="zh-CN" altLang="en-US" sz="3200" b="1" dirty="0" smtClean="0">
                <a:solidFill>
                  <a:srgbClr val="9933FF"/>
                </a:solidFill>
                <a:latin typeface="Times New Roman" panose="02020603050405020304" pitchFamily="18" charset="0"/>
              </a:rPr>
              <a:t>。</a:t>
            </a:r>
            <a:endParaRPr lang="zh-CN" altLang="en-US" sz="3200" b="1" dirty="0">
              <a:solidFill>
                <a:srgbClr val="99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095" name="AutoShape 15"/>
          <p:cNvSpPr>
            <a:spLocks noChangeArrowheads="1"/>
          </p:cNvSpPr>
          <p:nvPr/>
        </p:nvSpPr>
        <p:spPr bwMode="auto">
          <a:xfrm rot="10352876">
            <a:off x="1676400" y="4267200"/>
            <a:ext cx="990600" cy="381000"/>
          </a:xfrm>
          <a:custGeom>
            <a:avLst/>
            <a:gdLst>
              <a:gd name="T0" fmla="*/ 22712896 w 21600"/>
              <a:gd name="T1" fmla="*/ 0 h 21600"/>
              <a:gd name="T2" fmla="*/ 5678751 w 21600"/>
              <a:gd name="T3" fmla="*/ 3360208 h 21600"/>
              <a:gd name="T4" fmla="*/ 22712896 w 21600"/>
              <a:gd name="T5" fmla="*/ 1680104 h 21600"/>
              <a:gd name="T6" fmla="*/ 51108773 w 21600"/>
              <a:gd name="T7" fmla="*/ 3360208 h 21600"/>
              <a:gd name="T8" fmla="*/ 39751262 w 21600"/>
              <a:gd name="T9" fmla="*/ 5040313 h 21600"/>
              <a:gd name="T10" fmla="*/ 28393762 w 21600"/>
              <a:gd name="T11" fmla="*/ 3360208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rgbClr val="FF6600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6096" name="Line 16"/>
          <p:cNvSpPr>
            <a:spLocks noChangeShapeType="1"/>
          </p:cNvSpPr>
          <p:nvPr/>
        </p:nvSpPr>
        <p:spPr bwMode="auto">
          <a:xfrm>
            <a:off x="2438400" y="4495800"/>
            <a:ext cx="3886200" cy="0"/>
          </a:xfrm>
          <a:prstGeom prst="line">
            <a:avLst/>
          </a:prstGeom>
          <a:noFill/>
          <a:ln w="50800">
            <a:solidFill>
              <a:srgbClr val="FF66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6097" name="Text Box 17"/>
          <p:cNvSpPr txBox="1">
            <a:spLocks noChangeArrowheads="1"/>
          </p:cNvSpPr>
          <p:nvPr/>
        </p:nvSpPr>
        <p:spPr bwMode="auto">
          <a:xfrm>
            <a:off x="6629400" y="4267200"/>
            <a:ext cx="1752600" cy="519113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>
                <a:solidFill>
                  <a:srgbClr val="FFFF00"/>
                </a:solidFill>
              </a:rPr>
              <a:t>定语从句</a:t>
            </a:r>
          </a:p>
        </p:txBody>
      </p:sp>
      <p:sp>
        <p:nvSpPr>
          <p:cNvPr id="46098" name="AutoShape 18"/>
          <p:cNvSpPr>
            <a:spLocks noChangeArrowheads="1"/>
          </p:cNvSpPr>
          <p:nvPr/>
        </p:nvSpPr>
        <p:spPr bwMode="auto">
          <a:xfrm>
            <a:off x="5257800" y="4495800"/>
            <a:ext cx="381000" cy="685800"/>
          </a:xfrm>
          <a:prstGeom prst="upArrow">
            <a:avLst>
              <a:gd name="adj1" fmla="val 50000"/>
              <a:gd name="adj2" fmla="val 45000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</a:ln>
        </p:spPr>
        <p:txBody>
          <a:bodyPr vert="eaVert" wrap="none" anchor="ctr"/>
          <a:lstStyle/>
          <a:p>
            <a:endParaRPr lang="zh-CN" altLang="en-US"/>
          </a:p>
        </p:txBody>
      </p:sp>
      <p:sp>
        <p:nvSpPr>
          <p:cNvPr id="46099" name="Line 19"/>
          <p:cNvSpPr>
            <a:spLocks noChangeShapeType="1"/>
          </p:cNvSpPr>
          <p:nvPr/>
        </p:nvSpPr>
        <p:spPr bwMode="auto">
          <a:xfrm>
            <a:off x="4724400" y="5715000"/>
            <a:ext cx="3657600" cy="0"/>
          </a:xfrm>
          <a:prstGeom prst="line">
            <a:avLst/>
          </a:prstGeom>
          <a:noFill/>
          <a:ln w="50800">
            <a:solidFill>
              <a:srgbClr val="FF66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60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60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60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60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60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60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60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60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60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6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60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6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6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6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6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6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60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6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6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46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46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95" grpId="0" animBg="1"/>
      <p:bldP spid="46096" grpId="0" animBg="1"/>
      <p:bldP spid="46097" grpId="0" animBg="1"/>
      <p:bldP spid="46098" grpId="0" animBg="1"/>
      <p:bldP spid="4609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611188" y="990600"/>
            <a:ext cx="7632700" cy="195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3400" b="1" dirty="0">
                <a:latin typeface="Times New Roman" panose="02020603050405020304" pitchFamily="18" charset="0"/>
              </a:rPr>
              <a:t>3. Too much noise can cause </a:t>
            </a:r>
            <a:r>
              <a:rPr lang="en-US" altLang="zh-CN" sz="3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high blood      pressure</a:t>
            </a:r>
            <a:r>
              <a:rPr lang="en-US" altLang="zh-CN" sz="3400" b="1" dirty="0">
                <a:latin typeface="Times New Roman" panose="02020603050405020304" pitchFamily="18" charset="0"/>
              </a:rPr>
              <a:t> as well.</a:t>
            </a:r>
            <a:r>
              <a:rPr lang="zh-CN" altLang="en-GB" b="1" dirty="0"/>
              <a:t>噪声太大也可能导致高血压。</a:t>
            </a:r>
            <a:r>
              <a:rPr lang="zh-CN" altLang="en-GB" dirty="0"/>
              <a:t> </a:t>
            </a:r>
            <a:endParaRPr lang="zh-CN" altLang="en-US" sz="3400" b="1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zh-CN" altLang="en-US" sz="3400" b="1" dirty="0">
                <a:latin typeface="Times New Roman" panose="02020603050405020304" pitchFamily="18" charset="0"/>
              </a:rPr>
              <a:t>   </a:t>
            </a:r>
            <a:r>
              <a:rPr lang="en-US" altLang="zh-CN" sz="3400" b="1" dirty="0">
                <a:solidFill>
                  <a:srgbClr val="9933FF"/>
                </a:solidFill>
                <a:latin typeface="Times New Roman" panose="02020603050405020304" pitchFamily="18" charset="0"/>
              </a:rPr>
              <a:t>high blood pressure </a:t>
            </a:r>
            <a:r>
              <a:rPr lang="zh-CN" altLang="en-US" sz="3400" b="1" dirty="0">
                <a:solidFill>
                  <a:srgbClr val="9933FF"/>
                </a:solidFill>
                <a:latin typeface="Times New Roman" panose="02020603050405020304" pitchFamily="18" charset="0"/>
              </a:rPr>
              <a:t>高血压   </a:t>
            </a:r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914400" y="3455988"/>
            <a:ext cx="7848600" cy="195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400" b="1" dirty="0">
                <a:solidFill>
                  <a:srgbClr val="9933FF"/>
                </a:solidFill>
                <a:latin typeface="Times New Roman" panose="02020603050405020304" pitchFamily="18" charset="0"/>
              </a:rPr>
              <a:t>as well  </a:t>
            </a:r>
            <a:r>
              <a:rPr lang="zh-CN" altLang="en-US" sz="3400" b="1" dirty="0">
                <a:solidFill>
                  <a:srgbClr val="9933FF"/>
                </a:solidFill>
                <a:latin typeface="Times New Roman" panose="02020603050405020304" pitchFamily="18" charset="0"/>
              </a:rPr>
              <a:t>也</a:t>
            </a:r>
            <a:r>
              <a:rPr lang="en-US" altLang="zh-CN" sz="3400" b="1" dirty="0">
                <a:solidFill>
                  <a:srgbClr val="9933FF"/>
                </a:solidFill>
                <a:latin typeface="Times New Roman" panose="02020603050405020304" pitchFamily="18" charset="0"/>
              </a:rPr>
              <a:t>, </a:t>
            </a:r>
            <a:r>
              <a:rPr lang="zh-CN" altLang="en-US" sz="3400" b="1" dirty="0">
                <a:solidFill>
                  <a:srgbClr val="9933FF"/>
                </a:solidFill>
                <a:latin typeface="Times New Roman" panose="02020603050405020304" pitchFamily="18" charset="0"/>
              </a:rPr>
              <a:t>还</a:t>
            </a:r>
          </a:p>
          <a:p>
            <a:pPr>
              <a:lnSpc>
                <a:spcPct val="120000"/>
              </a:lnSpc>
            </a:pPr>
            <a:r>
              <a:rPr lang="en-US" altLang="zh-CN" sz="3400" b="1" dirty="0">
                <a:latin typeface="Times New Roman" panose="02020603050405020304" pitchFamily="18" charset="0"/>
              </a:rPr>
              <a:t>e.g. We’re going to the party tonight.  </a:t>
            </a:r>
          </a:p>
          <a:p>
            <a:pPr>
              <a:lnSpc>
                <a:spcPct val="120000"/>
              </a:lnSpc>
            </a:pPr>
            <a:r>
              <a:rPr lang="en-US" altLang="zh-CN" sz="3400" b="1" dirty="0">
                <a:latin typeface="Times New Roman" panose="02020603050405020304" pitchFamily="18" charset="0"/>
              </a:rPr>
              <a:t>       Why don’t you come along </a:t>
            </a:r>
            <a:r>
              <a:rPr lang="en-US" altLang="zh-CN" sz="3400" b="1" dirty="0">
                <a:solidFill>
                  <a:srgbClr val="9933FF"/>
                </a:solidFill>
                <a:latin typeface="Times New Roman" panose="02020603050405020304" pitchFamily="18" charset="0"/>
              </a:rPr>
              <a:t>as well</a:t>
            </a:r>
            <a:r>
              <a:rPr lang="en-US" altLang="zh-CN" sz="3400" b="1" dirty="0">
                <a:latin typeface="Times New Roman" panose="02020603050405020304" pitchFamily="18" charset="0"/>
              </a:rPr>
              <a:t>?</a:t>
            </a:r>
          </a:p>
        </p:txBody>
      </p:sp>
      <p:pic>
        <p:nvPicPr>
          <p:cNvPr id="63496" name="Picture 8" descr="W_06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438400"/>
            <a:ext cx="4762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497" name="Picture 9" descr="W_06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733800"/>
            <a:ext cx="4762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4" name="Text Box 10"/>
          <p:cNvSpPr txBox="1">
            <a:spLocks noChangeArrowheads="1"/>
          </p:cNvSpPr>
          <p:nvPr/>
        </p:nvSpPr>
        <p:spPr bwMode="auto">
          <a:xfrm>
            <a:off x="2438400" y="152400"/>
            <a:ext cx="4648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000" b="1">
                <a:solidFill>
                  <a:srgbClr val="FF0066"/>
                </a:solidFill>
              </a:rPr>
              <a:t>Language points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34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34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34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34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34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3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3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634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34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34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381000" y="1076325"/>
            <a:ext cx="8610600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4.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With</a:t>
            </a:r>
            <a:r>
              <a:rPr lang="en-US" altLang="zh-CN" sz="3200" b="1" dirty="0">
                <a:latin typeface="Times New Roman" panose="02020603050405020304" pitchFamily="18" charset="0"/>
              </a:rPr>
              <a:t> the increase in population and the development of industry, litter is everywhere.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3200" b="1" dirty="0">
                <a:solidFill>
                  <a:srgbClr val="9933FF"/>
                </a:solidFill>
                <a:latin typeface="Times New Roman" panose="02020603050405020304" pitchFamily="18" charset="0"/>
              </a:rPr>
              <a:t>   </a:t>
            </a:r>
            <a:r>
              <a:rPr lang="zh-CN" altLang="en-US" sz="3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随着</a:t>
            </a:r>
            <a:r>
              <a:rPr lang="zh-CN" altLang="en-US" sz="3100" b="1" dirty="0">
                <a:solidFill>
                  <a:srgbClr val="9933FF"/>
                </a:solidFill>
                <a:latin typeface="Times New Roman" panose="02020603050405020304" pitchFamily="18" charset="0"/>
              </a:rPr>
              <a:t>人口的增加和工业的发展，垃圾到处都是。</a:t>
            </a:r>
            <a:r>
              <a:rPr lang="zh-CN" altLang="en-US" sz="3200" b="1" dirty="0">
                <a:solidFill>
                  <a:srgbClr val="9933FF"/>
                </a:solidFill>
                <a:latin typeface="Times New Roman" panose="02020603050405020304" pitchFamily="18" charset="0"/>
              </a:rPr>
              <a:t>   </a:t>
            </a:r>
            <a:endParaRPr lang="zh-CN" altLang="en-US" sz="3200" b="1" dirty="0">
              <a:latin typeface="Times New Roman" panose="02020603050405020304" pitchFamily="18" charset="0"/>
            </a:endParaRP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381000" y="3200400"/>
            <a:ext cx="8382000" cy="30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5.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With</a:t>
            </a:r>
            <a:r>
              <a:rPr lang="en-US" altLang="zh-CN" sz="3200" b="1">
                <a:latin typeface="Times New Roman" panose="02020603050405020304" pitchFamily="18" charset="0"/>
              </a:rPr>
              <a:t> less pollution, our planet will become </a:t>
            </a:r>
          </a:p>
          <a:p>
            <a:pPr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    greener and our health will be better. </a:t>
            </a:r>
          </a:p>
          <a:p>
            <a:pPr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    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随着</a:t>
            </a:r>
            <a:r>
              <a:rPr lang="zh-CN" altLang="en-US" sz="3200" b="1">
                <a:solidFill>
                  <a:srgbClr val="9933FF"/>
                </a:solidFill>
                <a:latin typeface="Times New Roman" panose="02020603050405020304" pitchFamily="18" charset="0"/>
              </a:rPr>
              <a:t>污染的减少，我们的地球将变得更加环</a:t>
            </a:r>
          </a:p>
          <a:p>
            <a:pPr>
              <a:lnSpc>
                <a:spcPct val="120000"/>
              </a:lnSpc>
            </a:pPr>
            <a:r>
              <a:rPr lang="zh-CN" altLang="en-US" sz="3200" b="1">
                <a:solidFill>
                  <a:srgbClr val="9933FF"/>
                </a:solidFill>
                <a:latin typeface="Times New Roman" panose="02020603050405020304" pitchFamily="18" charset="0"/>
              </a:rPr>
              <a:t>    保，我们也会更健康。</a:t>
            </a:r>
          </a:p>
          <a:p>
            <a:pPr>
              <a:lnSpc>
                <a:spcPct val="120000"/>
              </a:lnSpc>
            </a:pPr>
            <a:endParaRPr lang="en-US" altLang="zh-CN" sz="3200" b="1">
              <a:latin typeface="Times New Roman" panose="02020603050405020304" pitchFamily="18" charset="0"/>
            </a:endParaRPr>
          </a:p>
        </p:txBody>
      </p:sp>
      <p:sp>
        <p:nvSpPr>
          <p:cNvPr id="13316" name="Text Box 8"/>
          <p:cNvSpPr txBox="1">
            <a:spLocks noChangeArrowheads="1"/>
          </p:cNvSpPr>
          <p:nvPr/>
        </p:nvSpPr>
        <p:spPr bwMode="auto">
          <a:xfrm>
            <a:off x="2438400" y="152400"/>
            <a:ext cx="4648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000" b="1">
                <a:solidFill>
                  <a:srgbClr val="FF0066"/>
                </a:solidFill>
              </a:rPr>
              <a:t>Language points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0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40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409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52400" y="152400"/>
            <a:ext cx="2895600" cy="604838"/>
          </a:xfrm>
          <a:prstGeom prst="rect">
            <a:avLst/>
          </a:prstGeom>
          <a:solidFill>
            <a:srgbClr val="00FF00">
              <a:alpha val="70195"/>
            </a:srgbClr>
          </a:solidFill>
          <a:ln w="25400">
            <a:solidFill>
              <a:schemeClr val="tx1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/>
              <a:t>More tasks.</a:t>
            </a:r>
          </a:p>
        </p:txBody>
      </p:sp>
      <p:sp>
        <p:nvSpPr>
          <p:cNvPr id="23557" name="WordArt 5"/>
          <p:cNvSpPr>
            <a:spLocks noChangeArrowheads="1" noChangeShapeType="1" noTextEdit="1"/>
          </p:cNvSpPr>
          <p:nvPr/>
        </p:nvSpPr>
        <p:spPr bwMode="auto">
          <a:xfrm>
            <a:off x="3505200" y="228600"/>
            <a:ext cx="5105400" cy="657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4000" b="1" kern="10" dirty="0">
                <a:ln w="9525">
                  <a:solidFill>
                    <a:srgbClr val="008000"/>
                  </a:solidFill>
                  <a:round/>
                </a:ln>
                <a:solidFill>
                  <a:srgbClr val="FF66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Phrase collection</a:t>
            </a:r>
            <a:endParaRPr lang="zh-CN" altLang="en-US" sz="4000" b="1" kern="10" dirty="0">
              <a:ln w="9525">
                <a:solidFill>
                  <a:srgbClr val="008000"/>
                </a:solidFill>
                <a:round/>
              </a:ln>
              <a:solidFill>
                <a:srgbClr val="FF66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457200" y="1096963"/>
            <a:ext cx="8305800" cy="5532437"/>
          </a:xfrm>
          <a:prstGeom prst="rect">
            <a:avLst/>
          </a:prstGeom>
          <a:solidFill>
            <a:schemeClr val="bg1">
              <a:alpha val="54901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zh-CN" altLang="en-US" sz="2400" b="1" dirty="0"/>
              <a:t>把</a:t>
            </a:r>
            <a:r>
              <a:rPr lang="en-US" altLang="zh-CN" sz="2400" b="1" dirty="0"/>
              <a:t>……</a:t>
            </a:r>
            <a:r>
              <a:rPr lang="zh-CN" altLang="en-US" sz="2400" b="1" dirty="0"/>
              <a:t>倒入</a:t>
            </a:r>
            <a:r>
              <a:rPr lang="en-US" altLang="zh-CN" sz="2400" b="1" dirty="0"/>
              <a:t>……             ___________________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zh-CN" sz="2400" b="1" dirty="0"/>
              <a:t>have got a pain in…</a:t>
            </a:r>
            <a:r>
              <a:rPr lang="en-US" altLang="zh-CN" sz="2400" dirty="0"/>
              <a:t>    </a:t>
            </a:r>
            <a:r>
              <a:rPr lang="en-US" altLang="zh-CN" sz="2400" b="1" dirty="0"/>
              <a:t>___________________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zh-CN" sz="2400" b="1" dirty="0"/>
              <a:t>throw around               ___________________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zh-CN" altLang="en-US" sz="2400" b="1" dirty="0"/>
              <a:t>对</a:t>
            </a:r>
            <a:r>
              <a:rPr lang="en-US" altLang="zh-CN" sz="2400" b="1" dirty="0"/>
              <a:t>……</a:t>
            </a:r>
            <a:r>
              <a:rPr lang="zh-CN" altLang="en-US" sz="2400" b="1" dirty="0"/>
              <a:t>有害                    </a:t>
            </a:r>
            <a:r>
              <a:rPr lang="en-US" altLang="zh-CN" sz="2400" b="1" dirty="0"/>
              <a:t>___________________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zh-CN" sz="2400" b="1" dirty="0"/>
              <a:t>not all people</a:t>
            </a:r>
            <a:r>
              <a:rPr lang="en-US" altLang="zh-CN" sz="2400" dirty="0"/>
              <a:t>               </a:t>
            </a:r>
            <a:r>
              <a:rPr lang="en-US" altLang="zh-CN" sz="2400" b="1" dirty="0"/>
              <a:t>___________________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zh-CN" sz="2400" b="1" dirty="0"/>
              <a:t>go deaf                         </a:t>
            </a:r>
            <a:r>
              <a:rPr lang="en-US" altLang="zh-CN" sz="2400" dirty="0"/>
              <a:t> </a:t>
            </a:r>
            <a:r>
              <a:rPr lang="en-US" altLang="zh-CN" sz="2400" b="1" dirty="0"/>
              <a:t>___________________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zh-CN" altLang="en-US" sz="2400" b="1" dirty="0"/>
              <a:t>丧失听力                         </a:t>
            </a:r>
            <a:r>
              <a:rPr lang="en-US" altLang="zh-CN" sz="2400" b="1" dirty="0"/>
              <a:t>___________________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zh-CN" altLang="en-US" sz="2400" b="1" dirty="0"/>
              <a:t>和</a:t>
            </a:r>
            <a:r>
              <a:rPr lang="en-US" altLang="zh-CN" sz="2400" b="1" dirty="0"/>
              <a:t>……</a:t>
            </a:r>
            <a:r>
              <a:rPr lang="zh-CN" altLang="en-US" sz="2400" b="1" dirty="0"/>
              <a:t>（几乎）一样坏   </a:t>
            </a:r>
            <a:r>
              <a:rPr lang="en-US" altLang="zh-CN" sz="2400" b="1" dirty="0"/>
              <a:t>___________________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zh-CN" sz="2400" b="1" dirty="0"/>
              <a:t>disturb others              </a:t>
            </a:r>
            <a:r>
              <a:rPr lang="en-US" altLang="zh-CN" sz="2400" dirty="0"/>
              <a:t> </a:t>
            </a:r>
            <a:r>
              <a:rPr lang="en-US" altLang="zh-CN" sz="2400" b="1" dirty="0"/>
              <a:t>___________________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zh-CN" altLang="en-US" sz="2400" b="1" dirty="0"/>
              <a:t>各种各样样的                 </a:t>
            </a:r>
            <a:r>
              <a:rPr lang="en-US" altLang="zh-CN" sz="2400" b="1" dirty="0"/>
              <a:t>___________________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zh-CN" altLang="en-US" sz="2400" b="1" dirty="0"/>
              <a:t>在很多方面                     </a:t>
            </a:r>
            <a:r>
              <a:rPr lang="en-US" altLang="zh-CN" sz="2400" b="1" dirty="0"/>
              <a:t>___________________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4343400" y="1066800"/>
            <a:ext cx="28956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zh-CN" sz="2400" b="1">
                <a:solidFill>
                  <a:srgbClr val="CC3300"/>
                </a:solidFill>
              </a:rPr>
              <a:t>pour… into…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4648200" y="1524000"/>
            <a:ext cx="28956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zh-CN" sz="2400" b="1">
                <a:solidFill>
                  <a:srgbClr val="CC3300"/>
                </a:solidFill>
              </a:rPr>
              <a:t>……</a:t>
            </a:r>
            <a:r>
              <a:rPr lang="zh-CN" altLang="en-US" sz="2400" b="1">
                <a:solidFill>
                  <a:srgbClr val="CC3300"/>
                </a:solidFill>
              </a:rPr>
              <a:t>疼</a:t>
            </a:r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4800600" y="2057400"/>
            <a:ext cx="28956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zh-CN" altLang="en-US" sz="2400" b="1">
                <a:solidFill>
                  <a:srgbClr val="CC3300"/>
                </a:solidFill>
              </a:rPr>
              <a:t>乱扔</a:t>
            </a:r>
          </a:p>
        </p:txBody>
      </p: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3657600" y="2590800"/>
            <a:ext cx="22860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zh-CN" sz="2400" b="1">
                <a:solidFill>
                  <a:srgbClr val="CC3300"/>
                </a:solidFill>
              </a:rPr>
              <a:t>be harmful to</a:t>
            </a:r>
          </a:p>
        </p:txBody>
      </p:sp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5715000" y="2590800"/>
            <a:ext cx="24384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zh-CN" sz="2400" b="1">
                <a:solidFill>
                  <a:srgbClr val="CC3300"/>
                </a:solidFill>
              </a:rPr>
              <a:t>= do harm to</a:t>
            </a:r>
          </a:p>
        </p:txBody>
      </p:sp>
      <p:sp>
        <p:nvSpPr>
          <p:cNvPr id="23568" name="Text Box 16"/>
          <p:cNvSpPr txBox="1">
            <a:spLocks noChangeArrowheads="1"/>
          </p:cNvSpPr>
          <p:nvPr/>
        </p:nvSpPr>
        <p:spPr bwMode="auto">
          <a:xfrm>
            <a:off x="4495800" y="3084513"/>
            <a:ext cx="2895600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zh-CN" altLang="en-US" sz="2400" b="1">
                <a:solidFill>
                  <a:srgbClr val="CC3300"/>
                </a:solidFill>
              </a:rPr>
              <a:t>不是所有人</a:t>
            </a:r>
          </a:p>
        </p:txBody>
      </p:sp>
      <p:sp>
        <p:nvSpPr>
          <p:cNvPr id="23569" name="Text Box 17"/>
          <p:cNvSpPr txBox="1">
            <a:spLocks noChangeArrowheads="1"/>
          </p:cNvSpPr>
          <p:nvPr/>
        </p:nvSpPr>
        <p:spPr bwMode="auto">
          <a:xfrm>
            <a:off x="4800600" y="3617913"/>
            <a:ext cx="2895600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zh-CN" altLang="en-US" sz="2400" b="1">
                <a:solidFill>
                  <a:srgbClr val="CC3300"/>
                </a:solidFill>
              </a:rPr>
              <a:t>变聋</a:t>
            </a:r>
          </a:p>
        </p:txBody>
      </p:sp>
      <p:sp>
        <p:nvSpPr>
          <p:cNvPr id="23570" name="Text Box 18"/>
          <p:cNvSpPr txBox="1">
            <a:spLocks noChangeArrowheads="1"/>
          </p:cNvSpPr>
          <p:nvPr/>
        </p:nvSpPr>
        <p:spPr bwMode="auto">
          <a:xfrm>
            <a:off x="6019800" y="4151313"/>
            <a:ext cx="3200400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zh-CN" sz="2400" b="1">
                <a:solidFill>
                  <a:srgbClr val="CC3300"/>
                </a:solidFill>
              </a:rPr>
              <a:t>= have hearing loss</a:t>
            </a:r>
          </a:p>
        </p:txBody>
      </p:sp>
      <p:sp>
        <p:nvSpPr>
          <p:cNvPr id="23571" name="Text Box 19"/>
          <p:cNvSpPr txBox="1">
            <a:spLocks noChangeArrowheads="1"/>
          </p:cNvSpPr>
          <p:nvPr/>
        </p:nvSpPr>
        <p:spPr bwMode="auto">
          <a:xfrm>
            <a:off x="3276600" y="4151313"/>
            <a:ext cx="2895600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zh-CN" sz="2400" b="1">
                <a:solidFill>
                  <a:srgbClr val="CC3300"/>
                </a:solidFill>
              </a:rPr>
              <a:t>lose one’s hearing</a:t>
            </a:r>
          </a:p>
        </p:txBody>
      </p:sp>
      <p:sp>
        <p:nvSpPr>
          <p:cNvPr id="23572" name="Text Box 20"/>
          <p:cNvSpPr txBox="1">
            <a:spLocks noChangeArrowheads="1"/>
          </p:cNvSpPr>
          <p:nvPr/>
        </p:nvSpPr>
        <p:spPr bwMode="auto">
          <a:xfrm>
            <a:off x="4419600" y="4648200"/>
            <a:ext cx="28956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zh-CN" sz="2400" b="1">
                <a:solidFill>
                  <a:srgbClr val="CC3300"/>
                </a:solidFill>
              </a:rPr>
              <a:t>no better than</a:t>
            </a:r>
          </a:p>
        </p:txBody>
      </p:sp>
      <p:sp>
        <p:nvSpPr>
          <p:cNvPr id="23573" name="Text Box 21"/>
          <p:cNvSpPr txBox="1">
            <a:spLocks noChangeArrowheads="1"/>
          </p:cNvSpPr>
          <p:nvPr/>
        </p:nvSpPr>
        <p:spPr bwMode="auto">
          <a:xfrm>
            <a:off x="4572000" y="5141913"/>
            <a:ext cx="2895600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zh-CN" altLang="en-US" sz="2400" b="1">
                <a:solidFill>
                  <a:srgbClr val="CC3300"/>
                </a:solidFill>
              </a:rPr>
              <a:t>打扰别人</a:t>
            </a:r>
          </a:p>
        </p:txBody>
      </p:sp>
      <p:sp>
        <p:nvSpPr>
          <p:cNvPr id="23574" name="Text Box 22"/>
          <p:cNvSpPr txBox="1">
            <a:spLocks noChangeArrowheads="1"/>
          </p:cNvSpPr>
          <p:nvPr/>
        </p:nvSpPr>
        <p:spPr bwMode="auto">
          <a:xfrm>
            <a:off x="4191000" y="5675313"/>
            <a:ext cx="2895600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zh-CN" sz="2400" b="1">
                <a:solidFill>
                  <a:srgbClr val="CC3300"/>
                </a:solidFill>
              </a:rPr>
              <a:t>all sorts/kinds of</a:t>
            </a:r>
          </a:p>
        </p:txBody>
      </p:sp>
      <p:sp>
        <p:nvSpPr>
          <p:cNvPr id="23575" name="Text Box 23"/>
          <p:cNvSpPr txBox="1">
            <a:spLocks noChangeArrowheads="1"/>
          </p:cNvSpPr>
          <p:nvPr/>
        </p:nvSpPr>
        <p:spPr bwMode="auto">
          <a:xfrm>
            <a:off x="4419600" y="6208713"/>
            <a:ext cx="2895600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zh-CN" sz="2400" b="1">
                <a:solidFill>
                  <a:srgbClr val="CC3300"/>
                </a:solidFill>
              </a:rPr>
              <a:t>in many ways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3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23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23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23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nimBg="1"/>
      <p:bldP spid="23557" grpId="0" animBg="1"/>
      <p:bldP spid="23558" grpId="0" animBg="1"/>
      <p:bldP spid="23560" grpId="0"/>
      <p:bldP spid="23561" grpId="0"/>
      <p:bldP spid="23565" grpId="0"/>
      <p:bldP spid="23566" grpId="0"/>
      <p:bldP spid="23567" grpId="0"/>
      <p:bldP spid="23568" grpId="0"/>
      <p:bldP spid="23569" grpId="0"/>
      <p:bldP spid="23570" grpId="0"/>
      <p:bldP spid="23571" grpId="0"/>
      <p:bldP spid="23572" grpId="0"/>
      <p:bldP spid="23573" grpId="0"/>
      <p:bldP spid="23574" grpId="0"/>
      <p:bldP spid="2357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838200"/>
            <a:ext cx="7315200" cy="347821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Mary: Excuse me. ______ I haven’t seen him for weeks.</a:t>
            </a:r>
          </a:p>
          <a:p>
            <a:pPr eaLnBrk="1" hangingPunct="1"/>
            <a:r>
              <a:rPr lang="en-US" altLang="zh-C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Bill:    Jim’s gone to England.</a:t>
            </a:r>
          </a:p>
          <a:p>
            <a:pPr eaLnBrk="1" hangingPunct="1"/>
            <a:r>
              <a:rPr lang="en-US" altLang="zh-C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Mary: Really?______</a:t>
            </a:r>
          </a:p>
          <a:p>
            <a:pPr eaLnBrk="1" hangingPunct="1"/>
            <a:r>
              <a:rPr lang="en-US" altLang="zh-C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Bill:     He went there last week.</a:t>
            </a:r>
          </a:p>
          <a:p>
            <a:pPr eaLnBrk="1" hangingPunct="1"/>
            <a:r>
              <a:rPr lang="en-US" altLang="zh-C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Mary:  ______</a:t>
            </a:r>
          </a:p>
          <a:p>
            <a:pPr eaLnBrk="1" hangingPunct="1"/>
            <a:r>
              <a:rPr lang="en-US" altLang="zh-C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Bill:     For three times.</a:t>
            </a:r>
          </a:p>
          <a:p>
            <a:pPr eaLnBrk="1" hangingPunct="1"/>
            <a:r>
              <a:rPr lang="en-US" altLang="zh-C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Mary:  ______</a:t>
            </a:r>
          </a:p>
          <a:p>
            <a:pPr eaLnBrk="1" hangingPunct="1"/>
            <a:r>
              <a:rPr lang="en-US" altLang="zh-C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Bill:     He traveled with his friends.</a:t>
            </a:r>
          </a:p>
          <a:p>
            <a:pPr eaLnBrk="1" hangingPunct="1"/>
            <a:r>
              <a:rPr lang="en-US" altLang="zh-C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Mary:  ______</a:t>
            </a:r>
          </a:p>
          <a:p>
            <a:pPr eaLnBrk="1" hangingPunct="1"/>
            <a:r>
              <a:rPr lang="en-US" altLang="zh-C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Bill:     He will be away for about two weeks.</a:t>
            </a:r>
          </a:p>
          <a:p>
            <a:pPr eaLnBrk="1" hangingPunct="1"/>
            <a:r>
              <a:rPr lang="en-US" altLang="zh-C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Mary:  Oh, thank you. I’ll phone him this evening.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4267200" y="6232525"/>
            <a:ext cx="4876800" cy="4000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 Where’s Jim? </a:t>
            </a: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4267200" y="4403725"/>
            <a:ext cx="4876800" cy="4000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When did he go there?</a:t>
            </a:r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4267200" y="4845050"/>
            <a:ext cx="4876800" cy="4000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How many times has he been there?</a:t>
            </a:r>
          </a:p>
        </p:txBody>
      </p:sp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4267200" y="5759450"/>
            <a:ext cx="4876800" cy="4000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Who did he travel with?</a:t>
            </a:r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4267200" y="5302250"/>
            <a:ext cx="4876800" cy="4000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How long will he be away?</a:t>
            </a:r>
          </a:p>
        </p:txBody>
      </p:sp>
      <p:sp>
        <p:nvSpPr>
          <p:cNvPr id="51212" name="Rectangle 12"/>
          <p:cNvSpPr>
            <a:spLocks noChangeArrowheads="1"/>
          </p:cNvSpPr>
          <p:nvPr/>
        </p:nvSpPr>
        <p:spPr bwMode="auto">
          <a:xfrm>
            <a:off x="2667000" y="762000"/>
            <a:ext cx="298450" cy="4000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51214" name="Text Box 14"/>
          <p:cNvSpPr txBox="1">
            <a:spLocks noChangeArrowheads="1"/>
          </p:cNvSpPr>
          <p:nvPr/>
        </p:nvSpPr>
        <p:spPr bwMode="auto">
          <a:xfrm>
            <a:off x="152400" y="152400"/>
            <a:ext cx="2362200" cy="523875"/>
          </a:xfrm>
          <a:prstGeom prst="rect">
            <a:avLst/>
          </a:prstGeom>
          <a:solidFill>
            <a:srgbClr val="00FF00">
              <a:alpha val="70195"/>
            </a:srgbClr>
          </a:solidFill>
          <a:ln w="25400">
            <a:solidFill>
              <a:schemeClr val="tx1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More tasks.</a:t>
            </a:r>
          </a:p>
        </p:txBody>
      </p:sp>
      <p:sp>
        <p:nvSpPr>
          <p:cNvPr id="51215" name="WordArt 15"/>
          <p:cNvSpPr>
            <a:spLocks noChangeArrowheads="1" noChangeShapeType="1" noTextEdit="1"/>
          </p:cNvSpPr>
          <p:nvPr/>
        </p:nvSpPr>
        <p:spPr bwMode="auto">
          <a:xfrm>
            <a:off x="6553200" y="304800"/>
            <a:ext cx="226695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2000" b="1" kern="10">
                <a:ln w="9525">
                  <a:solidFill>
                    <a:srgbClr val="008000"/>
                  </a:solidFill>
                  <a:round/>
                </a:ln>
                <a:solidFill>
                  <a:srgbClr val="FF6600"/>
                </a:soli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Conversation</a:t>
            </a:r>
            <a:endParaRPr lang="zh-CN" altLang="en-US" sz="2000" b="1" kern="10">
              <a:ln w="9525">
                <a:solidFill>
                  <a:srgbClr val="008000"/>
                </a:solidFill>
                <a:round/>
              </a:ln>
              <a:solidFill>
                <a:srgbClr val="FF6600"/>
              </a:solidFill>
              <a:effectLst>
                <a:outerShdw dist="563972" dir="14049741" sx="125000" sy="125000" algn="tl" rotWithShape="0">
                  <a:srgbClr val="C7DFD3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51216" name="Rectangle 16"/>
          <p:cNvSpPr>
            <a:spLocks noChangeArrowheads="1"/>
          </p:cNvSpPr>
          <p:nvPr/>
        </p:nvSpPr>
        <p:spPr bwMode="auto">
          <a:xfrm>
            <a:off x="2057400" y="1371600"/>
            <a:ext cx="312738" cy="4000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51217" name="Rectangle 17"/>
          <p:cNvSpPr>
            <a:spLocks noChangeArrowheads="1"/>
          </p:cNvSpPr>
          <p:nvPr/>
        </p:nvSpPr>
        <p:spPr bwMode="auto">
          <a:xfrm>
            <a:off x="1295400" y="1981200"/>
            <a:ext cx="327025" cy="4000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1218" name="Rectangle 18"/>
          <p:cNvSpPr>
            <a:spLocks noChangeArrowheads="1"/>
          </p:cNvSpPr>
          <p:nvPr/>
        </p:nvSpPr>
        <p:spPr bwMode="auto">
          <a:xfrm>
            <a:off x="1295400" y="2590800"/>
            <a:ext cx="327025" cy="4000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51219" name="Rectangle 19"/>
          <p:cNvSpPr>
            <a:spLocks noChangeArrowheads="1"/>
          </p:cNvSpPr>
          <p:nvPr/>
        </p:nvSpPr>
        <p:spPr bwMode="auto">
          <a:xfrm>
            <a:off x="1295400" y="3200400"/>
            <a:ext cx="298450" cy="4000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1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5120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51205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51206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51207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51208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5121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51216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51217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51218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51219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1204" grpId="0" animBg="1"/>
      <p:bldP spid="51205" grpId="0" animBg="1"/>
      <p:bldP spid="51206" grpId="0" animBg="1"/>
      <p:bldP spid="51207" grpId="0" animBg="1"/>
      <p:bldP spid="51208" grpId="0" animBg="1"/>
      <p:bldP spid="51212" grpId="0"/>
      <p:bldP spid="51214" grpId="0" animBg="1"/>
      <p:bldP spid="51215" grpId="0" animBg="1"/>
      <p:bldP spid="51216" grpId="0"/>
      <p:bldP spid="51217" grpId="0"/>
      <p:bldP spid="51218" grpId="0"/>
      <p:bldP spid="512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WordArt 3"/>
          <p:cNvSpPr>
            <a:spLocks noChangeArrowheads="1" noChangeShapeType="1"/>
          </p:cNvSpPr>
          <p:nvPr/>
        </p:nvSpPr>
        <p:spPr bwMode="auto">
          <a:xfrm>
            <a:off x="136525" y="228600"/>
            <a:ext cx="2835275" cy="8382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11898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en-US" altLang="zh-CN" sz="3600" b="1" kern="10" dirty="0">
                <a:ln w="9525">
                  <a:rou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 panose="02020603050405020304"/>
                <a:cs typeface="Times New Roman" panose="02020603050405020304"/>
              </a:rPr>
              <a:t>Project</a:t>
            </a:r>
            <a:endParaRPr lang="zh-CN" altLang="en-US" sz="3600" b="1" kern="10" dirty="0">
              <a:ln w="9525">
                <a:round/>
              </a:ln>
              <a:gradFill rotWithShape="1">
                <a:gsLst>
                  <a:gs pos="0">
                    <a:srgbClr val="FFFFCC"/>
                  </a:gs>
                  <a:gs pos="100000">
                    <a:srgbClr val="FF9999"/>
                  </a:gs>
                </a:gsLst>
                <a:lin ang="5400000" scaled="1"/>
              </a:gra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76200" y="1600200"/>
            <a:ext cx="9067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Making a Wall Newspaper About Pollution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228600" y="2438400"/>
            <a:ext cx="86106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Collect some pictures about pollution.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What kind of pollution does each picture show? Work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in groups and discuss its bad effects.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Make a wall newspaper about different kinds of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pollution and the harm caused by them.</a:t>
            </a:r>
          </a:p>
        </p:txBody>
      </p:sp>
      <p:pic>
        <p:nvPicPr>
          <p:cNvPr id="22535" name="Picture 7" descr="2-2-2-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77000" y="5181600"/>
            <a:ext cx="2362200" cy="157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6" name="Picture 8" descr="2-1-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81000" y="5197475"/>
            <a:ext cx="2362200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7" name="Picture 9" descr="19-2-1-3-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429000" y="5181600"/>
            <a:ext cx="2362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heel spokes="8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22536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22537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22535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22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225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" fill="hold"/>
                                        <p:tgtEl>
                                          <p:spTgt spid="225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225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animBg="1"/>
      <p:bldP spid="2253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WordArt 2"/>
          <p:cNvSpPr>
            <a:spLocks noChangeArrowheads="1" noChangeShapeType="1" noTextEdit="1"/>
          </p:cNvSpPr>
          <p:nvPr/>
        </p:nvSpPr>
        <p:spPr bwMode="auto">
          <a:xfrm>
            <a:off x="6924675" y="0"/>
            <a:ext cx="2143125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Exercises</a:t>
            </a:r>
            <a:endParaRPr lang="zh-CN" altLang="en-US" sz="3600" b="1" kern="10" dirty="0">
              <a:ln w="19050">
                <a:solidFill>
                  <a:srgbClr val="99CCFF"/>
                </a:solidFill>
                <a:round/>
              </a:ln>
              <a:solidFill>
                <a:srgbClr val="00008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304800" y="481013"/>
            <a:ext cx="8610600" cy="538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solidFill>
                  <a:srgbClr val="0000CC"/>
                </a:solidFill>
                <a:latin typeface="Kingsoft Phonetic Plain" pitchFamily="2" charset="2"/>
              </a:rPr>
              <a:t>根据汉语意思完成句子。</a:t>
            </a:r>
            <a:endParaRPr lang="zh-CN" altLang="en-US" sz="2400" b="1" dirty="0">
              <a:solidFill>
                <a:srgbClr val="0000CC"/>
              </a:solidFill>
              <a:ea typeface="Arial Unicode MS" pitchFamily="34" charset="-122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ea typeface="Arial Unicode MS" pitchFamily="34" charset="-122"/>
              </a:rPr>
              <a:t>1. </a:t>
            </a:r>
            <a:r>
              <a:rPr lang="zh-CN" altLang="en-US" sz="2400" b="1" dirty="0">
                <a:ea typeface="Arial Unicode MS" pitchFamily="34" charset="-122"/>
              </a:rPr>
              <a:t>如今，很多人患有高血压。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ea typeface="Arial Unicode MS" pitchFamily="34" charset="-122"/>
              </a:rPr>
              <a:t>    </a:t>
            </a:r>
            <a:r>
              <a:rPr lang="en-US" altLang="zh-CN" sz="2400" b="1" dirty="0">
                <a:ea typeface="Arial Unicode MS" pitchFamily="34" charset="-122"/>
              </a:rPr>
              <a:t>Nowadays, many people have _____ ______ ________.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ea typeface="Arial Unicode MS" pitchFamily="34" charset="-122"/>
              </a:rPr>
              <a:t>2. </a:t>
            </a:r>
            <a:r>
              <a:rPr lang="zh-CN" altLang="en-US" sz="2400" b="1" dirty="0">
                <a:ea typeface="Arial Unicode MS" pitchFamily="34" charset="-122"/>
              </a:rPr>
              <a:t>动物可以在很多方面帮助人们。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ea typeface="Arial Unicode MS" pitchFamily="34" charset="-122"/>
              </a:rPr>
              <a:t>    </a:t>
            </a:r>
            <a:r>
              <a:rPr lang="en-US" altLang="zh-CN" sz="2400" b="1" dirty="0">
                <a:ea typeface="Arial Unicode MS" pitchFamily="34" charset="-122"/>
              </a:rPr>
              <a:t>Animals can help people ____ ____ ______.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ea typeface="Arial Unicode MS" pitchFamily="34" charset="-122"/>
              </a:rPr>
              <a:t>3. </a:t>
            </a:r>
            <a:r>
              <a:rPr lang="zh-CN" altLang="en-US" sz="2400" b="1" dirty="0">
                <a:ea typeface="Arial Unicode MS" pitchFamily="34" charset="-122"/>
              </a:rPr>
              <a:t>迈克会打篮球，他跑步也很快。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ea typeface="Arial Unicode MS" pitchFamily="34" charset="-122"/>
              </a:rPr>
              <a:t>   </a:t>
            </a:r>
            <a:r>
              <a:rPr lang="en-US" altLang="zh-CN" sz="2400" b="1" dirty="0">
                <a:ea typeface="Arial Unicode MS" pitchFamily="34" charset="-122"/>
              </a:rPr>
              <a:t>Mike can play basketball. He runs fast ____ ______.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ea typeface="Arial Unicode MS" pitchFamily="34" charset="-122"/>
              </a:rPr>
              <a:t>4. </a:t>
            </a:r>
            <a:r>
              <a:rPr lang="zh-CN" altLang="en-US" sz="2400" b="1" dirty="0">
                <a:ea typeface="Arial Unicode MS" pitchFamily="34" charset="-122"/>
              </a:rPr>
              <a:t>随着工业的发展，污染越来越严重。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ea typeface="Arial Unicode MS" pitchFamily="34" charset="-122"/>
              </a:rPr>
              <a:t>   </a:t>
            </a:r>
            <a:r>
              <a:rPr lang="en-US" altLang="zh-CN" sz="2400" b="1" dirty="0">
                <a:ea typeface="Arial Unicode MS" pitchFamily="34" charset="-122"/>
              </a:rPr>
              <a:t>____ ____ ____________ ___ industry, pollution has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ea typeface="Arial Unicode MS" pitchFamily="34" charset="-122"/>
              </a:rPr>
              <a:t>  become _____ _____ _____ serious.</a:t>
            </a:r>
          </a:p>
        </p:txBody>
      </p:sp>
      <p:sp>
        <p:nvSpPr>
          <p:cNvPr id="60423" name="Text Box 7"/>
          <p:cNvSpPr txBox="1">
            <a:spLocks noChangeArrowheads="1"/>
          </p:cNvSpPr>
          <p:nvPr/>
        </p:nvSpPr>
        <p:spPr bwMode="auto">
          <a:xfrm>
            <a:off x="5181600" y="1600200"/>
            <a:ext cx="373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CC0000"/>
                </a:solidFill>
              </a:rPr>
              <a:t>high  blood   pressure</a:t>
            </a:r>
          </a:p>
        </p:txBody>
      </p:sp>
      <p:sp>
        <p:nvSpPr>
          <p:cNvPr id="60425" name="Text Box 9"/>
          <p:cNvSpPr txBox="1">
            <a:spLocks noChangeArrowheads="1"/>
          </p:cNvSpPr>
          <p:nvPr/>
        </p:nvSpPr>
        <p:spPr bwMode="auto">
          <a:xfrm>
            <a:off x="4495800" y="2667000"/>
            <a:ext cx="373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CC0000"/>
                </a:solidFill>
              </a:rPr>
              <a:t>in   many   ways</a:t>
            </a:r>
          </a:p>
        </p:txBody>
      </p:sp>
      <p:sp>
        <p:nvSpPr>
          <p:cNvPr id="60426" name="Text Box 10"/>
          <p:cNvSpPr txBox="1">
            <a:spLocks noChangeArrowheads="1"/>
          </p:cNvSpPr>
          <p:nvPr/>
        </p:nvSpPr>
        <p:spPr bwMode="auto">
          <a:xfrm>
            <a:off x="6400800" y="3733800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CC0000"/>
                </a:solidFill>
              </a:rPr>
              <a:t>as    well</a:t>
            </a:r>
          </a:p>
        </p:txBody>
      </p:sp>
      <p:sp>
        <p:nvSpPr>
          <p:cNvPr id="60427" name="Text Box 11"/>
          <p:cNvSpPr txBox="1">
            <a:spLocks noChangeArrowheads="1"/>
          </p:cNvSpPr>
          <p:nvPr/>
        </p:nvSpPr>
        <p:spPr bwMode="auto">
          <a:xfrm>
            <a:off x="533400" y="4876800"/>
            <a:ext cx="464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CC0000"/>
                </a:solidFill>
              </a:rPr>
              <a:t>With   the   development  of</a:t>
            </a:r>
          </a:p>
        </p:txBody>
      </p:sp>
      <p:sp>
        <p:nvSpPr>
          <p:cNvPr id="60428" name="Text Box 12"/>
          <p:cNvSpPr txBox="1">
            <a:spLocks noChangeArrowheads="1"/>
          </p:cNvSpPr>
          <p:nvPr/>
        </p:nvSpPr>
        <p:spPr bwMode="auto">
          <a:xfrm>
            <a:off x="1752600" y="5410200"/>
            <a:ext cx="373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CC0000"/>
                </a:solidFill>
              </a:rPr>
              <a:t>more   and    more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04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0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60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500"/>
                                        <p:tgtEl>
                                          <p:spTgt spid="60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60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500"/>
                                        <p:tgtEl>
                                          <p:spTgt spid="60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500"/>
                                        <p:tgtEl>
                                          <p:spTgt spid="60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/>
      <p:bldP spid="60423" grpId="0"/>
      <p:bldP spid="60425" grpId="0"/>
      <p:bldP spid="60426" grpId="0"/>
      <p:bldP spid="60427" grpId="0"/>
      <p:bldP spid="6042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WordArt 2"/>
          <p:cNvSpPr>
            <a:spLocks noChangeArrowheads="1" noChangeShapeType="1" noTextEdit="1"/>
          </p:cNvSpPr>
          <p:nvPr/>
        </p:nvSpPr>
        <p:spPr bwMode="auto">
          <a:xfrm>
            <a:off x="6924675" y="0"/>
            <a:ext cx="2143125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ln w="19050">
                  <a:solidFill>
                    <a:srgbClr val="99CCFF"/>
                  </a:solidFill>
                  <a:rou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Exercises</a:t>
            </a:r>
            <a:endParaRPr lang="zh-CN" altLang="en-US" sz="3600" b="1" kern="10">
              <a:ln w="19050">
                <a:solidFill>
                  <a:srgbClr val="99CCFF"/>
                </a:solidFill>
                <a:round/>
              </a:ln>
              <a:solidFill>
                <a:srgbClr val="00008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8435" name="Text Box 10"/>
          <p:cNvSpPr txBox="1">
            <a:spLocks noChangeArrowheads="1"/>
          </p:cNvSpPr>
          <p:nvPr/>
        </p:nvSpPr>
        <p:spPr bwMode="auto">
          <a:xfrm>
            <a:off x="304800" y="168275"/>
            <a:ext cx="9144000" cy="673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solidFill>
                  <a:srgbClr val="0000CC"/>
                </a:solidFill>
                <a:latin typeface="Kingsoft Phonetic Plain" pitchFamily="2" charset="2"/>
              </a:rPr>
              <a:t>单项选择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zh-CN" sz="2400" b="1" dirty="0">
                <a:latin typeface="Arial Unicode MS" pitchFamily="34" charset="-122"/>
                <a:ea typeface="Arial Unicode MS" pitchFamily="34" charset="-122"/>
              </a:rPr>
              <a:t>(    ) 1. Linda has many hobbies, ________ listening to music, collecting coins, going cycling and so on.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zh-CN" sz="2400" b="1" dirty="0">
                <a:latin typeface="Arial Unicode MS" pitchFamily="34" charset="-122"/>
                <a:ea typeface="Arial Unicode MS" pitchFamily="34" charset="-122"/>
              </a:rPr>
              <a:t>           A. for example	    B. including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zh-CN" sz="2400" b="1" dirty="0">
                <a:latin typeface="Arial Unicode MS" pitchFamily="34" charset="-122"/>
                <a:ea typeface="Arial Unicode MS" pitchFamily="34" charset="-122"/>
              </a:rPr>
              <a:t>           C. about		    D. and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zh-CN" sz="2400" b="1" dirty="0">
                <a:latin typeface="Arial Unicode MS" pitchFamily="34" charset="-122"/>
                <a:ea typeface="Arial Unicode MS" pitchFamily="34" charset="-122"/>
              </a:rPr>
              <a:t>(    ) 2. There is ______ pollution in the world. We must stop it.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zh-CN" sz="2400" b="1" dirty="0">
                <a:latin typeface="Arial Unicode MS" pitchFamily="34" charset="-122"/>
                <a:ea typeface="Arial Unicode MS" pitchFamily="34" charset="-122"/>
              </a:rPr>
              <a:t>           A. much too		    B. too much	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zh-CN" sz="2400" b="1" dirty="0">
                <a:latin typeface="Arial Unicode MS" pitchFamily="34" charset="-122"/>
                <a:ea typeface="Arial Unicode MS" pitchFamily="34" charset="-122"/>
              </a:rPr>
              <a:t>           C. many 		    D. too many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zh-CN" sz="2400" b="1" dirty="0">
                <a:latin typeface="Arial Unicode MS" pitchFamily="34" charset="-122"/>
                <a:ea typeface="Arial Unicode MS" pitchFamily="34" charset="-122"/>
              </a:rPr>
              <a:t>(    ) 3. _______ the increase in population, food has become a serious problem.        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zh-CN" sz="2400" b="1" dirty="0">
                <a:latin typeface="Arial Unicode MS" pitchFamily="34" charset="-122"/>
                <a:ea typeface="Arial Unicode MS" pitchFamily="34" charset="-122"/>
              </a:rPr>
              <a:t>           A. And		           B. By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zh-CN" sz="2400" b="1" dirty="0">
                <a:latin typeface="Arial Unicode MS" pitchFamily="34" charset="-122"/>
                <a:ea typeface="Arial Unicode MS" pitchFamily="34" charset="-122"/>
              </a:rPr>
              <a:t>           C. To			     D. With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zh-CN" sz="2400" b="1" dirty="0">
                <a:latin typeface="Arial Unicode MS" pitchFamily="34" charset="-122"/>
                <a:ea typeface="Arial Unicode MS" pitchFamily="34" charset="-122"/>
              </a:rPr>
              <a:t>(    )4._____ the environment is important for human beings.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zh-CN" sz="2400" b="1" dirty="0">
                <a:latin typeface="Arial Unicode MS" pitchFamily="34" charset="-122"/>
                <a:ea typeface="Arial Unicode MS" pitchFamily="34" charset="-122"/>
              </a:rPr>
              <a:t>           A. Take care of	      B. Took care of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zh-CN" sz="2400" b="1" dirty="0">
                <a:latin typeface="Arial Unicode MS" pitchFamily="34" charset="-122"/>
                <a:ea typeface="Arial Unicode MS" pitchFamily="34" charset="-122"/>
              </a:rPr>
              <a:t>           C. Taking care of	      D. Take the care of</a:t>
            </a:r>
          </a:p>
        </p:txBody>
      </p:sp>
      <p:sp>
        <p:nvSpPr>
          <p:cNvPr id="61451" name="Text Box 11"/>
          <p:cNvSpPr txBox="1">
            <a:spLocks noChangeArrowheads="1"/>
          </p:cNvSpPr>
          <p:nvPr/>
        </p:nvSpPr>
        <p:spPr bwMode="auto">
          <a:xfrm>
            <a:off x="685800" y="609600"/>
            <a:ext cx="83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CC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61452" name="Text Box 12"/>
          <p:cNvSpPr txBox="1">
            <a:spLocks noChangeArrowheads="1"/>
          </p:cNvSpPr>
          <p:nvPr/>
        </p:nvSpPr>
        <p:spPr bwMode="auto">
          <a:xfrm>
            <a:off x="685800" y="373380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CC0000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61453" name="Text Box 13"/>
          <p:cNvSpPr txBox="1">
            <a:spLocks noChangeArrowheads="1"/>
          </p:cNvSpPr>
          <p:nvPr/>
        </p:nvSpPr>
        <p:spPr bwMode="auto">
          <a:xfrm>
            <a:off x="609600" y="5334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CC0000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61454" name="Text Box 14"/>
          <p:cNvSpPr txBox="1">
            <a:spLocks noChangeArrowheads="1"/>
          </p:cNvSpPr>
          <p:nvPr/>
        </p:nvSpPr>
        <p:spPr bwMode="auto">
          <a:xfrm>
            <a:off x="685800" y="2133600"/>
            <a:ext cx="83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CC0000"/>
                </a:solidFill>
                <a:latin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1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1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1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1" grpId="0"/>
      <p:bldP spid="61452" grpId="0"/>
      <p:bldP spid="61453" grpId="0"/>
      <p:bldP spid="6145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WordArt 2"/>
          <p:cNvSpPr>
            <a:spLocks noChangeArrowheads="1" noChangeShapeType="1"/>
          </p:cNvSpPr>
          <p:nvPr/>
        </p:nvSpPr>
        <p:spPr bwMode="auto">
          <a:xfrm>
            <a:off x="2987675" y="1054100"/>
            <a:ext cx="25209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i="1" kern="10" dirty="0">
                <a:ln w="9525">
                  <a:solidFill>
                    <a:srgbClr val="000000"/>
                  </a:solidFill>
                  <a:round/>
                </a:ln>
                <a:solidFill>
                  <a:schemeClr val="accent1"/>
                </a:solidFill>
                <a:effectLst>
                  <a:outerShdw dist="35921" dir="2700000" algn="ctr" rotWithShape="0">
                    <a:srgbClr val="808080">
                      <a:alpha val="75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summary</a:t>
            </a:r>
            <a:endParaRPr lang="zh-CN" altLang="en-US" sz="3600" i="1" kern="10" dirty="0">
              <a:ln w="9525">
                <a:solidFill>
                  <a:srgbClr val="000000"/>
                </a:solidFill>
                <a:round/>
              </a:ln>
              <a:solidFill>
                <a:schemeClr val="accent1"/>
              </a:solidFill>
              <a:effectLst>
                <a:outerShdw dist="35921" dir="2700000" algn="ctr" rotWithShape="0">
                  <a:srgbClr val="808080">
                    <a:alpha val="75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7891" name="WordArt 3"/>
          <p:cNvSpPr>
            <a:spLocks noChangeArrowheads="1" noChangeShapeType="1"/>
          </p:cNvSpPr>
          <p:nvPr/>
        </p:nvSpPr>
        <p:spPr bwMode="auto">
          <a:xfrm>
            <a:off x="900113" y="1700213"/>
            <a:ext cx="1511300" cy="4333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ail"/>
              </a:rPr>
              <a:t>We learn:</a:t>
            </a:r>
            <a:endParaRPr lang="zh-CN" altLang="en-US" sz="3600" b="1" kern="10" dirty="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ail"/>
            </a:endParaRP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2438400" y="4343400"/>
            <a:ext cx="67056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000" b="1" dirty="0">
                <a:solidFill>
                  <a:srgbClr val="FF0000"/>
                </a:solidFill>
              </a:rPr>
              <a:t>1. Make a wall newspaper in English.</a:t>
            </a:r>
            <a:endParaRPr lang="en-US" altLang="zh-CN" sz="2000" b="1" dirty="0">
              <a:solidFill>
                <a:srgbClr val="0000CC"/>
              </a:solidFill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000" b="1" dirty="0">
                <a:solidFill>
                  <a:srgbClr val="FF0000"/>
                </a:solidFill>
              </a:rPr>
              <a:t>2. Tell the differences between Simple Past </a:t>
            </a: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000" b="1" dirty="0">
                <a:solidFill>
                  <a:srgbClr val="FF0000"/>
                </a:solidFill>
              </a:rPr>
              <a:t>    and Present perfect.</a:t>
            </a: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000" b="1" dirty="0">
                <a:solidFill>
                  <a:srgbClr val="0000CC"/>
                </a:solidFill>
              </a:rPr>
              <a:t>    I went there two years ago.</a:t>
            </a: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000" b="1" dirty="0">
                <a:solidFill>
                  <a:srgbClr val="0000CC"/>
                </a:solidFill>
              </a:rPr>
              <a:t>    I have been like this since last week.</a:t>
            </a:r>
            <a:endParaRPr lang="en-US" altLang="zh-CN" sz="2800" b="1" dirty="0">
              <a:solidFill>
                <a:srgbClr val="0000CC"/>
              </a:solidFill>
            </a:endParaRPr>
          </a:p>
        </p:txBody>
      </p:sp>
      <p:sp>
        <p:nvSpPr>
          <p:cNvPr id="37893" name="WordArt 5"/>
          <p:cNvSpPr>
            <a:spLocks noChangeArrowheads="1" noChangeShapeType="1"/>
          </p:cNvSpPr>
          <p:nvPr/>
        </p:nvSpPr>
        <p:spPr bwMode="auto">
          <a:xfrm>
            <a:off x="914400" y="4419600"/>
            <a:ext cx="1511300" cy="4333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ail"/>
              </a:rPr>
              <a:t>We can:</a:t>
            </a:r>
            <a:endParaRPr lang="zh-CN" altLang="en-US" sz="3600" b="1" kern="10" dirty="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ail"/>
            </a:endParaRP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2495550" y="1676400"/>
            <a:ext cx="664845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000" b="1" dirty="0">
                <a:solidFill>
                  <a:srgbClr val="FF0000"/>
                </a:solidFill>
              </a:rPr>
              <a:t>1. Some words:</a:t>
            </a: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000" b="1" dirty="0">
                <a:solidFill>
                  <a:srgbClr val="0000CC"/>
                </a:solidFill>
              </a:rPr>
              <a:t>   coal, create, blood, planet</a:t>
            </a: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000" b="1" dirty="0">
                <a:solidFill>
                  <a:srgbClr val="FF0000"/>
                </a:solidFill>
              </a:rPr>
              <a:t>2. Some phrases:</a:t>
            </a: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000" b="1" dirty="0">
                <a:solidFill>
                  <a:srgbClr val="0000CC"/>
                </a:solidFill>
              </a:rPr>
              <a:t>    in many ways,  high blood pressure,  as well</a:t>
            </a: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000" b="1" dirty="0">
                <a:solidFill>
                  <a:srgbClr val="FF0000"/>
                </a:solidFill>
              </a:rPr>
              <a:t>3. Some sentences:</a:t>
            </a: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b="1" dirty="0">
                <a:solidFill>
                  <a:srgbClr val="0000CC"/>
                </a:solidFill>
                <a:latin typeface="Kingsoft Phonetic Plain" pitchFamily="2" charset="2"/>
              </a:rPr>
              <a:t> </a:t>
            </a:r>
            <a:r>
              <a:rPr lang="en-US" altLang="zh-CN" sz="2000" b="1" dirty="0">
                <a:solidFill>
                  <a:srgbClr val="0000CC"/>
                </a:solidFill>
              </a:rPr>
              <a:t>With the increase in population and the  </a:t>
            </a: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000" b="1" dirty="0">
                <a:solidFill>
                  <a:srgbClr val="0000CC"/>
                </a:solidFill>
              </a:rPr>
              <a:t>    development of industry, litter is everywhere.</a:t>
            </a:r>
            <a:endParaRPr lang="en-US" altLang="zh-CN" b="1" dirty="0">
              <a:solidFill>
                <a:srgbClr val="0000CC"/>
              </a:solidFill>
              <a:latin typeface="Kingsoft Phonetic Plain" pitchFamily="2" charset="2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animBg="1"/>
      <p:bldP spid="37892" grpId="0" bldLvl="0" autoUpdateAnimBg="0"/>
      <p:bldP spid="37893" grpId="0" animBg="1"/>
      <p:bldP spid="37894" grpId="0" bldLvl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3"/>
          <p:cNvSpPr txBox="1">
            <a:spLocks noChangeArrowheads="1"/>
          </p:cNvSpPr>
          <p:nvPr/>
        </p:nvSpPr>
        <p:spPr bwMode="auto">
          <a:xfrm>
            <a:off x="457200" y="1247775"/>
            <a:ext cx="8229600" cy="3662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40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Homework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3200" b="1" dirty="0"/>
              <a:t>1. Read 1a.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3200" b="1" dirty="0"/>
              <a:t>2. Make a wall newspaper about pollution.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3200" b="1" dirty="0"/>
              <a:t>3. Finish Section D in your workbook.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3200" b="1" dirty="0"/>
              <a:t>4. Preview Section A in Topic 2</a:t>
            </a:r>
            <a:r>
              <a:rPr lang="en-US" altLang="zh-CN" sz="3200" b="1" dirty="0" smtClean="0"/>
              <a:t>. </a:t>
            </a:r>
            <a:endParaRPr lang="en-US" altLang="zh-CN" sz="3200" b="1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p2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2400" y="152400"/>
            <a:ext cx="3657600" cy="222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1" name="Picture 3" descr="p251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52400" y="2438400"/>
            <a:ext cx="360045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2" name="Picture 4" descr="P27 9-2-1-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52400" y="4722813"/>
            <a:ext cx="3657600" cy="213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3810000" y="533400"/>
            <a:ext cx="5562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  <a:ea typeface="Batang" pitchFamily="18" charset="-127"/>
                <a:cs typeface="Times New Roman" panose="02020603050405020304" pitchFamily="18" charset="0"/>
              </a:rPr>
              <a:t>It _____ (be) beautiful in the past. </a:t>
            </a:r>
            <a:r>
              <a:rPr lang="en-US" altLang="zh-CN" sz="2400" b="1" dirty="0" err="1">
                <a:latin typeface="Times New Roman" panose="02020603050405020304" pitchFamily="18" charset="0"/>
                <a:ea typeface="Batang" pitchFamily="18" charset="-127"/>
                <a:cs typeface="Times New Roman" panose="02020603050405020304" pitchFamily="18" charset="0"/>
              </a:rPr>
              <a:t>Kangkang</a:t>
            </a:r>
            <a:r>
              <a:rPr lang="en-US" altLang="zh-CN" sz="2400" b="1" dirty="0">
                <a:latin typeface="Times New Roman" panose="02020603050405020304" pitchFamily="18" charset="0"/>
                <a:ea typeface="Batang" pitchFamily="18" charset="-127"/>
                <a:cs typeface="Times New Roman" panose="02020603050405020304" pitchFamily="18" charset="0"/>
              </a:rPr>
              <a:t> _______ (go) there two years ago.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3733800" y="2590800"/>
            <a:ext cx="5715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  <a:ea typeface="Batang" pitchFamily="18" charset="-127"/>
                <a:cs typeface="Times New Roman" panose="02020603050405020304" pitchFamily="18" charset="0"/>
              </a:rPr>
              <a:t>The flowers and grass ___________ (go).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  <a:ea typeface="Batang" pitchFamily="18" charset="-127"/>
                <a:cs typeface="Times New Roman" panose="02020603050405020304" pitchFamily="18" charset="0"/>
              </a:rPr>
              <a:t>Everything _____________ (change).</a:t>
            </a: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3810000" y="5060950"/>
            <a:ext cx="54102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  <a:ea typeface="Batang" pitchFamily="18" charset="-127"/>
                <a:cs typeface="Times New Roman" panose="02020603050405020304" pitchFamily="18" charset="0"/>
              </a:rPr>
              <a:t>Mrs. Zhou ____________ (be) like this since last week.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  <a:ea typeface="Batang" pitchFamily="18" charset="-127"/>
                <a:cs typeface="Times New Roman" panose="02020603050405020304" pitchFamily="18" charset="0"/>
              </a:rPr>
              <a:t>She ______________ (not see) a doctor yet.</a:t>
            </a: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4191000" y="5334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Batang" pitchFamily="18" charset="-127"/>
                <a:cs typeface="Times New Roman" panose="02020603050405020304" pitchFamily="18" charset="0"/>
              </a:rPr>
              <a:t>was</a:t>
            </a: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5486400" y="9144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Batang" pitchFamily="18" charset="-127"/>
                <a:cs typeface="Times New Roman" panose="02020603050405020304" pitchFamily="18" charset="0"/>
              </a:rPr>
              <a:t>went</a:t>
            </a: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6858000" y="2590800"/>
            <a:ext cx="2019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Batang" pitchFamily="18" charset="-127"/>
                <a:cs typeface="Times New Roman" panose="02020603050405020304" pitchFamily="18" charset="0"/>
              </a:rPr>
              <a:t>have gone</a:t>
            </a:r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5410200" y="3124200"/>
            <a:ext cx="3429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Batang" pitchFamily="18" charset="-127"/>
                <a:cs typeface="Times New Roman" panose="02020603050405020304" pitchFamily="18" charset="0"/>
              </a:rPr>
              <a:t>has changed</a:t>
            </a:r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5638800" y="5105400"/>
            <a:ext cx="228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Batang" pitchFamily="18" charset="-127"/>
                <a:cs typeface="Times New Roman" panose="02020603050405020304" pitchFamily="18" charset="0"/>
              </a:rPr>
              <a:t>has been</a:t>
            </a:r>
          </a:p>
        </p:txBody>
      </p:sp>
      <p:sp>
        <p:nvSpPr>
          <p:cNvPr id="32781" name="Text Box 13"/>
          <p:cNvSpPr txBox="1">
            <a:spLocks noChangeArrowheads="1"/>
          </p:cNvSpPr>
          <p:nvPr/>
        </p:nvSpPr>
        <p:spPr bwMode="auto">
          <a:xfrm>
            <a:off x="4572000" y="6019800"/>
            <a:ext cx="266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Batang" pitchFamily="18" charset="-127"/>
                <a:cs typeface="Times New Roman" panose="02020603050405020304" pitchFamily="18" charset="0"/>
              </a:rPr>
              <a:t>hasn’t  seen</a:t>
            </a:r>
          </a:p>
        </p:txBody>
      </p:sp>
      <p:sp>
        <p:nvSpPr>
          <p:cNvPr id="32782" name="Text Box 14"/>
          <p:cNvSpPr txBox="1">
            <a:spLocks noChangeArrowheads="1"/>
          </p:cNvSpPr>
          <p:nvPr/>
        </p:nvSpPr>
        <p:spPr bwMode="auto">
          <a:xfrm>
            <a:off x="4495800" y="1727200"/>
            <a:ext cx="4191000" cy="461963"/>
          </a:xfrm>
          <a:prstGeom prst="rect">
            <a:avLst/>
          </a:prstGeom>
          <a:solidFill>
            <a:schemeClr val="bg1">
              <a:alpha val="56078"/>
            </a:schemeClr>
          </a:solidFill>
          <a:ln w="25400">
            <a:solidFill>
              <a:srgbClr val="0000FF"/>
            </a:solidFill>
            <a:prstDash val="lgDash"/>
            <a:miter lim="800000"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Simple past  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强调过去 </a:t>
            </a:r>
          </a:p>
        </p:txBody>
      </p:sp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4572000" y="4191000"/>
            <a:ext cx="4191000" cy="461963"/>
          </a:xfrm>
          <a:prstGeom prst="rect">
            <a:avLst/>
          </a:prstGeom>
          <a:solidFill>
            <a:schemeClr val="bg1">
              <a:alpha val="43921"/>
            </a:schemeClr>
          </a:solidFill>
          <a:ln w="25400">
            <a:solidFill>
              <a:srgbClr val="0000FF"/>
            </a:solidFill>
            <a:prstDash val="lgDash"/>
            <a:miter lim="800000"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 perfect 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强调现在</a:t>
            </a:r>
          </a:p>
        </p:txBody>
      </p:sp>
      <p:sp>
        <p:nvSpPr>
          <p:cNvPr id="32785" name="AutoShape 17"/>
          <p:cNvSpPr>
            <a:spLocks noChangeArrowheads="1"/>
          </p:cNvSpPr>
          <p:nvPr/>
        </p:nvSpPr>
        <p:spPr bwMode="auto">
          <a:xfrm>
            <a:off x="152400" y="3886200"/>
            <a:ext cx="3581400" cy="1447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63500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are caused </a:t>
            </a:r>
          </a:p>
          <a:p>
            <a:pPr algn="ctr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pollution.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/>
      <p:bldP spid="32774" grpId="0"/>
      <p:bldP spid="32775" grpId="0"/>
      <p:bldP spid="32776" grpId="0"/>
      <p:bldP spid="32777" grpId="0"/>
      <p:bldP spid="32778" grpId="0"/>
      <p:bldP spid="32779" grpId="0"/>
      <p:bldP spid="32780" grpId="0"/>
      <p:bldP spid="32781" grpId="0"/>
      <p:bldP spid="32782" grpId="0" animBg="1"/>
      <p:bldP spid="32783" grpId="0" animBg="1"/>
      <p:bldP spid="3278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228600" y="157163"/>
            <a:ext cx="8839200" cy="528637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prstDash val="dash"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</a:rPr>
              <a:t>There are many kinds of pollution around us, </a:t>
            </a:r>
            <a:endParaRPr lang="en-US" altLang="zh-CN" sz="2800" b="1" u="sng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pic>
        <p:nvPicPr>
          <p:cNvPr id="50179" name="Picture 3" descr="t3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477000" y="4683125"/>
            <a:ext cx="21336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80" name="Picture 4" descr="空气污染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04800" y="2133600"/>
            <a:ext cx="21336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81" name="Picture 5" descr="水污染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81000" y="4800600"/>
            <a:ext cx="21336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82" name="Picture 6" descr="土壤污染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429000" y="4724400"/>
            <a:ext cx="21336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83" name="Picture 7" descr="2-2_1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6400800" y="2133600"/>
            <a:ext cx="2133600" cy="154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84" name="Picture 8" descr="1106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3276600" y="2133600"/>
            <a:ext cx="2209800" cy="150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228600" y="4038600"/>
            <a:ext cx="2514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i="1"/>
              <a:t>air pollution</a:t>
            </a:r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3200400" y="3962400"/>
            <a:ext cx="2819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i="1"/>
              <a:t>light pollution</a:t>
            </a:r>
          </a:p>
        </p:txBody>
      </p:sp>
      <p:sp>
        <p:nvSpPr>
          <p:cNvPr id="50188" name="Text Box 12"/>
          <p:cNvSpPr txBox="1">
            <a:spLocks noChangeArrowheads="1"/>
          </p:cNvSpPr>
          <p:nvPr/>
        </p:nvSpPr>
        <p:spPr bwMode="auto">
          <a:xfrm>
            <a:off x="7010400" y="4038600"/>
            <a:ext cx="152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i="1"/>
              <a:t>litter</a:t>
            </a:r>
          </a:p>
        </p:txBody>
      </p:sp>
      <p:sp>
        <p:nvSpPr>
          <p:cNvPr id="50189" name="Text Box 13"/>
          <p:cNvSpPr txBox="1">
            <a:spLocks noChangeArrowheads="1"/>
          </p:cNvSpPr>
          <p:nvPr/>
        </p:nvSpPr>
        <p:spPr bwMode="auto">
          <a:xfrm>
            <a:off x="0" y="6338888"/>
            <a:ext cx="2895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i="1"/>
              <a:t>water pollution</a:t>
            </a:r>
          </a:p>
        </p:txBody>
      </p:sp>
      <p:sp>
        <p:nvSpPr>
          <p:cNvPr id="50190" name="Text Box 14"/>
          <p:cNvSpPr txBox="1">
            <a:spLocks noChangeArrowheads="1"/>
          </p:cNvSpPr>
          <p:nvPr/>
        </p:nvSpPr>
        <p:spPr bwMode="auto">
          <a:xfrm>
            <a:off x="3276600" y="6324600"/>
            <a:ext cx="2514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i="1"/>
              <a:t>soil pollution</a:t>
            </a:r>
          </a:p>
        </p:txBody>
      </p:sp>
      <p:sp>
        <p:nvSpPr>
          <p:cNvPr id="50191" name="Text Box 15"/>
          <p:cNvSpPr txBox="1">
            <a:spLocks noChangeArrowheads="1"/>
          </p:cNvSpPr>
          <p:nvPr/>
        </p:nvSpPr>
        <p:spPr bwMode="auto">
          <a:xfrm>
            <a:off x="6324600" y="6324600"/>
            <a:ext cx="2819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i="1"/>
              <a:t>noise pollution</a:t>
            </a:r>
          </a:p>
        </p:txBody>
      </p:sp>
      <p:sp>
        <p:nvSpPr>
          <p:cNvPr id="50195" name="WordArt 19"/>
          <p:cNvSpPr>
            <a:spLocks noChangeArrowheads="1" noChangeShapeType="1" noTextEdit="1"/>
          </p:cNvSpPr>
          <p:nvPr/>
        </p:nvSpPr>
        <p:spPr bwMode="auto">
          <a:xfrm>
            <a:off x="304800" y="838200"/>
            <a:ext cx="2362200" cy="762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n-US" altLang="zh-CN" sz="3600" b="1" kern="10">
                <a:ln w="9525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latin typeface="Arial Unicode MS"/>
              </a:rPr>
              <a:t>including</a:t>
            </a:r>
            <a:endParaRPr lang="zh-CN" altLang="en-US" sz="3600" b="1" kern="10">
              <a:ln w="9525">
                <a:solidFill>
                  <a:srgbClr val="000000"/>
                </a:solidFill>
                <a:round/>
              </a:ln>
              <a:solidFill>
                <a:srgbClr val="FF0000"/>
              </a:solidFill>
              <a:latin typeface="Arial Unicode MS"/>
            </a:endParaRPr>
          </a:p>
        </p:txBody>
      </p:sp>
      <p:sp>
        <p:nvSpPr>
          <p:cNvPr id="50196" name="Line 20"/>
          <p:cNvSpPr>
            <a:spLocks noChangeShapeType="1"/>
          </p:cNvSpPr>
          <p:nvPr/>
        </p:nvSpPr>
        <p:spPr bwMode="auto">
          <a:xfrm>
            <a:off x="76200" y="4495800"/>
            <a:ext cx="26670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03" name="Line 27"/>
          <p:cNvSpPr>
            <a:spLocks noChangeShapeType="1"/>
          </p:cNvSpPr>
          <p:nvPr/>
        </p:nvSpPr>
        <p:spPr bwMode="auto">
          <a:xfrm>
            <a:off x="3124200" y="4495800"/>
            <a:ext cx="26670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04" name="Line 28"/>
          <p:cNvSpPr>
            <a:spLocks noChangeShapeType="1"/>
          </p:cNvSpPr>
          <p:nvPr/>
        </p:nvSpPr>
        <p:spPr bwMode="auto">
          <a:xfrm>
            <a:off x="6248400" y="4495800"/>
            <a:ext cx="26670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05" name="Line 29"/>
          <p:cNvSpPr>
            <a:spLocks noChangeShapeType="1"/>
          </p:cNvSpPr>
          <p:nvPr/>
        </p:nvSpPr>
        <p:spPr bwMode="auto">
          <a:xfrm>
            <a:off x="6324600" y="6781800"/>
            <a:ext cx="26670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06" name="Line 30"/>
          <p:cNvSpPr>
            <a:spLocks noChangeShapeType="1"/>
          </p:cNvSpPr>
          <p:nvPr/>
        </p:nvSpPr>
        <p:spPr bwMode="auto">
          <a:xfrm>
            <a:off x="3048000" y="6781800"/>
            <a:ext cx="26670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07" name="Line 31"/>
          <p:cNvSpPr>
            <a:spLocks noChangeShapeType="1"/>
          </p:cNvSpPr>
          <p:nvPr/>
        </p:nvSpPr>
        <p:spPr bwMode="auto">
          <a:xfrm>
            <a:off x="0" y="6781800"/>
            <a:ext cx="26670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50208" name="Picture 32" descr="2014-01-15_17-32-38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090D4A"/>
              </a:clrFrom>
              <a:clrTo>
                <a:srgbClr val="090D4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0" y="1066800"/>
            <a:ext cx="2590800" cy="59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l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0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0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01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0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399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0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0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0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0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50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0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0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50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0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0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50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0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0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50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0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0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50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50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50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0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 animBg="1"/>
      <p:bldP spid="50186" grpId="0"/>
      <p:bldP spid="50187" grpId="0"/>
      <p:bldP spid="50188" grpId="0"/>
      <p:bldP spid="50189" grpId="0"/>
      <p:bldP spid="50190" grpId="0"/>
      <p:bldP spid="50191" grpId="0"/>
      <p:bldP spid="50195" grpId="0" animBg="1"/>
      <p:bldP spid="50196" grpId="0" animBg="1"/>
      <p:bldP spid="50203" grpId="0" animBg="1"/>
      <p:bldP spid="50204" grpId="0" animBg="1"/>
      <p:bldP spid="50205" grpId="0" animBg="1"/>
      <p:bldP spid="50206" grpId="0" animBg="1"/>
      <p:bldP spid="5020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152400" y="304800"/>
            <a:ext cx="8839200" cy="847725"/>
          </a:xfrm>
          <a:prstGeom prst="rect">
            <a:avLst/>
          </a:prstGeom>
          <a:solidFill>
            <a:srgbClr val="00FF00">
              <a:alpha val="70195"/>
            </a:srgbClr>
          </a:solidFill>
          <a:ln w="25400">
            <a:solidFill>
              <a:schemeClr val="tx1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/>
              <a:t>Read through Sections A-C and fill in the blanks with the correct words.</a:t>
            </a:r>
          </a:p>
        </p:txBody>
      </p:sp>
      <p:sp>
        <p:nvSpPr>
          <p:cNvPr id="31747" name="AutoShape 3"/>
          <p:cNvSpPr>
            <a:spLocks noChangeArrowheads="1"/>
          </p:cNvSpPr>
          <p:nvPr/>
        </p:nvSpPr>
        <p:spPr bwMode="auto">
          <a:xfrm>
            <a:off x="228600" y="1600200"/>
            <a:ext cx="1600200" cy="533400"/>
          </a:xfrm>
          <a:prstGeom prst="roundRect">
            <a:avLst>
              <a:gd name="adj" fmla="val 16667"/>
            </a:avLst>
          </a:prstGeom>
          <a:solidFill>
            <a:srgbClr val="993300">
              <a:alpha val="56862"/>
            </a:srgbClr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altLang="zh-CN" sz="2400" b="1"/>
              <a:t>Grammar</a:t>
            </a:r>
          </a:p>
        </p:txBody>
      </p:sp>
      <p:graphicFrame>
        <p:nvGraphicFramePr>
          <p:cNvPr id="31801" name="Group 57"/>
          <p:cNvGraphicFramePr>
            <a:graphicFrameLocks noGrp="1"/>
          </p:cNvGraphicFramePr>
          <p:nvPr/>
        </p:nvGraphicFramePr>
        <p:xfrm>
          <a:off x="76200" y="2936875"/>
          <a:ext cx="4419600" cy="2595563"/>
        </p:xfrm>
        <a:graphic>
          <a:graphicData uri="http://schemas.openxmlformats.org/drawingml/2006/table">
            <a:tbl>
              <a:tblPr/>
              <a:tblGrid>
                <a:gridCol w="441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30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I _____ (go) there two years ago.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30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There ______ (be) lots of flowers and grass.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94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What _________________ (happen) here?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1800" name="Group 56"/>
          <p:cNvGraphicFramePr>
            <a:graphicFrameLocks noGrp="1"/>
          </p:cNvGraphicFramePr>
          <p:nvPr/>
        </p:nvGraphicFramePr>
        <p:xfrm>
          <a:off x="4495800" y="2936875"/>
          <a:ext cx="4572000" cy="2590800"/>
        </p:xfrm>
        <a:graphic>
          <a:graphicData uri="http://schemas.openxmlformats.org/drawingml/2006/table">
            <a:tbl>
              <a:tblPr/>
              <a:tblGrid>
                <a:gridCol w="457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I have ______ (be) like this since last week.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The flowers and grass ____________ (go)!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1802" name="Text Box 58"/>
          <p:cNvSpPr txBox="1">
            <a:spLocks noChangeArrowheads="1"/>
          </p:cNvSpPr>
          <p:nvPr/>
        </p:nvSpPr>
        <p:spPr bwMode="auto">
          <a:xfrm>
            <a:off x="5562600" y="2936875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</a:rPr>
              <a:t>been</a:t>
            </a:r>
          </a:p>
        </p:txBody>
      </p:sp>
      <p:sp>
        <p:nvSpPr>
          <p:cNvPr id="31803" name="Text Box 59"/>
          <p:cNvSpPr txBox="1">
            <a:spLocks noChangeArrowheads="1"/>
          </p:cNvSpPr>
          <p:nvPr/>
        </p:nvSpPr>
        <p:spPr bwMode="auto">
          <a:xfrm>
            <a:off x="1143000" y="3775075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</a:rPr>
              <a:t>were</a:t>
            </a:r>
          </a:p>
        </p:txBody>
      </p:sp>
      <p:sp>
        <p:nvSpPr>
          <p:cNvPr id="31804" name="Text Box 60"/>
          <p:cNvSpPr txBox="1">
            <a:spLocks noChangeArrowheads="1"/>
          </p:cNvSpPr>
          <p:nvPr/>
        </p:nvSpPr>
        <p:spPr bwMode="auto">
          <a:xfrm>
            <a:off x="1219200" y="4537075"/>
            <a:ext cx="3429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</a:rPr>
              <a:t>has happened</a:t>
            </a:r>
          </a:p>
        </p:txBody>
      </p:sp>
      <p:sp>
        <p:nvSpPr>
          <p:cNvPr id="31805" name="Text Box 61"/>
          <p:cNvSpPr txBox="1">
            <a:spLocks noChangeArrowheads="1"/>
          </p:cNvSpPr>
          <p:nvPr/>
        </p:nvSpPr>
        <p:spPr bwMode="auto">
          <a:xfrm>
            <a:off x="4572000" y="4114800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</a:rPr>
              <a:t>have gone</a:t>
            </a:r>
          </a:p>
        </p:txBody>
      </p:sp>
      <p:sp>
        <p:nvSpPr>
          <p:cNvPr id="31806" name="Text Box 62"/>
          <p:cNvSpPr txBox="1">
            <a:spLocks noChangeArrowheads="1"/>
          </p:cNvSpPr>
          <p:nvPr/>
        </p:nvSpPr>
        <p:spPr bwMode="auto">
          <a:xfrm>
            <a:off x="304800" y="2936875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</a:rPr>
              <a:t>went</a:t>
            </a:r>
          </a:p>
        </p:txBody>
      </p:sp>
      <p:sp>
        <p:nvSpPr>
          <p:cNvPr id="31807" name="Text Box 63"/>
          <p:cNvSpPr txBox="1">
            <a:spLocks noChangeArrowheads="1"/>
          </p:cNvSpPr>
          <p:nvPr/>
        </p:nvSpPr>
        <p:spPr bwMode="auto">
          <a:xfrm>
            <a:off x="76200" y="2514600"/>
            <a:ext cx="3886200" cy="422275"/>
          </a:xfrm>
          <a:prstGeom prst="rect">
            <a:avLst/>
          </a:prstGeom>
          <a:solidFill>
            <a:srgbClr val="0000FF"/>
          </a:solidFill>
          <a:ln w="25400">
            <a:solidFill>
              <a:schemeClr val="tx1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/>
              <a:t>Simple Past </a:t>
            </a:r>
            <a:r>
              <a:rPr lang="zh-CN" altLang="en-US" sz="2000" b="1"/>
              <a:t>＆</a:t>
            </a:r>
            <a:r>
              <a:rPr lang="en-US" altLang="zh-CN" sz="2000" b="1"/>
              <a:t>Present Perfect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70" decel="100000"/>
                                        <p:tgtEl>
                                          <p:spTgt spid="3180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770" decel="100000"/>
                                        <p:tgtEl>
                                          <p:spTgt spid="3180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80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31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31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1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31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18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1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1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18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1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1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18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1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1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18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1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1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18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1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1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nimBg="1"/>
      <p:bldP spid="31747" grpId="0" animBg="1"/>
      <p:bldP spid="31802" grpId="0"/>
      <p:bldP spid="31803" grpId="0"/>
      <p:bldP spid="31804" grpId="0"/>
      <p:bldP spid="31805" grpId="0"/>
      <p:bldP spid="31806" grpId="0"/>
      <p:bldP spid="3180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89" name="Group 69"/>
          <p:cNvGraphicFramePr>
            <a:graphicFrameLocks noGrp="1"/>
          </p:cNvGraphicFramePr>
          <p:nvPr/>
        </p:nvGraphicFramePr>
        <p:xfrm>
          <a:off x="304800" y="990600"/>
          <a:ext cx="8610600" cy="5522910"/>
        </p:xfrm>
        <a:graphic>
          <a:graphicData uri="http://schemas.openxmlformats.org/drawingml/2006/table">
            <a:tbl>
              <a:tblPr/>
              <a:tblGrid>
                <a:gridCol w="861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10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Oh, what a _______!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49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There are several chemical factories _______ waste water into the stream.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49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What’s ______, the factory makes too much noise…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10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Noise is _________ to human’s health.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49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People who work and live in noisy conditions often ______ deaf.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449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…many teenagers in America can hear no ______ than 65-year-old people do, …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10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…does great _______ to people’s hearing.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0780" name="AutoShape 60"/>
          <p:cNvSpPr>
            <a:spLocks noChangeArrowheads="1"/>
          </p:cNvSpPr>
          <p:nvPr/>
        </p:nvSpPr>
        <p:spPr bwMode="auto">
          <a:xfrm>
            <a:off x="228600" y="304800"/>
            <a:ext cx="2514600" cy="533400"/>
          </a:xfrm>
          <a:prstGeom prst="roundRect">
            <a:avLst>
              <a:gd name="adj" fmla="val 16667"/>
            </a:avLst>
          </a:prstGeom>
          <a:solidFill>
            <a:schemeClr val="accent5">
              <a:lumMod val="90000"/>
              <a:alpha val="70000"/>
            </a:schemeClr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Functions</a:t>
            </a:r>
          </a:p>
        </p:txBody>
      </p:sp>
      <p:sp>
        <p:nvSpPr>
          <p:cNvPr id="30782" name="Text Box 62"/>
          <p:cNvSpPr txBox="1">
            <a:spLocks noChangeArrowheads="1"/>
          </p:cNvSpPr>
          <p:nvPr/>
        </p:nvSpPr>
        <p:spPr bwMode="auto">
          <a:xfrm>
            <a:off x="2286000" y="99060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shame</a:t>
            </a:r>
          </a:p>
        </p:txBody>
      </p:sp>
      <p:sp>
        <p:nvSpPr>
          <p:cNvPr id="30783" name="Text Box 63"/>
          <p:cNvSpPr txBox="1">
            <a:spLocks noChangeArrowheads="1"/>
          </p:cNvSpPr>
          <p:nvPr/>
        </p:nvSpPr>
        <p:spPr bwMode="auto">
          <a:xfrm>
            <a:off x="6629400" y="1600200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pouring</a:t>
            </a:r>
          </a:p>
        </p:txBody>
      </p:sp>
      <p:sp>
        <p:nvSpPr>
          <p:cNvPr id="30784" name="Text Box 64"/>
          <p:cNvSpPr txBox="1">
            <a:spLocks noChangeArrowheads="1"/>
          </p:cNvSpPr>
          <p:nvPr/>
        </p:nvSpPr>
        <p:spPr bwMode="auto">
          <a:xfrm>
            <a:off x="1676400" y="25908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worse</a:t>
            </a:r>
          </a:p>
        </p:txBody>
      </p:sp>
      <p:sp>
        <p:nvSpPr>
          <p:cNvPr id="30785" name="Text Box 65"/>
          <p:cNvSpPr txBox="1">
            <a:spLocks noChangeArrowheads="1"/>
          </p:cNvSpPr>
          <p:nvPr/>
        </p:nvSpPr>
        <p:spPr bwMode="auto">
          <a:xfrm>
            <a:off x="1676400" y="44958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</a:t>
            </a:r>
          </a:p>
        </p:txBody>
      </p:sp>
      <p:sp>
        <p:nvSpPr>
          <p:cNvPr id="30786" name="Text Box 66"/>
          <p:cNvSpPr txBox="1">
            <a:spLocks noChangeArrowheads="1"/>
          </p:cNvSpPr>
          <p:nvPr/>
        </p:nvSpPr>
        <p:spPr bwMode="auto">
          <a:xfrm>
            <a:off x="2057400" y="3505200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harmful</a:t>
            </a:r>
          </a:p>
        </p:txBody>
      </p:sp>
      <p:sp>
        <p:nvSpPr>
          <p:cNvPr id="30787" name="Text Box 67"/>
          <p:cNvSpPr txBox="1">
            <a:spLocks noChangeArrowheads="1"/>
          </p:cNvSpPr>
          <p:nvPr/>
        </p:nvSpPr>
        <p:spPr bwMode="auto">
          <a:xfrm>
            <a:off x="7620000" y="50292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better</a:t>
            </a:r>
          </a:p>
        </p:txBody>
      </p:sp>
      <p:sp>
        <p:nvSpPr>
          <p:cNvPr id="30788" name="Text Box 68"/>
          <p:cNvSpPr txBox="1">
            <a:spLocks noChangeArrowheads="1"/>
          </p:cNvSpPr>
          <p:nvPr/>
        </p:nvSpPr>
        <p:spPr bwMode="auto">
          <a:xfrm>
            <a:off x="2819400" y="59436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harm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0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07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7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07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07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0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07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07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0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07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0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0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0" grpId="0" animBg="1"/>
      <p:bldP spid="30782" grpId="0"/>
      <p:bldP spid="30783" grpId="0"/>
      <p:bldP spid="30784" grpId="0"/>
      <p:bldP spid="30785" grpId="0"/>
      <p:bldP spid="30786" grpId="0"/>
      <p:bldP spid="30787" grpId="0"/>
      <p:bldP spid="3078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152400" y="1676400"/>
            <a:ext cx="8839200" cy="5021263"/>
          </a:xfrm>
          <a:prstGeom prst="rect">
            <a:avLst/>
          </a:prstGeom>
          <a:solidFill>
            <a:schemeClr val="bg1">
              <a:alpha val="5215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dirty="0"/>
              <a:t>(    ) 1. What is the passage mainly about?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b="1" dirty="0"/>
              <a:t>           A. Air pollution.           B. Light pollution.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b="1" dirty="0"/>
              <a:t>           C. Litter.                       D. All sorts of pollution.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b="1" dirty="0"/>
              <a:t>(    ) 2. ________ destroy(s) the soil.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b="1" dirty="0"/>
              <a:t>           A. Chemicals               B. Weather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b="1" dirty="0"/>
              <a:t>           C. Noise                       D. Industry</a:t>
            </a:r>
          </a:p>
          <a:p>
            <a:pPr eaLnBrk="1" hangingPunct="1"/>
            <a:r>
              <a:rPr lang="en-US" altLang="zh-CN" sz="2400" b="1" dirty="0"/>
              <a:t>(    ) 3. How do people feel after they work in strong light for </a:t>
            </a:r>
          </a:p>
          <a:p>
            <a:pPr eaLnBrk="1" hangingPunct="1"/>
            <a:r>
              <a:rPr lang="en-US" altLang="zh-CN" sz="2400" b="1" dirty="0"/>
              <a:t>           a long time?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b="1" dirty="0"/>
              <a:t>           A. Excited.                   B. Happy.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b="1" dirty="0"/>
              <a:t>           C. Terrible.                   D. Sad.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152400" y="152400"/>
            <a:ext cx="8839200" cy="847725"/>
          </a:xfrm>
          <a:prstGeom prst="rect">
            <a:avLst/>
          </a:prstGeom>
          <a:solidFill>
            <a:srgbClr val="00FF00">
              <a:alpha val="70195"/>
            </a:srgbClr>
          </a:solidFill>
          <a:ln w="25400">
            <a:solidFill>
              <a:schemeClr val="tx1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dirty="0"/>
              <a:t>How well do you know Sections A-C? Now do the following tasks and check.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304800" y="33528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304800" y="1676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304800" y="4800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29706" name="WordArt 10"/>
          <p:cNvSpPr>
            <a:spLocks noChangeArrowheads="1" noChangeShapeType="1" noTextEdit="1"/>
          </p:cNvSpPr>
          <p:nvPr/>
        </p:nvSpPr>
        <p:spPr bwMode="auto">
          <a:xfrm>
            <a:off x="152400" y="1143000"/>
            <a:ext cx="6334125" cy="352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2800" kern="10" dirty="0">
                <a:ln w="12700">
                  <a:solidFill>
                    <a:srgbClr val="FF0000"/>
                  </a:solidFill>
                  <a:round/>
                </a:ln>
                <a:solidFill>
                  <a:srgbClr val="B2B2B2">
                    <a:alpha val="50195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Read 1a and choose the best answer.</a:t>
            </a:r>
            <a:endParaRPr lang="zh-CN" altLang="en-US" sz="2800" kern="10" dirty="0">
              <a:ln w="12700">
                <a:solidFill>
                  <a:srgbClr val="FF0000"/>
                </a:solidFill>
                <a:round/>
              </a:ln>
              <a:solidFill>
                <a:srgbClr val="B2B2B2">
                  <a:alpha val="50195"/>
                </a:srgb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animBg="1"/>
      <p:bldP spid="29702" grpId="0" animBg="1"/>
      <p:bldP spid="29703" grpId="0"/>
      <p:bldP spid="29704" grpId="0"/>
      <p:bldP spid="29705" grpId="0"/>
      <p:bldP spid="2970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766" name="Group 94"/>
          <p:cNvGraphicFramePr>
            <a:graphicFrameLocks noGrp="1"/>
          </p:cNvGraphicFramePr>
          <p:nvPr/>
        </p:nvGraphicFramePr>
        <p:xfrm>
          <a:off x="76200" y="1092200"/>
          <a:ext cx="8839200" cy="5353051"/>
        </p:xfrm>
        <a:graphic>
          <a:graphicData uri="http://schemas.openxmlformats.org/drawingml/2006/table">
            <a:tbl>
              <a:tblPr/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Pollution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Cause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Effect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5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air pollution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burning_____, _____ and _____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_____ eyes and  _________ problems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544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soil pollution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_____ is everywhere, use too many __________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______ environment and _________ food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87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noise pollution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_______________ place for a long 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make people _____ and cause ____________ pressure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57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light pollution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_______ light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kinds of ________, bad for ________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8713" name="WordArt 41"/>
          <p:cNvSpPr>
            <a:spLocks noChangeArrowheads="1" noChangeShapeType="1" noTextEdit="1"/>
          </p:cNvSpPr>
          <p:nvPr/>
        </p:nvSpPr>
        <p:spPr bwMode="auto">
          <a:xfrm>
            <a:off x="304800" y="333375"/>
            <a:ext cx="7620000" cy="352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2800" kern="10">
                <a:ln w="12700">
                  <a:solidFill>
                    <a:srgbClr val="FF0000"/>
                  </a:solidFill>
                  <a:round/>
                </a:ln>
                <a:solidFill>
                  <a:srgbClr val="B2B2B2">
                    <a:alpha val="50195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1a Read the passage and complete the table on Page 34.</a:t>
            </a:r>
            <a:endParaRPr lang="zh-CN" altLang="en-US" sz="2800" kern="10">
              <a:ln w="12700">
                <a:solidFill>
                  <a:srgbClr val="FF0000"/>
                </a:solidFill>
                <a:round/>
              </a:ln>
              <a:solidFill>
                <a:srgbClr val="B2B2B2">
                  <a:alpha val="50195"/>
                </a:srgb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8751" name="Text Box 79"/>
          <p:cNvSpPr txBox="1">
            <a:spLocks noChangeArrowheads="1"/>
          </p:cNvSpPr>
          <p:nvPr/>
        </p:nvSpPr>
        <p:spPr bwMode="auto">
          <a:xfrm>
            <a:off x="3733800" y="152400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</a:rPr>
              <a:t>gas</a:t>
            </a:r>
          </a:p>
        </p:txBody>
      </p:sp>
      <p:sp>
        <p:nvSpPr>
          <p:cNvPr id="28752" name="Text Box 80"/>
          <p:cNvSpPr txBox="1">
            <a:spLocks noChangeArrowheads="1"/>
          </p:cNvSpPr>
          <p:nvPr/>
        </p:nvSpPr>
        <p:spPr bwMode="auto">
          <a:xfrm>
            <a:off x="2667000" y="19050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</a:rPr>
              <a:t>oil</a:t>
            </a:r>
          </a:p>
        </p:txBody>
      </p:sp>
      <p:sp>
        <p:nvSpPr>
          <p:cNvPr id="28753" name="Text Box 81"/>
          <p:cNvSpPr txBox="1">
            <a:spLocks noChangeArrowheads="1"/>
          </p:cNvSpPr>
          <p:nvPr/>
        </p:nvSpPr>
        <p:spPr bwMode="auto">
          <a:xfrm>
            <a:off x="4038600" y="190500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</a:rPr>
              <a:t>coal</a:t>
            </a:r>
          </a:p>
        </p:txBody>
      </p:sp>
      <p:sp>
        <p:nvSpPr>
          <p:cNvPr id="28754" name="Text Box 82"/>
          <p:cNvSpPr txBox="1">
            <a:spLocks noChangeArrowheads="1"/>
          </p:cNvSpPr>
          <p:nvPr/>
        </p:nvSpPr>
        <p:spPr bwMode="auto">
          <a:xfrm>
            <a:off x="5410200" y="152400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</a:rPr>
              <a:t>sore</a:t>
            </a:r>
          </a:p>
        </p:txBody>
      </p:sp>
      <p:sp>
        <p:nvSpPr>
          <p:cNvPr id="28755" name="Text Box 83"/>
          <p:cNvSpPr txBox="1">
            <a:spLocks noChangeArrowheads="1"/>
          </p:cNvSpPr>
          <p:nvPr/>
        </p:nvSpPr>
        <p:spPr bwMode="auto">
          <a:xfrm>
            <a:off x="5334000" y="190500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</a:rPr>
              <a:t>breathing</a:t>
            </a:r>
          </a:p>
        </p:txBody>
      </p:sp>
      <p:sp>
        <p:nvSpPr>
          <p:cNvPr id="28756" name="Text Box 84"/>
          <p:cNvSpPr txBox="1">
            <a:spLocks noChangeArrowheads="1"/>
          </p:cNvSpPr>
          <p:nvPr/>
        </p:nvSpPr>
        <p:spPr bwMode="auto">
          <a:xfrm>
            <a:off x="2514600" y="251460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</a:rPr>
              <a:t>litter</a:t>
            </a:r>
          </a:p>
        </p:txBody>
      </p:sp>
      <p:sp>
        <p:nvSpPr>
          <p:cNvPr id="28757" name="Text Box 85"/>
          <p:cNvSpPr txBox="1">
            <a:spLocks noChangeArrowheads="1"/>
          </p:cNvSpPr>
          <p:nvPr/>
        </p:nvSpPr>
        <p:spPr bwMode="auto">
          <a:xfrm>
            <a:off x="2514600" y="358140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</a:rPr>
              <a:t>chemicals</a:t>
            </a:r>
          </a:p>
        </p:txBody>
      </p:sp>
      <p:sp>
        <p:nvSpPr>
          <p:cNvPr id="28758" name="Text Box 86"/>
          <p:cNvSpPr txBox="1">
            <a:spLocks noChangeArrowheads="1"/>
          </p:cNvSpPr>
          <p:nvPr/>
        </p:nvSpPr>
        <p:spPr bwMode="auto">
          <a:xfrm>
            <a:off x="5486400" y="251460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</a:rPr>
              <a:t>dirty</a:t>
            </a:r>
          </a:p>
        </p:txBody>
      </p:sp>
      <p:sp>
        <p:nvSpPr>
          <p:cNvPr id="28759" name="Text Box 87"/>
          <p:cNvSpPr txBox="1">
            <a:spLocks noChangeArrowheads="1"/>
          </p:cNvSpPr>
          <p:nvPr/>
        </p:nvSpPr>
        <p:spPr bwMode="auto">
          <a:xfrm>
            <a:off x="5943600" y="289560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</a:rPr>
              <a:t>unhealthy</a:t>
            </a:r>
          </a:p>
        </p:txBody>
      </p:sp>
      <p:sp>
        <p:nvSpPr>
          <p:cNvPr id="28760" name="Text Box 88"/>
          <p:cNvSpPr txBox="1">
            <a:spLocks noChangeArrowheads="1"/>
          </p:cNvSpPr>
          <p:nvPr/>
        </p:nvSpPr>
        <p:spPr bwMode="auto">
          <a:xfrm>
            <a:off x="2514600" y="4038600"/>
            <a:ext cx="312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</a:rPr>
              <a:t>work in a noisy</a:t>
            </a:r>
          </a:p>
        </p:txBody>
      </p:sp>
      <p:sp>
        <p:nvSpPr>
          <p:cNvPr id="28761" name="Text Box 89"/>
          <p:cNvSpPr txBox="1">
            <a:spLocks noChangeArrowheads="1"/>
          </p:cNvSpPr>
          <p:nvPr/>
        </p:nvSpPr>
        <p:spPr bwMode="auto">
          <a:xfrm>
            <a:off x="7315200" y="403860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</a:rPr>
              <a:t>deaf</a:t>
            </a:r>
          </a:p>
        </p:txBody>
      </p:sp>
      <p:sp>
        <p:nvSpPr>
          <p:cNvPr id="28762" name="Text Box 90"/>
          <p:cNvSpPr txBox="1">
            <a:spLocks noChangeArrowheads="1"/>
          </p:cNvSpPr>
          <p:nvPr/>
        </p:nvSpPr>
        <p:spPr bwMode="auto">
          <a:xfrm>
            <a:off x="6477000" y="441960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</a:rPr>
              <a:t>high blood</a:t>
            </a:r>
          </a:p>
        </p:txBody>
      </p:sp>
      <p:sp>
        <p:nvSpPr>
          <p:cNvPr id="28763" name="Text Box 91"/>
          <p:cNvSpPr txBox="1">
            <a:spLocks noChangeArrowheads="1"/>
          </p:cNvSpPr>
          <p:nvPr/>
        </p:nvSpPr>
        <p:spPr bwMode="auto">
          <a:xfrm>
            <a:off x="2590800" y="563880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</a:rPr>
              <a:t>strong</a:t>
            </a:r>
          </a:p>
        </p:txBody>
      </p:sp>
      <p:sp>
        <p:nvSpPr>
          <p:cNvPr id="28764" name="Text Box 92"/>
          <p:cNvSpPr txBox="1">
            <a:spLocks noChangeArrowheads="1"/>
          </p:cNvSpPr>
          <p:nvPr/>
        </p:nvSpPr>
        <p:spPr bwMode="auto">
          <a:xfrm>
            <a:off x="6553200" y="525780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</a:rPr>
              <a:t>illnesses</a:t>
            </a:r>
          </a:p>
        </p:txBody>
      </p:sp>
      <p:sp>
        <p:nvSpPr>
          <p:cNvPr id="28765" name="Text Box 93"/>
          <p:cNvSpPr txBox="1">
            <a:spLocks noChangeArrowheads="1"/>
          </p:cNvSpPr>
          <p:nvPr/>
        </p:nvSpPr>
        <p:spPr bwMode="auto">
          <a:xfrm>
            <a:off x="5943600" y="563880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</a:rPr>
              <a:t>eyes</a:t>
            </a:r>
          </a:p>
        </p:txBody>
      </p:sp>
      <p:pic>
        <p:nvPicPr>
          <p:cNvPr id="46" name="p33-1a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2286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8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87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87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87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8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8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87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8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8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87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8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8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87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8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8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87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8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8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87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8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8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87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8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8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87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8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8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87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8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8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87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8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8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87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8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8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87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8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8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287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8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8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2" dur="86387" fill="hold"/>
                                        <p:tgtEl>
                                          <p:spTgt spid="4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audio>
              <p:cMediaNode>
                <p:cTn id="12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6"/>
                </p:tgtEl>
              </p:cMediaNode>
            </p:audio>
          </p:childTnLst>
        </p:cTn>
      </p:par>
    </p:tnLst>
    <p:bldLst>
      <p:bldP spid="28713" grpId="0" animBg="1"/>
      <p:bldP spid="28751" grpId="0"/>
      <p:bldP spid="28752" grpId="0"/>
      <p:bldP spid="28753" grpId="0"/>
      <p:bldP spid="28754" grpId="0"/>
      <p:bldP spid="28755" grpId="0"/>
      <p:bldP spid="28756" grpId="0"/>
      <p:bldP spid="28757" grpId="0"/>
      <p:bldP spid="28758" grpId="0"/>
      <p:bldP spid="28759" grpId="0"/>
      <p:bldP spid="28760" grpId="0"/>
      <p:bldP spid="28761" grpId="0"/>
      <p:bldP spid="28762" grpId="0"/>
      <p:bldP spid="28763" grpId="0"/>
      <p:bldP spid="28764" grpId="0"/>
      <p:bldP spid="2876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52400" y="1219200"/>
            <a:ext cx="8763000" cy="5386388"/>
          </a:xfrm>
          <a:prstGeom prst="rect">
            <a:avLst/>
          </a:prstGeom>
          <a:solidFill>
            <a:schemeClr val="bg1">
              <a:alpha val="54901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/>
              <a:t>1. They are bad for our health in many ways.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b="1"/>
              <a:t>    They ____________to our health in different ways.</a:t>
            </a:r>
          </a:p>
          <a:p>
            <a:pPr eaLnBrk="1" hangingPunct="1">
              <a:spcBef>
                <a:spcPct val="50000"/>
              </a:spcBef>
            </a:pPr>
            <a:endParaRPr lang="en-US" altLang="zh-CN" sz="2400" b="1"/>
          </a:p>
          <a:p>
            <a:pPr eaLnBrk="1" hangingPunct="1">
              <a:spcBef>
                <a:spcPct val="50000"/>
              </a:spcBef>
            </a:pPr>
            <a:r>
              <a:rPr lang="en-US" altLang="zh-CN" sz="2400" b="1"/>
              <a:t>2. People may lose their hearing if they work in a noisy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b="1"/>
              <a:t>    place for a long time.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b="1"/>
              <a:t>    If people work in noisy conditions for a long time they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b="1"/>
              <a:t>    may have ______________.</a:t>
            </a:r>
          </a:p>
          <a:p>
            <a:pPr eaLnBrk="1" hangingPunct="1">
              <a:spcBef>
                <a:spcPct val="50000"/>
              </a:spcBef>
            </a:pPr>
            <a:endParaRPr lang="en-US" altLang="zh-CN" sz="2400" b="1"/>
          </a:p>
          <a:p>
            <a:pPr eaLnBrk="1" hangingPunct="1">
              <a:spcBef>
                <a:spcPct val="50000"/>
              </a:spcBef>
            </a:pPr>
            <a:r>
              <a:rPr lang="en-US" altLang="zh-CN" sz="2400" b="1"/>
              <a:t>3. Noise pollution can make people deaf.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b="1"/>
              <a:t>    People may ______ deaf _____________ noise pollution.</a:t>
            </a:r>
          </a:p>
        </p:txBody>
      </p:sp>
      <p:sp>
        <p:nvSpPr>
          <p:cNvPr id="27652" name="WordArt 4"/>
          <p:cNvSpPr>
            <a:spLocks noChangeArrowheads="1" noChangeShapeType="1" noTextEdit="1"/>
          </p:cNvSpPr>
          <p:nvPr/>
        </p:nvSpPr>
        <p:spPr bwMode="auto">
          <a:xfrm>
            <a:off x="228600" y="457200"/>
            <a:ext cx="8610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2400" kern="10" dirty="0">
                <a:ln w="12700">
                  <a:solidFill>
                    <a:srgbClr val="FF0000"/>
                  </a:solidFill>
                  <a:round/>
                </a:ln>
                <a:solidFill>
                  <a:srgbClr val="B2B2B2">
                    <a:alpha val="50195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1b Read and understand the first sentence. Then complete the second one.</a:t>
            </a:r>
            <a:endParaRPr lang="zh-CN" altLang="en-US" sz="2400" kern="10" dirty="0">
              <a:ln w="12700">
                <a:solidFill>
                  <a:srgbClr val="FF0000"/>
                </a:solidFill>
                <a:round/>
              </a:ln>
              <a:solidFill>
                <a:srgbClr val="B2B2B2">
                  <a:alpha val="50195"/>
                </a:srgb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2286000" y="4495800"/>
            <a:ext cx="312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</a:rPr>
              <a:t>hearing   loss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1447800" y="175260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</a:rPr>
              <a:t> do     harm 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2514600" y="609600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</a:rPr>
              <a:t>go</a:t>
            </a: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4191000" y="6172200"/>
            <a:ext cx="228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</a:rPr>
              <a:t>because   of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1371600" y="2133600"/>
            <a:ext cx="2438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</a:rPr>
              <a:t>/ are   harmful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765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7657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765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27655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27656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animBg="1"/>
      <p:bldP spid="27652" grpId="0" animBg="1"/>
      <p:bldP spid="27653" grpId="0"/>
      <p:bldP spid="27654" grpId="0"/>
      <p:bldP spid="27655" grpId="0"/>
      <p:bldP spid="27656" grpId="0"/>
      <p:bldP spid="2765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52400" y="914400"/>
            <a:ext cx="8915400" cy="5645150"/>
          </a:xfrm>
          <a:prstGeom prst="rect">
            <a:avLst/>
          </a:prstGeom>
          <a:solidFill>
            <a:schemeClr val="bg1">
              <a:alpha val="6196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/>
              <a:t>    There are many __________ of pollution around us. They are ______ for our health in many ways.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 b="1" dirty="0"/>
              <a:t>    Air pollution causes _____ eyes and __________ problems. ______ makes our environment dirty. Soil pollution ________ the soil and _______ unhealthy food. Noise pollution makes people ______ and causes high blood pressure. Light pollution is bad for _____ and causes some kinds of __________.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 b="1" dirty="0"/>
              <a:t>    With less pollution, our planet will become _______ and our health will be better. Let’s be greener people.</a:t>
            </a:r>
          </a:p>
        </p:txBody>
      </p:sp>
      <p:sp>
        <p:nvSpPr>
          <p:cNvPr id="26628" name="WordArt 4"/>
          <p:cNvSpPr>
            <a:spLocks noChangeArrowheads="1" noChangeShapeType="1" noTextEdit="1"/>
          </p:cNvSpPr>
          <p:nvPr/>
        </p:nvSpPr>
        <p:spPr bwMode="auto">
          <a:xfrm>
            <a:off x="228600" y="228600"/>
            <a:ext cx="66294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2400" kern="10">
                <a:ln w="12700">
                  <a:solidFill>
                    <a:srgbClr val="FF0000"/>
                  </a:solidFill>
                  <a:round/>
                </a:ln>
                <a:solidFill>
                  <a:srgbClr val="B2B2B2">
                    <a:alpha val="50195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Complete the passage according to 1a.</a:t>
            </a:r>
            <a:endParaRPr lang="zh-CN" altLang="en-US" sz="2400" kern="10">
              <a:ln w="12700">
                <a:solidFill>
                  <a:srgbClr val="FF0000"/>
                </a:solidFill>
                <a:round/>
              </a:ln>
              <a:solidFill>
                <a:srgbClr val="B2B2B2">
                  <a:alpha val="50195"/>
                </a:srgb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200400" y="914400"/>
            <a:ext cx="2667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 kinds/sorts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2438400" y="1309688"/>
            <a:ext cx="2667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bad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4114800" y="1981200"/>
            <a:ext cx="2667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sore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6934200" y="1995488"/>
            <a:ext cx="2667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breathing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2133600" y="2376488"/>
            <a:ext cx="2667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Litter 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2514600" y="2819400"/>
            <a:ext cx="2667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destroys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6400800" y="2833688"/>
            <a:ext cx="2667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causes 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228600" y="3657600"/>
            <a:ext cx="2667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 deaf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3581400" y="4129088"/>
            <a:ext cx="2667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eyes 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685800" y="4510088"/>
            <a:ext cx="2667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 illnesses</a:t>
            </a:r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152400" y="5562600"/>
            <a:ext cx="2667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greener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26629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26630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26631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2663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2663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" fill="hold"/>
                                        <p:tgtEl>
                                          <p:spTgt spid="2663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0" dur="1" fill="hold"/>
                                        <p:tgtEl>
                                          <p:spTgt spid="26635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1" fill="hold"/>
                                        <p:tgtEl>
                                          <p:spTgt spid="26636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0" dur="1" fill="hold"/>
                                        <p:tgtEl>
                                          <p:spTgt spid="26637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5" dur="1" fill="hold"/>
                                        <p:tgtEl>
                                          <p:spTgt spid="26638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0" dur="1" fill="hold"/>
                                        <p:tgtEl>
                                          <p:spTgt spid="26639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animBg="1"/>
      <p:bldP spid="26628" grpId="0" animBg="1"/>
      <p:bldP spid="26629" grpId="0"/>
      <p:bldP spid="26630" grpId="0"/>
      <p:bldP spid="26631" grpId="0"/>
      <p:bldP spid="26632" grpId="0"/>
      <p:bldP spid="26633" grpId="0"/>
      <p:bldP spid="26634" grpId="0"/>
      <p:bldP spid="26635" grpId="0"/>
      <p:bldP spid="26636" grpId="0"/>
      <p:bldP spid="26637" grpId="0"/>
      <p:bldP spid="26638" grpId="0"/>
      <p:bldP spid="26639" grpId="0"/>
    </p:bldLst>
  </p:timing>
</p:sld>
</file>

<file path=ppt/theme/theme1.xml><?xml version="1.0" encoding="utf-8"?>
<a:theme xmlns:a="http://schemas.openxmlformats.org/drawingml/2006/main" name="WWW.2PPT.COM&#10;">
  <a:themeElements>
    <a:clrScheme name="商务科技模板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商务科技模板">
      <a:majorFont>
        <a:latin typeface="Calibri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商务科技模板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主题48</Template>
  <TotalTime>0</TotalTime>
  <Words>1442</Words>
  <Application>Microsoft Office PowerPoint</Application>
  <PresentationFormat>全屏显示(4:3)</PresentationFormat>
  <Paragraphs>270</Paragraphs>
  <Slides>19</Slides>
  <Notes>1</Notes>
  <HiddenSlides>0</HiddenSlides>
  <MMClips>1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9" baseType="lpstr">
      <vt:lpstr>Arail</vt:lpstr>
      <vt:lpstr>Arial Unicode MS</vt:lpstr>
      <vt:lpstr>Batang</vt:lpstr>
      <vt:lpstr>Kingsoft Phonetic Plain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2014-01-09T06:35:00Z</dcterms:created>
  <dcterms:modified xsi:type="dcterms:W3CDTF">2023-01-16T19:28:05Z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8AB8395C146C4D8DBA014A7528919571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