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4" r:id="rId2"/>
    <p:sldId id="264" r:id="rId3"/>
    <p:sldId id="316" r:id="rId4"/>
    <p:sldId id="317" r:id="rId5"/>
    <p:sldId id="318" r:id="rId6"/>
    <p:sldId id="306" r:id="rId7"/>
    <p:sldId id="319" r:id="rId8"/>
    <p:sldId id="320" r:id="rId9"/>
    <p:sldId id="321" r:id="rId10"/>
    <p:sldId id="322" r:id="rId11"/>
    <p:sldId id="323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46" autoAdjust="0"/>
    <p:restoredTop sz="94674" autoAdjust="0"/>
  </p:normalViewPr>
  <p:slideViewPr>
    <p:cSldViewPr snapToGrid="0">
      <p:cViewPr varScale="1">
        <p:scale>
          <a:sx n="109" d="100"/>
          <a:sy n="109" d="100"/>
        </p:scale>
        <p:origin x="-384" y="-90"/>
      </p:cViewPr>
      <p:guideLst>
        <p:guide orient="horz" pos="214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120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EC802-C5AD-428D-9A3E-4D0DE6FE8C0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EA9DE-E18C-46F6-A616-18AF9D5D1E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Unit 3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0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 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r>
              <a:rPr lang="en-US" altLang="zh-CN" sz="20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 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r>
              <a:rPr lang="zh-CN" altLang="zh-CN" sz="20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第一课时　</a:t>
            </a:r>
            <a:r>
              <a:rPr lang="en-US" altLang="zh-CN" sz="20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Comic strip &amp; Welcome to the unit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6600" dirty="0" smtClean="0"/>
              <a:t>A </a:t>
            </a:r>
            <a:r>
              <a:rPr lang="en-US" altLang="zh-CN" sz="6600" dirty="0"/>
              <a:t>day out</a:t>
            </a:r>
            <a:endParaRPr lang="zh-CN" altLang="zh-CN" sz="6600" dirty="0"/>
          </a:p>
        </p:txBody>
      </p:sp>
      <p:sp>
        <p:nvSpPr>
          <p:cNvPr id="3" name="矩形 2"/>
          <p:cNvSpPr/>
          <p:nvPr/>
        </p:nvSpPr>
        <p:spPr>
          <a:xfrm>
            <a:off x="0" y="464641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1136859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/>
              <a:t>Unit 3</a:t>
            </a:r>
            <a:endParaRPr lang="zh-CN" altLang="en-US" sz="4400" b="1" dirty="0"/>
          </a:p>
        </p:txBody>
      </p:sp>
      <p:sp>
        <p:nvSpPr>
          <p:cNvPr id="5" name="矩形 4"/>
          <p:cNvSpPr/>
          <p:nvPr/>
        </p:nvSpPr>
        <p:spPr>
          <a:xfrm>
            <a:off x="0" y="597423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241611" y="2046298"/>
            <a:ext cx="11430000" cy="3721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)1.What are the students going to France for?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some sports.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an educational visit.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spend their holiday.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D.Only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do sightseeing.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)2.How many times have they been to France before?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A.Once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B.Twice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C.Three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times.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D.Never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15683" y="2129454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1487111" y="4176907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2935"/>
            <a:ext cx="11430000" cy="41261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)3.They will stay in France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three days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four days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five days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nine days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)4.Which team will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Jones go with?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A.Group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B.Group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Two.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C.Group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Three.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D.Group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One and Group Three.</a:t>
            </a:r>
            <a:endParaRPr lang="zh-CN" altLang="en-US" sz="2200" dirty="0"/>
          </a:p>
        </p:txBody>
      </p:sp>
      <p:sp>
        <p:nvSpPr>
          <p:cNvPr id="3" name="矩形 2"/>
          <p:cNvSpPr/>
          <p:nvPr/>
        </p:nvSpPr>
        <p:spPr>
          <a:xfrm>
            <a:off x="648176" y="1492935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572712" y="3556000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07292"/>
            <a:ext cx="11430000" cy="24974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1.On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顶部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mountain,we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see all the things around our village.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Australia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澳大利亚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is a country that is different from China.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 feel sleepy and I want to drink a cup of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coffee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咖啡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4.Do you know where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president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总统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the USA with his family lives?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5.His reading covers(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覆盖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宽广的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range of subjects.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74723" y="2816238"/>
            <a:ext cx="57122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674723" y="3146483"/>
            <a:ext cx="5712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830660" y="3228545"/>
            <a:ext cx="127949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830661" y="3558790"/>
            <a:ext cx="1279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5509846" y="3576375"/>
            <a:ext cx="92612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5509847" y="3906620"/>
            <a:ext cx="9261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610707" y="4021852"/>
            <a:ext cx="127781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3610708" y="4352097"/>
            <a:ext cx="12778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196862" y="4413279"/>
            <a:ext cx="91440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4196863" y="4743524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295400" y="2358834"/>
            <a:ext cx="11430000" cy="24974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1.There are a lot of tall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build  ) in the modern town.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 big bridge is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make  ) of steel.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3.Is your grandfather going to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have  ) a walk with you?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4.That river is about 400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foot  ) long.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5.Everybody enjoyed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themselves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they  ) during the vacation.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148293" y="2863130"/>
            <a:ext cx="127949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4148293" y="3193375"/>
            <a:ext cx="12794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855216" y="3263877"/>
            <a:ext cx="68161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855216" y="3594122"/>
            <a:ext cx="6816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992354" y="3635317"/>
            <a:ext cx="68161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992354" y="3965562"/>
            <a:ext cx="6816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310739" y="4036063"/>
            <a:ext cx="68161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4310739" y="4366308"/>
            <a:ext cx="6816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4052832" y="4423903"/>
            <a:ext cx="137495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4" name="直接连接符 13"/>
          <p:cNvCxnSpPr/>
          <p:nvPr/>
        </p:nvCxnSpPr>
        <p:spPr>
          <a:xfrm>
            <a:off x="4052832" y="4754148"/>
            <a:ext cx="13749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1630"/>
            <a:ext cx="11430000" cy="45287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按要求完成句子</a:t>
            </a: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uFill>
                <a:solidFill>
                  <a:schemeClr val="tx1"/>
                </a:solidFill>
              </a:u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1.I am going </a:t>
            </a:r>
            <a:r>
              <a:rPr lang="en-US" altLang="zh-CN" sz="2200" dirty="0" smtClean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                         .(  </a:t>
            </a:r>
            <a:r>
              <a:rPr lang="zh-CN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uFill>
                <a:solidFill>
                  <a:schemeClr val="tx1"/>
                </a:solidFill>
              </a:u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going to do?</a:t>
            </a: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uFill>
                <a:solidFill>
                  <a:schemeClr val="tx1"/>
                </a:solidFill>
              </a:u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2.The Yangtze River is </a:t>
            </a:r>
            <a:r>
              <a:rPr lang="en-US" altLang="zh-CN" sz="2200" dirty="0" smtClean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long</a:t>
            </a: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.(  </a:t>
            </a:r>
            <a:r>
              <a:rPr lang="zh-CN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uFill>
                <a:solidFill>
                  <a:schemeClr val="tx1"/>
                </a:solidFill>
              </a:u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the Yangtze River?</a:t>
            </a: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uFill>
                <a:solidFill>
                  <a:schemeClr val="tx1"/>
                </a:solidFill>
              </a:u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3.This is a silk dress.(  </a:t>
            </a:r>
            <a:r>
              <a:rPr lang="zh-CN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uFill>
                <a:solidFill>
                  <a:schemeClr val="tx1"/>
                </a:solidFill>
              </a:u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This dress 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silk. </a:t>
            </a:r>
            <a:endParaRPr lang="zh-CN" altLang="zh-CN" sz="2200" dirty="0">
              <a:solidFill>
                <a:srgbClr val="000000"/>
              </a:solidFill>
              <a:uFill>
                <a:solidFill>
                  <a:schemeClr val="tx1"/>
                </a:solidFill>
              </a:u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4.Simon had a great time in Paris last Sunday.(  </a:t>
            </a:r>
            <a:r>
              <a:rPr lang="zh-CN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uFill>
                <a:solidFill>
                  <a:schemeClr val="tx1"/>
                </a:solidFill>
              </a:u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Simon 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enjoyed/had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himself/fun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in Paris last Sunday. </a:t>
            </a:r>
            <a:endParaRPr lang="zh-CN" altLang="zh-CN" sz="2200" dirty="0">
              <a:solidFill>
                <a:srgbClr val="000000"/>
              </a:solidFill>
              <a:uFill>
                <a:solidFill>
                  <a:schemeClr val="tx1"/>
                </a:solidFill>
              </a:u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5.Judy,hurry </a:t>
            </a:r>
            <a:r>
              <a:rPr lang="en-US" altLang="zh-CN" sz="2200" dirty="0" err="1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up,or</a:t>
            </a: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we’ll be late for the meeting.(  </a:t>
            </a:r>
            <a:r>
              <a:rPr lang="zh-CN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uFill>
                <a:solidFill>
                  <a:schemeClr val="tx1"/>
                </a:solidFill>
              </a:u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Judy,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,or we’ll be late for the meeting. </a:t>
            </a:r>
            <a:endParaRPr lang="zh-CN" altLang="zh-CN" sz="2200" dirty="0">
              <a:solidFill>
                <a:srgbClr val="000000"/>
              </a:solidFill>
              <a:uFill>
                <a:solidFill>
                  <a:schemeClr val="tx1"/>
                </a:solidFill>
              </a:u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19646" y="2171469"/>
            <a:ext cx="83401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619646" y="2501714"/>
            <a:ext cx="83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575916" y="2171469"/>
            <a:ext cx="83401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1575916" y="2501714"/>
            <a:ext cx="83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2579077" y="2171469"/>
            <a:ext cx="83401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2579077" y="2501714"/>
            <a:ext cx="83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619646" y="2945191"/>
            <a:ext cx="70506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1" name="直接连接符 10"/>
          <p:cNvCxnSpPr/>
          <p:nvPr/>
        </p:nvCxnSpPr>
        <p:spPr>
          <a:xfrm>
            <a:off x="619646" y="3275436"/>
            <a:ext cx="7050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1704870" y="2945191"/>
            <a:ext cx="70506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4" name="直接连接符 13"/>
          <p:cNvCxnSpPr/>
          <p:nvPr/>
        </p:nvCxnSpPr>
        <p:spPr>
          <a:xfrm>
            <a:off x="1704870" y="3275436"/>
            <a:ext cx="7050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579077" y="3019228"/>
            <a:ext cx="70506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2579077" y="3349473"/>
            <a:ext cx="7050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1874015" y="3791321"/>
            <a:ext cx="38853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8" name="直接连接符 17"/>
          <p:cNvCxnSpPr/>
          <p:nvPr/>
        </p:nvCxnSpPr>
        <p:spPr>
          <a:xfrm>
            <a:off x="1874015" y="4121566"/>
            <a:ext cx="388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2694630" y="3789693"/>
            <a:ext cx="71846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1" name="直接连接符 20"/>
          <p:cNvCxnSpPr/>
          <p:nvPr/>
        </p:nvCxnSpPr>
        <p:spPr>
          <a:xfrm>
            <a:off x="2694630" y="4119938"/>
            <a:ext cx="7184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3845169" y="3789693"/>
            <a:ext cx="44883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4" name="直接连接符 23"/>
          <p:cNvCxnSpPr/>
          <p:nvPr/>
        </p:nvCxnSpPr>
        <p:spPr>
          <a:xfrm>
            <a:off x="3845169" y="4119938"/>
            <a:ext cx="4488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1480454" y="4637450"/>
            <a:ext cx="149720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7" name="直接连接符 26"/>
          <p:cNvCxnSpPr/>
          <p:nvPr/>
        </p:nvCxnSpPr>
        <p:spPr>
          <a:xfrm>
            <a:off x="1480454" y="4967695"/>
            <a:ext cx="14972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3328512" y="4606028"/>
            <a:ext cx="149720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0" name="直接连接符 29"/>
          <p:cNvCxnSpPr/>
          <p:nvPr/>
        </p:nvCxnSpPr>
        <p:spPr>
          <a:xfrm>
            <a:off x="3328512" y="4936273"/>
            <a:ext cx="14972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1324708" y="5348308"/>
            <a:ext cx="70506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2" name="直接连接符 31"/>
          <p:cNvCxnSpPr/>
          <p:nvPr/>
        </p:nvCxnSpPr>
        <p:spPr>
          <a:xfrm>
            <a:off x="1324708" y="5678553"/>
            <a:ext cx="7050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2342099" y="5401247"/>
            <a:ext cx="70506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5" name="直接连接符 34"/>
          <p:cNvCxnSpPr/>
          <p:nvPr/>
        </p:nvCxnSpPr>
        <p:spPr>
          <a:xfrm>
            <a:off x="2342099" y="5731492"/>
            <a:ext cx="7050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2235199" y="1814285"/>
            <a:ext cx="1654628" cy="2322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take a boat trip</a:t>
            </a:r>
            <a:endParaRPr lang="zh-CN" altLang="en-US" dirty="0"/>
          </a:p>
        </p:txBody>
      </p:sp>
      <p:cxnSp>
        <p:nvCxnSpPr>
          <p:cNvPr id="37" name="直接连接符 36"/>
          <p:cNvCxnSpPr/>
          <p:nvPr/>
        </p:nvCxnSpPr>
        <p:spPr>
          <a:xfrm flipV="1">
            <a:off x="2220686" y="2090057"/>
            <a:ext cx="1727200" cy="145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3091543" y="2627086"/>
            <a:ext cx="2322286" cy="275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en-US" altLang="zh-CN" u="sng" dirty="0" smtClean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6,300</a:t>
            </a:r>
            <a:r>
              <a:rPr lang="en-US" altLang="zh-CN" u="sng" dirty="0" smtClean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 smtClean="0">
                <a:solidFill>
                  <a:srgbClr val="FF00FF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kilometres</a:t>
            </a:r>
            <a:r>
              <a:rPr lang="en-US" altLang="zh-CN" u="sng" dirty="0" smtClean="0">
                <a:solidFill>
                  <a:srgbClr val="00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dirty="0"/>
          </a:p>
        </p:txBody>
      </p:sp>
      <p:cxnSp>
        <p:nvCxnSpPr>
          <p:cNvPr id="40" name="直接连接符 39"/>
          <p:cNvCxnSpPr/>
          <p:nvPr/>
        </p:nvCxnSpPr>
        <p:spPr>
          <a:xfrm flipV="1">
            <a:off x="3164114" y="2960914"/>
            <a:ext cx="2235200" cy="14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0" grpId="0" animBg="1"/>
      <p:bldP spid="13" grpId="0" animBg="1"/>
      <p:bldP spid="15" grpId="0" animBg="1"/>
      <p:bldP spid="17" grpId="0" animBg="1"/>
      <p:bldP spid="20" grpId="0" animBg="1"/>
      <p:bldP spid="23" grpId="0" animBg="1"/>
      <p:bldP spid="26" grpId="0" animBg="1"/>
      <p:bldP spid="29" grpId="0" animBg="1"/>
      <p:bldP spid="31" grpId="0" animBg="1"/>
      <p:bldP spid="34" grpId="0" animBg="1"/>
      <p:bldP spid="33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1630"/>
            <a:ext cx="11430000" cy="45287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如果你不多加锻炼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你将会越来越胖。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don’t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,you’ll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get/be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fatter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fatter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这个故事没有你昨天给我们讲的那个有趣。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story isn’t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as/so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one you told us yesterday.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艾瑞克匆忙地从我身边经过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没有和我说话。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Eric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hurried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without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speaking/talking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me.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这个西瓜有多重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What’s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watermelon?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那些汽车是在扬州生产的。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cars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Yangzhou.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96753" y="2183191"/>
            <a:ext cx="106847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096754" y="2513436"/>
            <a:ext cx="10684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552092" y="2183191"/>
            <a:ext cx="68161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552093" y="2513436"/>
            <a:ext cx="6816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650523" y="2183191"/>
            <a:ext cx="68161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5650524" y="2513436"/>
            <a:ext cx="6816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6904892" y="2222059"/>
            <a:ext cx="68161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6904893" y="2552304"/>
            <a:ext cx="6816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7973368" y="2183191"/>
            <a:ext cx="68161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4" name="直接连接符 13"/>
          <p:cNvCxnSpPr/>
          <p:nvPr/>
        </p:nvCxnSpPr>
        <p:spPr>
          <a:xfrm>
            <a:off x="7973369" y="2513436"/>
            <a:ext cx="6816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9041844" y="2183191"/>
            <a:ext cx="85243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9041845" y="2513436"/>
            <a:ext cx="8524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2448446" y="2992084"/>
            <a:ext cx="71678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2448447" y="3322329"/>
            <a:ext cx="7167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3516924" y="2992084"/>
            <a:ext cx="144193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3516925" y="3322329"/>
            <a:ext cx="14419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5310556" y="2992084"/>
            <a:ext cx="55977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5" name="直接连接符 24"/>
          <p:cNvCxnSpPr/>
          <p:nvPr/>
        </p:nvCxnSpPr>
        <p:spPr>
          <a:xfrm>
            <a:off x="5310557" y="3322329"/>
            <a:ext cx="5597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207479" y="3800976"/>
            <a:ext cx="88927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8" name="直接连接符 27"/>
          <p:cNvCxnSpPr/>
          <p:nvPr/>
        </p:nvCxnSpPr>
        <p:spPr>
          <a:xfrm>
            <a:off x="1207481" y="4131221"/>
            <a:ext cx="8892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2275956" y="3800976"/>
            <a:ext cx="88927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1" name="直接连接符 30"/>
          <p:cNvCxnSpPr/>
          <p:nvPr/>
        </p:nvCxnSpPr>
        <p:spPr>
          <a:xfrm>
            <a:off x="2275958" y="4131221"/>
            <a:ext cx="8892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5148527" y="3800976"/>
            <a:ext cx="188531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3" name="直接连接符 32"/>
          <p:cNvCxnSpPr/>
          <p:nvPr/>
        </p:nvCxnSpPr>
        <p:spPr>
          <a:xfrm>
            <a:off x="5148529" y="4131221"/>
            <a:ext cx="18853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563127" y="4609867"/>
            <a:ext cx="106638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6" name="直接连接符 35"/>
          <p:cNvCxnSpPr/>
          <p:nvPr/>
        </p:nvCxnSpPr>
        <p:spPr>
          <a:xfrm>
            <a:off x="563129" y="4940112"/>
            <a:ext cx="10663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2096752" y="4609867"/>
            <a:ext cx="59913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9" name="直接连接符 38"/>
          <p:cNvCxnSpPr/>
          <p:nvPr/>
        </p:nvCxnSpPr>
        <p:spPr>
          <a:xfrm>
            <a:off x="2096754" y="4940112"/>
            <a:ext cx="5991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3021616" y="4609867"/>
            <a:ext cx="88927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2" name="直接连接符 41"/>
          <p:cNvCxnSpPr/>
          <p:nvPr/>
        </p:nvCxnSpPr>
        <p:spPr>
          <a:xfrm>
            <a:off x="3021618" y="4940112"/>
            <a:ext cx="8892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4443046" y="4609867"/>
            <a:ext cx="36716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5" name="直接连接符 44"/>
          <p:cNvCxnSpPr/>
          <p:nvPr/>
        </p:nvCxnSpPr>
        <p:spPr>
          <a:xfrm>
            <a:off x="4443048" y="4940112"/>
            <a:ext cx="3671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1913171" y="5401247"/>
            <a:ext cx="53527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8" name="直接连接符 47"/>
          <p:cNvCxnSpPr/>
          <p:nvPr/>
        </p:nvCxnSpPr>
        <p:spPr>
          <a:xfrm>
            <a:off x="1913173" y="5731492"/>
            <a:ext cx="5352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/>
          <p:cNvSpPr/>
          <p:nvPr/>
        </p:nvSpPr>
        <p:spPr>
          <a:xfrm>
            <a:off x="2897591" y="5428389"/>
            <a:ext cx="88927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51" name="直接连接符 50"/>
          <p:cNvCxnSpPr/>
          <p:nvPr/>
        </p:nvCxnSpPr>
        <p:spPr>
          <a:xfrm>
            <a:off x="2897593" y="5758634"/>
            <a:ext cx="8892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3944063" y="5476310"/>
            <a:ext cx="65450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54" name="直接连接符 53"/>
          <p:cNvCxnSpPr/>
          <p:nvPr/>
        </p:nvCxnSpPr>
        <p:spPr>
          <a:xfrm>
            <a:off x="3944065" y="5806555"/>
            <a:ext cx="6545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1" grpId="0" animBg="1"/>
      <p:bldP spid="13" grpId="0" animBg="1"/>
      <p:bldP spid="15" grpId="0" animBg="1"/>
      <p:bldP spid="18" grpId="0" animBg="1"/>
      <p:bldP spid="21" grpId="0" animBg="1"/>
      <p:bldP spid="24" grpId="0" animBg="1"/>
      <p:bldP spid="27" grpId="0" animBg="1"/>
      <p:bldP spid="30" grpId="0" animBg="1"/>
      <p:bldP spid="32" grpId="0" animBg="1"/>
      <p:bldP spid="35" grpId="0" animBg="1"/>
      <p:bldP spid="38" grpId="0" animBg="1"/>
      <p:bldP spid="41" grpId="0" animBg="1"/>
      <p:bldP spid="44" grpId="0" animBg="1"/>
      <p:bldP spid="47" grpId="0" animBg="1"/>
      <p:bldP spid="50" grpId="0" animBg="1"/>
      <p:bldP spid="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83019" y="924954"/>
            <a:ext cx="11430000" cy="575119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)1.We should exercise to keep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A.quiet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B.fit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C.clean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D.happy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)2.Every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morning,the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old people enjoy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square,singing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dancing.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A.him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B.them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C.himself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D.themselves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)3.—The blouse looks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nice.Is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made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cotton?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Yes,thanks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B.by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D.from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)4.—What would you like for your afternoon tea?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—Just a cup of coffee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sugar and milk.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B.without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C.with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D.in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70915" y="1414347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870915" y="2610101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870915" y="3880140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870915" y="5072005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19223" y="1000485"/>
            <a:ext cx="11430000" cy="575119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)5.Mary had a great time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Shanghai and she enjoyed it very much.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A.visit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B.visiting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 visit	D.to visiting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)6.On my way 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house every day.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A.past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B.pass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C.passes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D.to past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)7.—How can I learn English well?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—You should speak it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A.as good as	B.as many as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C.as much as	D.as great as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)8.—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Eiffel Tower?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—It’s about 324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height.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tall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highly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wide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12299" y="1000485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812299" y="2266577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812299" y="3497834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812299" y="5090253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2935"/>
            <a:ext cx="11430000" cy="41261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)9.—What did you do yesterday?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—We took a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trip under the famous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Harbour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Bridge.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A.boats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B.boat’s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C.boats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D.boat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White,I’m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afraid that I’ll fail the exam.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dear!Take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easy.I’m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sure you’ll pass it.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A.Sorry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hear that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B.Come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right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D.Good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job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5068" y="1492935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63305" y="3188240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0" y="974813"/>
            <a:ext cx="11806518" cy="5751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Jones,the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headmaster,is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telling the students some information about the trip: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Now,here’s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some information about our school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trip.As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usual we will spend the first four days in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Paris.We’ll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a sightseeing(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tour of the city and we’ll also visit some of the famous places like the Eiffel Tower and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Louvre.From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Paris we’ll travel down to the south of France near Marseilles by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boat.We’ll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spend five days there.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 year we went by coach(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长途汽车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),but we found that the journey was too long and we didn’t have enough time to do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everything.So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this year we will go by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provide(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提供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more information about the schedule(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日程安排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later.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will be 80 students on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trip.We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travel in three groups and there will be three teachers with each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go with Group One.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hope that everyone on the trip will have a good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please remember that it is an educational(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教育的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visit,not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holiday.There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be some time for swimming and other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sports,but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are going to France to study French culture and use the French language as much as possible.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399</Words>
  <Application>Microsoft Office PowerPoint</Application>
  <PresentationFormat>宽屏</PresentationFormat>
  <Paragraphs>102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Adobe 黑体 Std R</vt:lpstr>
      <vt:lpstr>NEU-BZ-S92</vt:lpstr>
      <vt:lpstr>等线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A day out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2018-07-18T11:47:00Z</dcterms:created>
  <dcterms:modified xsi:type="dcterms:W3CDTF">2023-01-16T19:28:17Z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A315197E85324FEDB58438BD136E7788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