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7"/>
  </p:notesMasterIdLst>
  <p:handoutMasterIdLst>
    <p:handoutMasterId r:id="rId28"/>
  </p:handoutMasterIdLst>
  <p:sldIdLst>
    <p:sldId id="257" r:id="rId2"/>
    <p:sldId id="258" r:id="rId3"/>
    <p:sldId id="262" r:id="rId4"/>
    <p:sldId id="264" r:id="rId5"/>
    <p:sldId id="265" r:id="rId6"/>
    <p:sldId id="266" r:id="rId7"/>
    <p:sldId id="260" r:id="rId8"/>
    <p:sldId id="270" r:id="rId9"/>
    <p:sldId id="267" r:id="rId10"/>
    <p:sldId id="272" r:id="rId11"/>
    <p:sldId id="273" r:id="rId12"/>
    <p:sldId id="271" r:id="rId13"/>
    <p:sldId id="274" r:id="rId14"/>
    <p:sldId id="259" r:id="rId15"/>
    <p:sldId id="276" r:id="rId16"/>
    <p:sldId id="277" r:id="rId17"/>
    <p:sldId id="279" r:id="rId18"/>
    <p:sldId id="282" r:id="rId19"/>
    <p:sldId id="280" r:id="rId20"/>
    <p:sldId id="283" r:id="rId21"/>
    <p:sldId id="281" r:id="rId22"/>
    <p:sldId id="284" r:id="rId23"/>
    <p:sldId id="288" r:id="rId24"/>
    <p:sldId id="286" r:id="rId25"/>
    <p:sldId id="287" r:id="rId26"/>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autoAdjust="0"/>
  </p:normalViewPr>
  <p:slideViewPr>
    <p:cSldViewPr snapToGrid="0">
      <p:cViewPr>
        <p:scale>
          <a:sx n="100" d="100"/>
          <a:sy n="100" d="100"/>
        </p:scale>
        <p:origin x="-282" y="-264"/>
      </p:cViewPr>
      <p:guideLst>
        <p:guide orient="horz" pos="2160"/>
        <p:guide pos="2880"/>
      </p:guideLst>
    </p:cSldViewPr>
  </p:slideViewPr>
  <p:notesTextViewPr>
    <p:cViewPr>
      <p:scale>
        <a:sx n="1" d="1"/>
        <a:sy n="1" d="1"/>
      </p:scale>
      <p:origin x="0" y="0"/>
    </p:cViewPr>
  </p:notesTextViewPr>
  <p:sorterViewPr>
    <p:cViewPr>
      <p:scale>
        <a:sx n="97" d="100"/>
        <a:sy n="97" d="100"/>
      </p:scale>
      <p:origin x="0" y="0"/>
    </p:cViewPr>
  </p:sorterViewPr>
  <p:gridSpacing cx="72006" cy="72006"/>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D7C779-7F35-4106-9AD6-953B5D48DB06}"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0BF619E-B7CB-46A1-8675-6A515FF239D8}"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6000"/>
            </a:lvl1pPr>
          </a:lstStyle>
          <a:p>
            <a:r>
              <a:rPr lang="zh-CN" altLang="en-US" noProof="1" smtClean="0"/>
              <a:t>单击此处编辑母版标题样式</a:t>
            </a:r>
            <a:endParaRPr lang="zh-CN" altLang="en-US" noProof="1"/>
          </a:p>
        </p:txBody>
      </p:sp>
      <p:sp>
        <p:nvSpPr>
          <p:cNvPr id="3" name="副标题 2"/>
          <p:cNvSpPr>
            <a:spLocks noGrp="1"/>
          </p:cNvSpPr>
          <p:nvPr>
            <p:ph type="subTitle" idx="1"/>
          </p:nvPr>
        </p:nvSpPr>
        <p:spPr>
          <a:xfrm>
            <a:off x="1143000" y="3602038"/>
            <a:ext cx="6858000" cy="1655762"/>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noProof="1" smtClean="0"/>
              <a:t>单击此处编辑母版副标题样式</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3465A5E9-DA77-458C-8D5A-CDC4AC16262C}"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8C5F7334-508D-4245-A4E7-485818DD86C4}" type="slidenum">
              <a:rPr lang="zh-CN" altLang="en-US"/>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628650" y="365125"/>
            <a:ext cx="7886700" cy="5811838"/>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3" name="日期占位符 3"/>
          <p:cNvSpPr>
            <a:spLocks noGrp="1"/>
          </p:cNvSpPr>
          <p:nvPr>
            <p:ph type="dt" sz="half" idx="10"/>
          </p:nvPr>
        </p:nvSpPr>
        <p:spPr/>
        <p:txBody>
          <a:bodyPr/>
          <a:lstStyle>
            <a:lvl1pPr>
              <a:defRPr/>
            </a:lvl1pPr>
          </a:lstStyle>
          <a:p>
            <a:pPr>
              <a:defRPr/>
            </a:pPr>
            <a:fld id="{C3529766-5161-44D4-BA4B-AFC34C2EBC5F}" type="datetimeFigureOut">
              <a:rPr lang="zh-CN" altLang="en-US"/>
              <a:t>2023-01-17</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AD9E8ACD-DD27-46C8-9710-F8CAE1A4DE35}" type="slidenum">
              <a:rPr lang="zh-CN" altLang="en-US"/>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lvl1pPr>
              <a:defRPr/>
            </a:lvl1pPr>
          </a:lstStyle>
          <a:p>
            <a:pPr>
              <a:defRPr/>
            </a:pPr>
            <a:fld id="{8AF3A434-912C-4F61-AD77-475F15D762B6}"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37B709B2-5B4D-4B27-BBD6-970198AE7D55}" type="slidenum">
              <a:rPr lang="zh-CN" altLang="en-US"/>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lgn="l">
              <a:defRPr sz="6000"/>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623888" y="4589463"/>
            <a:ext cx="7886700" cy="1500187"/>
          </a:xfrm>
        </p:spPr>
        <p:txBody>
          <a:bodyPr/>
          <a:lstStyle>
            <a:lvl1pPr marL="0" indent="0" algn="l">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noProof="1" smtClean="0"/>
              <a:t>单击此处编辑母版文本样式</a:t>
            </a:r>
          </a:p>
        </p:txBody>
      </p:sp>
      <p:sp>
        <p:nvSpPr>
          <p:cNvPr id="4" name="日期占位符 3"/>
          <p:cNvSpPr>
            <a:spLocks noGrp="1"/>
          </p:cNvSpPr>
          <p:nvPr>
            <p:ph type="dt" sz="half" idx="10"/>
          </p:nvPr>
        </p:nvSpPr>
        <p:spPr/>
        <p:txBody>
          <a:bodyPr/>
          <a:lstStyle>
            <a:lvl1pPr>
              <a:defRPr/>
            </a:lvl1pPr>
          </a:lstStyle>
          <a:p>
            <a:pPr>
              <a:defRPr/>
            </a:pPr>
            <a:fld id="{9F472344-9164-4064-8732-52E03FEA8A8E}"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781CA66C-7F77-440A-B1F0-57108CBFDF1E}" type="slidenum">
              <a:rPr lang="zh-CN" altLang="en-US"/>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628650" y="1825625"/>
            <a:ext cx="3886200" cy="4351338"/>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half" idx="2"/>
          </p:nvPr>
        </p:nvSpPr>
        <p:spPr>
          <a:xfrm>
            <a:off x="4629150" y="1825625"/>
            <a:ext cx="3886200" cy="4351338"/>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日期占位符 3"/>
          <p:cNvSpPr>
            <a:spLocks noGrp="1"/>
          </p:cNvSpPr>
          <p:nvPr>
            <p:ph type="dt" sz="half" idx="10"/>
          </p:nvPr>
        </p:nvSpPr>
        <p:spPr/>
        <p:txBody>
          <a:bodyPr/>
          <a:lstStyle>
            <a:lvl1pPr>
              <a:defRPr/>
            </a:lvl1pPr>
          </a:lstStyle>
          <a:p>
            <a:pPr>
              <a:defRPr/>
            </a:pPr>
            <a:fld id="{8953A520-9799-4CAD-B8DF-5A9FFE99954E}" type="datetimeFigureOut">
              <a:rPr lang="zh-CN" altLang="en-US"/>
              <a:t>2023-01-17</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64AC703D-64E4-4E69-86AB-64E060CF3D35}" type="slidenum">
              <a:rPr lang="zh-CN" altLang="en-US"/>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6"/>
            <a:ext cx="7886700" cy="970222"/>
          </a:xfrm>
        </p:spPr>
        <p:txBody>
          <a:bodyPr/>
          <a:lstStyle>
            <a:lvl1pPr algn="ctr">
              <a:defRPr/>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944793" y="1567346"/>
            <a:ext cx="3526380" cy="710095"/>
          </a:xfrm>
        </p:spPr>
        <p:txBody>
          <a:bodyPr anchor="ctr">
            <a:norm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单击此处编辑母版文本样式</a:t>
            </a:r>
          </a:p>
        </p:txBody>
      </p:sp>
      <p:sp>
        <p:nvSpPr>
          <p:cNvPr id="4" name="内容占位符 3"/>
          <p:cNvSpPr>
            <a:spLocks noGrp="1"/>
          </p:cNvSpPr>
          <p:nvPr>
            <p:ph sz="half" idx="2"/>
          </p:nvPr>
        </p:nvSpPr>
        <p:spPr>
          <a:xfrm>
            <a:off x="944793" y="2338388"/>
            <a:ext cx="3526380" cy="3785964"/>
          </a:xfrm>
        </p:spPr>
        <p:txBody>
          <a:bodyPr>
            <a:normAutofit/>
          </a:bodyPr>
          <a:lstStyle>
            <a:lvl1pPr>
              <a:defRPr sz="2400"/>
            </a:lvl1pPr>
            <a:lvl2pPr>
              <a:defRPr sz="2000"/>
            </a:lvl2pPr>
            <a:lvl3pPr>
              <a:defRPr sz="1800"/>
            </a:lvl3pPr>
            <a:lvl4pPr>
              <a:defRPr sz="1600"/>
            </a:lvl4pPr>
            <a:lvl5pPr>
              <a:defRPr sz="1600"/>
            </a:lvl5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4717212" y="1567346"/>
            <a:ext cx="3526381" cy="710095"/>
          </a:xfrm>
        </p:spPr>
        <p:txBody>
          <a:bodyPr rtlCol="0" anchor="ctr">
            <a:normAutofit/>
          </a:bodyPr>
          <a:lstStyle>
            <a:lvl1pPr marL="228600" indent="-228600">
              <a:buNone/>
              <a:defRPr lang="zh-CN" altLang="en-US" b="0" smtClean="0"/>
            </a:lvl1pPr>
          </a:lstStyle>
          <a:p>
            <a:pPr lvl="0"/>
            <a:r>
              <a:rPr lang="zh-CN" altLang="en-US" noProof="1" smtClean="0"/>
              <a:t>单击此处编辑母版文本样式</a:t>
            </a:r>
          </a:p>
        </p:txBody>
      </p:sp>
      <p:sp>
        <p:nvSpPr>
          <p:cNvPr id="6" name="内容占位符 5"/>
          <p:cNvSpPr>
            <a:spLocks noGrp="1"/>
          </p:cNvSpPr>
          <p:nvPr>
            <p:ph sz="quarter" idx="4"/>
          </p:nvPr>
        </p:nvSpPr>
        <p:spPr>
          <a:xfrm>
            <a:off x="4717212" y="2357460"/>
            <a:ext cx="3526381" cy="3766892"/>
          </a:xfrm>
        </p:spPr>
        <p:txBody>
          <a:bodyPr>
            <a:normAutofit/>
          </a:bodyPr>
          <a:lstStyle>
            <a:lvl1pPr>
              <a:defRPr sz="2400"/>
            </a:lvl1pPr>
            <a:lvl2pPr>
              <a:defRPr sz="2000"/>
            </a:lvl2pPr>
            <a:lvl3pPr>
              <a:defRPr sz="1800"/>
            </a:lvl3pPr>
            <a:lvl4pPr>
              <a:defRPr sz="1600"/>
            </a:lvl4pPr>
            <a:lvl5pPr>
              <a:defRPr sz="1600"/>
            </a:lvl5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7" name="日期占位符 3"/>
          <p:cNvSpPr>
            <a:spLocks noGrp="1"/>
          </p:cNvSpPr>
          <p:nvPr>
            <p:ph type="dt" sz="half" idx="10"/>
          </p:nvPr>
        </p:nvSpPr>
        <p:spPr/>
        <p:txBody>
          <a:bodyPr/>
          <a:lstStyle>
            <a:lvl1pPr>
              <a:defRPr/>
            </a:lvl1pPr>
          </a:lstStyle>
          <a:p>
            <a:pPr>
              <a:defRPr/>
            </a:pPr>
            <a:fld id="{905E8C5C-AA88-4A03-BBC9-EDC93C6C78F8}" type="datetimeFigureOut">
              <a:rPr lang="zh-CN" altLang="en-US"/>
              <a:t>2023-01-17</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E4C9BB62-5172-4ABE-B5BB-F3E2FCC35C14}" type="slidenum">
              <a:rPr lang="zh-CN" altLang="en-US"/>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日期占位符 3"/>
          <p:cNvSpPr>
            <a:spLocks noGrp="1"/>
          </p:cNvSpPr>
          <p:nvPr>
            <p:ph type="dt" sz="half" idx="10"/>
          </p:nvPr>
        </p:nvSpPr>
        <p:spPr/>
        <p:txBody>
          <a:bodyPr/>
          <a:lstStyle>
            <a:lvl1pPr>
              <a:defRPr/>
            </a:lvl1pPr>
          </a:lstStyle>
          <a:p>
            <a:pPr>
              <a:defRPr/>
            </a:pPr>
            <a:fld id="{216B6084-3109-48BF-8DD1-A803924F28F2}" type="datetimeFigureOut">
              <a:rPr lang="zh-CN" altLang="en-US"/>
              <a:t>2023-01-17</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02CE61CE-0398-4541-A146-5E138857DB12}" type="slidenum">
              <a:rPr lang="zh-CN" altLang="en-US"/>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09F7FF67-6B5E-4292-953A-EB4A0A000937}" type="datetimeFigureOut">
              <a:rPr lang="zh-CN" altLang="en-US"/>
              <a:t>2023-01-17</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DB97280C-260C-4440-8438-C93B52EEB410}" type="slidenum">
              <a:rPr lang="zh-CN" altLang="en-US"/>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95638" cy="1600200"/>
          </a:xfrm>
        </p:spPr>
        <p:txBody>
          <a:bodyPr anchor="t">
            <a:normAutofit/>
          </a:bodyPr>
          <a:lstStyle>
            <a:lvl1pPr>
              <a:defRPr sz="4000"/>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4038600" y="457201"/>
            <a:ext cx="4477941"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1"/>
          </a:p>
        </p:txBody>
      </p:sp>
      <p:sp>
        <p:nvSpPr>
          <p:cNvPr id="4" name="文本占位符 3"/>
          <p:cNvSpPr>
            <a:spLocks noGrp="1"/>
          </p:cNvSpPr>
          <p:nvPr>
            <p:ph type="body" sz="half" idx="2"/>
          </p:nvPr>
        </p:nvSpPr>
        <p:spPr>
          <a:xfrm>
            <a:off x="629841" y="2057400"/>
            <a:ext cx="3195638" cy="3811588"/>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noProof="1"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80DF4E38-5C84-4CF4-AAA7-BEEA4B3DA52B}" type="datetimeFigureOut">
              <a:rPr lang="zh-CN" altLang="en-US"/>
              <a:t>2023-01-17</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4CF2AECE-14BB-41A4-A43D-85F06802F676}" type="slidenum">
              <a:rPr lang="zh-CN" altLang="en-US"/>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628650" y="365125"/>
            <a:ext cx="5800725" cy="5811838"/>
          </a:xfrm>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1A0493AB-B299-48A1-B6EB-31852519A32A}"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725FB79A-3607-4EF8-970D-979179A47C97}" type="slidenum">
              <a:rPr lang="zh-CN" altLang="en-US"/>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2">
            <a:lum/>
          </a:blip>
          <a:srcRect/>
          <a:stretch>
            <a:fillRect/>
          </a:stretch>
        </a:blip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idx="4294967295"/>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1027" name="文本占位符 2"/>
          <p:cNvSpPr>
            <a:spLocks noGrp="1" noChangeArrowheads="1"/>
          </p:cNvSpPr>
          <p:nvPr>
            <p:ph type="body" idx="9"/>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fontAlgn="auto">
              <a:defRPr sz="1200" noProof="1" smtClean="0">
                <a:solidFill>
                  <a:schemeClr val="tx1">
                    <a:tint val="75000"/>
                  </a:schemeClr>
                </a:solidFill>
                <a:latin typeface="+mn-lt"/>
                <a:ea typeface="+mn-ea"/>
              </a:defRPr>
            </a:lvl1pPr>
          </a:lstStyle>
          <a:p>
            <a:pPr>
              <a:defRPr/>
            </a:pPr>
            <a:fld id="{CAEC6CE7-07E0-4968-A4BC-DAD755408DD2}" type="datetimeFigureOut">
              <a:rPr lang="zh-CN" altLang="en-US"/>
              <a:t>2023-01-17</a:t>
            </a:fld>
            <a:endParaRPr lang="zh-CN" altLang="en-US"/>
          </a:p>
        </p:txBody>
      </p:sp>
      <p:sp>
        <p:nvSpPr>
          <p:cNvPr id="5" name="页脚占位符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fontAlgn="auto">
              <a:defRPr sz="1200" noProof="1">
                <a:solidFill>
                  <a:schemeClr val="tx1">
                    <a:tint val="75000"/>
                  </a:schemeClr>
                </a:solidFill>
              </a:defRPr>
            </a:lvl1pPr>
          </a:lstStyle>
          <a:p>
            <a:pPr>
              <a:defRPr/>
            </a:pPr>
            <a:endParaRPr lang="zh-CN" altLang="en-US"/>
          </a:p>
        </p:txBody>
      </p:sp>
      <p:sp>
        <p:nvSpPr>
          <p:cNvPr id="6" name="灯片编号占位符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lstStyle>
            <a:lvl1pPr algn="r">
              <a:defRPr sz="1200" smtClean="0">
                <a:solidFill>
                  <a:srgbClr val="898989"/>
                </a:solidFill>
              </a:defRPr>
            </a:lvl1pPr>
          </a:lstStyle>
          <a:p>
            <a:pPr>
              <a:defRPr/>
            </a:pPr>
            <a:fld id="{596E6DAC-61C7-483C-BCD2-5F5A570B1ABD}" type="slidenum">
              <a:rPr lang="zh-CN" altLang="en-US"/>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矩形 8"/>
          <p:cNvSpPr>
            <a:spLocks noChangeArrowheads="1"/>
          </p:cNvSpPr>
          <p:nvPr/>
        </p:nvSpPr>
        <p:spPr bwMode="auto">
          <a:xfrm>
            <a:off x="9523" y="1251486"/>
            <a:ext cx="9134475"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4800" b="1" dirty="0">
                <a:solidFill>
                  <a:srgbClr val="C00000"/>
                </a:solidFill>
                <a:latin typeface="Adobe Caslon Pro Bold" pitchFamily="18" charset="0"/>
              </a:rPr>
              <a:t>Unit 9 </a:t>
            </a:r>
            <a:r>
              <a:rPr lang="en-US" altLang="zh-CN" sz="4800" b="1" dirty="0" smtClean="0">
                <a:latin typeface="Adobe Caslon Pro Bold" pitchFamily="18" charset="0"/>
              </a:rPr>
              <a:t>Have </a:t>
            </a:r>
            <a:r>
              <a:rPr lang="en-US" altLang="zh-CN" sz="4800" b="1" dirty="0">
                <a:latin typeface="Adobe Caslon Pro Bold" pitchFamily="18" charset="0"/>
              </a:rPr>
              <a:t>you ever been to a museum?</a:t>
            </a:r>
          </a:p>
        </p:txBody>
      </p:sp>
      <p:sp>
        <p:nvSpPr>
          <p:cNvPr id="2051" name="Rectangle 1"/>
          <p:cNvSpPr>
            <a:spLocks noChangeArrowheads="1"/>
          </p:cNvSpPr>
          <p:nvPr/>
        </p:nvSpPr>
        <p:spPr bwMode="auto">
          <a:xfrm>
            <a:off x="276224" y="3112979"/>
            <a:ext cx="85248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r>
              <a:rPr lang="zh-CN" altLang="zh-CN" sz="3600" b="1" dirty="0" smtClean="0">
                <a:effectLst>
                  <a:outerShdw blurRad="38100" dist="38100" dir="2700000" algn="tl">
                    <a:srgbClr val="000000">
                      <a:alpha val="43137"/>
                    </a:srgbClr>
                  </a:outerShdw>
                </a:effectLst>
                <a:latin typeface="宋体" panose="02010600030101010101" pitchFamily="2" charset="-122"/>
              </a:rPr>
              <a:t>Section </a:t>
            </a:r>
            <a:r>
              <a:rPr lang="zh-CN" altLang="zh-CN" sz="3600" b="1" dirty="0">
                <a:effectLst>
                  <a:outerShdw blurRad="38100" dist="38100" dir="2700000" algn="tl">
                    <a:srgbClr val="000000">
                      <a:alpha val="43137"/>
                    </a:srgbClr>
                  </a:outerShdw>
                </a:effectLst>
                <a:latin typeface="宋体" panose="02010600030101010101" pitchFamily="2" charset="-122"/>
              </a:rPr>
              <a:t>B 2a -Self check </a:t>
            </a:r>
          </a:p>
        </p:txBody>
      </p:sp>
      <p:sp>
        <p:nvSpPr>
          <p:cNvPr id="7" name="矩形 6"/>
          <p:cNvSpPr/>
          <p:nvPr/>
        </p:nvSpPr>
        <p:spPr>
          <a:xfrm>
            <a:off x="2670630" y="5273046"/>
            <a:ext cx="3812262" cy="566309"/>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8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堂 小 测</a:t>
            </a:r>
          </a:p>
        </p:txBody>
      </p:sp>
      <p:sp>
        <p:nvSpPr>
          <p:cNvPr id="11267" name="文本框 103"/>
          <p:cNvSpPr txBox="1">
            <a:spLocks noChangeArrowheads="1"/>
          </p:cNvSpPr>
          <p:nvPr/>
        </p:nvSpPr>
        <p:spPr bwMode="auto">
          <a:xfrm>
            <a:off x="-26988" y="611188"/>
            <a:ext cx="9128126"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solidFill>
                  <a:srgbClr val="000000"/>
                </a:solidFill>
                <a:latin typeface="宋体" panose="02010600030101010101" pitchFamily="2" charset="-122"/>
              </a:rPr>
              <a:t>10. </a:t>
            </a:r>
            <a:r>
              <a:rPr lang="zh-CN" altLang="en-US" sz="3200" dirty="0">
                <a:solidFill>
                  <a:srgbClr val="000000"/>
                </a:solidFill>
                <a:latin typeface="宋体" panose="02010600030101010101" pitchFamily="2" charset="-122"/>
              </a:rPr>
              <a:t>日本是一个购物的好地方。</a:t>
            </a:r>
          </a:p>
          <a:p>
            <a:pPr eaLnBrk="1" hangingPunct="1"/>
            <a:r>
              <a:rPr lang="zh-CN" altLang="en-US" sz="3200" dirty="0">
                <a:solidFill>
                  <a:srgbClr val="000000"/>
                </a:solidFill>
                <a:latin typeface="宋体" panose="02010600030101010101" pitchFamily="2" charset="-122"/>
              </a:rPr>
              <a:t>    </a:t>
            </a:r>
            <a:r>
              <a:rPr lang="en-US" altLang="zh-CN" sz="3200" dirty="0">
                <a:solidFill>
                  <a:srgbClr val="000000"/>
                </a:solidFill>
                <a:latin typeface="宋体" panose="02010600030101010101" pitchFamily="2" charset="-122"/>
              </a:rPr>
              <a:t>Japan is ___________________________ go shopping.</a:t>
            </a:r>
          </a:p>
          <a:p>
            <a:pPr eaLnBrk="1" hangingPunct="1"/>
            <a:r>
              <a:rPr lang="en-US" altLang="zh-CN" sz="3200" dirty="0">
                <a:solidFill>
                  <a:srgbClr val="000000"/>
                </a:solidFill>
                <a:latin typeface="宋体" panose="02010600030101010101" pitchFamily="2" charset="-122"/>
              </a:rPr>
              <a:t>11. </a:t>
            </a:r>
            <a:r>
              <a:rPr lang="en-US" altLang="zh-CN" sz="3200" dirty="0" err="1">
                <a:solidFill>
                  <a:srgbClr val="000000"/>
                </a:solidFill>
                <a:latin typeface="宋体" panose="02010600030101010101" pitchFamily="2" charset="-122"/>
              </a:rPr>
              <a:t>他在学英语方面有一些困难</a:t>
            </a:r>
            <a:r>
              <a:rPr lang="en-US" altLang="zh-CN" sz="3200" dirty="0" smtClean="0">
                <a:solidFill>
                  <a:srgbClr val="000000"/>
                </a:solidFill>
                <a:latin typeface="宋体" panose="02010600030101010101" pitchFamily="2" charset="-122"/>
              </a:rPr>
              <a:t>。</a:t>
            </a:r>
          </a:p>
          <a:p>
            <a:pPr eaLnBrk="1" hangingPunct="1"/>
            <a:r>
              <a:rPr lang="en-US" altLang="zh-CN" sz="3200" dirty="0" smtClean="0">
                <a:solidFill>
                  <a:srgbClr val="000000"/>
                </a:solidFill>
                <a:latin typeface="宋体" panose="02010600030101010101" pitchFamily="2" charset="-122"/>
              </a:rPr>
              <a:t>He </a:t>
            </a:r>
            <a:r>
              <a:rPr lang="en-US" altLang="zh-CN" sz="3200" dirty="0">
                <a:solidFill>
                  <a:srgbClr val="000000"/>
                </a:solidFill>
                <a:latin typeface="宋体" panose="02010600030101010101" pitchFamily="2" charset="-122"/>
              </a:rPr>
              <a:t>_________________________________ learning English.</a:t>
            </a:r>
          </a:p>
          <a:p>
            <a:pPr eaLnBrk="1" hangingPunct="1"/>
            <a:r>
              <a:rPr lang="en-US" altLang="zh-CN" sz="3200" dirty="0">
                <a:solidFill>
                  <a:srgbClr val="000000"/>
                </a:solidFill>
                <a:latin typeface="宋体" panose="02010600030101010101" pitchFamily="2" charset="-122"/>
              </a:rPr>
              <a:t>12. </a:t>
            </a:r>
            <a:r>
              <a:rPr lang="en-US" altLang="zh-CN" sz="3200" dirty="0" err="1">
                <a:solidFill>
                  <a:srgbClr val="000000"/>
                </a:solidFill>
                <a:latin typeface="宋体" panose="02010600030101010101" pitchFamily="2" charset="-122"/>
              </a:rPr>
              <a:t>看起来好像谁也不了解这件事</a:t>
            </a:r>
            <a:r>
              <a:rPr lang="en-US" altLang="zh-CN" sz="3200" dirty="0">
                <a:solidFill>
                  <a:srgbClr val="000000"/>
                </a:solidFill>
                <a:latin typeface="宋体" panose="02010600030101010101" pitchFamily="2" charset="-122"/>
              </a:rPr>
              <a:t>。</a:t>
            </a:r>
          </a:p>
          <a:p>
            <a:pPr eaLnBrk="1" hangingPunct="1"/>
            <a:r>
              <a:rPr lang="en-US" altLang="zh-CN" sz="3200" dirty="0">
                <a:solidFill>
                  <a:srgbClr val="000000"/>
                </a:solidFill>
                <a:latin typeface="宋体" panose="02010600030101010101" pitchFamily="2" charset="-122"/>
              </a:rPr>
              <a:t>   _______________________ nobody knew anything about the matter</a:t>
            </a:r>
            <a:r>
              <a:rPr lang="en-US" altLang="zh-CN" sz="3200" dirty="0" smtClean="0">
                <a:solidFill>
                  <a:srgbClr val="000000"/>
                </a:solidFill>
                <a:latin typeface="宋体" panose="02010600030101010101" pitchFamily="2" charset="-122"/>
              </a:rPr>
              <a:t>.</a:t>
            </a:r>
            <a:endParaRPr lang="en-US" altLang="zh-CN" sz="3200" dirty="0">
              <a:solidFill>
                <a:srgbClr val="000000"/>
              </a:solidFill>
              <a:latin typeface="宋体" panose="02010600030101010101" pitchFamily="2" charset="-122"/>
            </a:endParaRPr>
          </a:p>
        </p:txBody>
      </p:sp>
      <p:sp>
        <p:nvSpPr>
          <p:cNvPr id="3" name="文本框 2"/>
          <p:cNvSpPr txBox="1">
            <a:spLocks noChangeArrowheads="1"/>
          </p:cNvSpPr>
          <p:nvPr/>
        </p:nvSpPr>
        <p:spPr bwMode="auto">
          <a:xfrm>
            <a:off x="3070225" y="1084263"/>
            <a:ext cx="4019550"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a good place to	</a:t>
            </a:r>
          </a:p>
        </p:txBody>
      </p:sp>
      <p:sp>
        <p:nvSpPr>
          <p:cNvPr id="4" name="文本框 3"/>
          <p:cNvSpPr txBox="1">
            <a:spLocks noChangeArrowheads="1"/>
          </p:cNvSpPr>
          <p:nvPr/>
        </p:nvSpPr>
        <p:spPr bwMode="auto">
          <a:xfrm>
            <a:off x="588962" y="2557463"/>
            <a:ext cx="7939087"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 had some problems/ difficulties /trouble (in)</a:t>
            </a:r>
          </a:p>
        </p:txBody>
      </p:sp>
      <p:sp>
        <p:nvSpPr>
          <p:cNvPr id="5" name="文本框 4"/>
          <p:cNvSpPr txBox="1">
            <a:spLocks noChangeArrowheads="1"/>
          </p:cNvSpPr>
          <p:nvPr/>
        </p:nvSpPr>
        <p:spPr bwMode="auto">
          <a:xfrm>
            <a:off x="719138" y="4019550"/>
            <a:ext cx="4706937"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 It seemed that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堂 小 测</a:t>
            </a:r>
          </a:p>
        </p:txBody>
      </p:sp>
      <p:sp>
        <p:nvSpPr>
          <p:cNvPr id="12291" name="文本框 103"/>
          <p:cNvSpPr txBox="1">
            <a:spLocks noChangeArrowheads="1"/>
          </p:cNvSpPr>
          <p:nvPr/>
        </p:nvSpPr>
        <p:spPr bwMode="auto">
          <a:xfrm>
            <a:off x="-26988" y="611188"/>
            <a:ext cx="9128126" cy="301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000000"/>
                </a:solidFill>
                <a:latin typeface="宋体" panose="02010600030101010101" pitchFamily="2" charset="-122"/>
              </a:rPr>
              <a:t>13. 夏天去游览这个小岛更好。</a:t>
            </a:r>
          </a:p>
          <a:p>
            <a:pPr eaLnBrk="1" hangingPunct="1"/>
            <a:r>
              <a:rPr lang="en-US" altLang="zh-CN" sz="3200">
                <a:solidFill>
                  <a:srgbClr val="000000"/>
                </a:solidFill>
                <a:latin typeface="宋体" panose="02010600030101010101" pitchFamily="2" charset="-122"/>
              </a:rPr>
              <a:t>   ________________________ visit the island in summer.</a:t>
            </a:r>
          </a:p>
          <a:p>
            <a:pPr eaLnBrk="1" hangingPunct="1"/>
            <a:r>
              <a:rPr lang="en-US" altLang="zh-CN" sz="3200">
                <a:solidFill>
                  <a:srgbClr val="000000"/>
                </a:solidFill>
                <a:latin typeface="宋体" panose="02010600030101010101" pitchFamily="2" charset="-122"/>
              </a:rPr>
              <a:t>14. 无论明天下雨或者不下，我都会去看电影。</a:t>
            </a:r>
          </a:p>
          <a:p>
            <a:pPr eaLnBrk="1" hangingPunct="1"/>
            <a:r>
              <a:rPr lang="en-US" altLang="zh-CN" sz="3200">
                <a:solidFill>
                  <a:srgbClr val="000000"/>
                </a:solidFill>
                <a:latin typeface="宋体" panose="02010600030101010101" pitchFamily="2" charset="-122"/>
              </a:rPr>
              <a:t>   ________ it rains ________ not, I will go to the movies tomorrow.</a:t>
            </a:r>
          </a:p>
        </p:txBody>
      </p:sp>
      <p:sp>
        <p:nvSpPr>
          <p:cNvPr id="3" name="文本框 2"/>
          <p:cNvSpPr txBox="1">
            <a:spLocks noChangeArrowheads="1"/>
          </p:cNvSpPr>
          <p:nvPr/>
        </p:nvSpPr>
        <p:spPr bwMode="auto">
          <a:xfrm>
            <a:off x="523875" y="1069975"/>
            <a:ext cx="52705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It’s better to	</a:t>
            </a:r>
          </a:p>
        </p:txBody>
      </p:sp>
      <p:sp>
        <p:nvSpPr>
          <p:cNvPr id="4" name="文本框 3"/>
          <p:cNvSpPr txBox="1">
            <a:spLocks noChangeArrowheads="1"/>
          </p:cNvSpPr>
          <p:nvPr/>
        </p:nvSpPr>
        <p:spPr bwMode="auto">
          <a:xfrm>
            <a:off x="565150" y="2586038"/>
            <a:ext cx="24749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Whether</a:t>
            </a:r>
          </a:p>
        </p:txBody>
      </p:sp>
      <p:sp>
        <p:nvSpPr>
          <p:cNvPr id="5" name="文本框 4"/>
          <p:cNvSpPr txBox="1">
            <a:spLocks noChangeArrowheads="1"/>
          </p:cNvSpPr>
          <p:nvPr/>
        </p:nvSpPr>
        <p:spPr bwMode="auto">
          <a:xfrm>
            <a:off x="3973513" y="2544763"/>
            <a:ext cx="1271587"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or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堂 小 测</a:t>
            </a:r>
          </a:p>
        </p:txBody>
      </p:sp>
      <p:sp>
        <p:nvSpPr>
          <p:cNvPr id="13315" name="文本框 103"/>
          <p:cNvSpPr txBox="1">
            <a:spLocks noChangeArrowheads="1"/>
          </p:cNvSpPr>
          <p:nvPr/>
        </p:nvSpPr>
        <p:spPr bwMode="auto">
          <a:xfrm>
            <a:off x="-25400" y="554038"/>
            <a:ext cx="9128125" cy="600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latin typeface="宋体" panose="02010600030101010101" pitchFamily="2" charset="-122"/>
              </a:rPr>
              <a:t>三、单项选择。</a:t>
            </a:r>
          </a:p>
          <a:p>
            <a:pPr eaLnBrk="1" hangingPunct="1"/>
            <a:r>
              <a:rPr lang="en-US" altLang="zh-CN" sz="3200" dirty="0">
                <a:latin typeface="宋体" panose="02010600030101010101" pitchFamily="2" charset="-122"/>
                <a:sym typeface="宋体" panose="02010600030101010101" pitchFamily="2" charset="-122"/>
              </a:rPr>
              <a:t>(     ) </a:t>
            </a:r>
            <a:r>
              <a:rPr lang="en-US" altLang="zh-CN" sz="3200" dirty="0">
                <a:latin typeface="宋体" panose="02010600030101010101" pitchFamily="2" charset="-122"/>
              </a:rPr>
              <a:t>15. </a:t>
            </a:r>
            <a:r>
              <a:rPr lang="en-US" altLang="zh-CN" sz="3200" dirty="0" smtClean="0">
                <a:latin typeface="宋体" panose="02010600030101010101" pitchFamily="2" charset="-122"/>
              </a:rPr>
              <a:t>_____ </a:t>
            </a:r>
            <a:r>
              <a:rPr lang="en-US" altLang="zh-CN" sz="3200" dirty="0">
                <a:latin typeface="宋体" panose="02010600030101010101" pitchFamily="2" charset="-122"/>
              </a:rPr>
              <a:t>it </a:t>
            </a:r>
            <a:r>
              <a:rPr lang="en-US" altLang="zh-CN" sz="3200" dirty="0" smtClean="0">
                <a:latin typeface="宋体" panose="02010600030101010101" pitchFamily="2" charset="-122"/>
              </a:rPr>
              <a:t>rains_____ </a:t>
            </a:r>
            <a:r>
              <a:rPr lang="en-US" altLang="zh-CN" sz="3200" dirty="0">
                <a:latin typeface="宋体" panose="02010600030101010101" pitchFamily="2" charset="-122"/>
              </a:rPr>
              <a:t>not, I will go to the movies tomorrow.</a:t>
            </a:r>
          </a:p>
          <a:p>
            <a:pPr eaLnBrk="1" hangingPunct="1"/>
            <a:r>
              <a:rPr lang="en-US" altLang="zh-CN" sz="3200" dirty="0" err="1">
                <a:latin typeface="宋体" panose="02010600030101010101" pitchFamily="2" charset="-122"/>
              </a:rPr>
              <a:t>A.Both；and</a:t>
            </a:r>
            <a:r>
              <a:rPr lang="en-US" altLang="zh-CN" sz="3200" dirty="0">
                <a:latin typeface="宋体" panose="02010600030101010101" pitchFamily="2" charset="-122"/>
              </a:rPr>
              <a:t>        </a:t>
            </a:r>
            <a:r>
              <a:rPr lang="en-US" altLang="zh-CN" sz="3200" dirty="0" smtClean="0">
                <a:latin typeface="宋体" panose="02010600030101010101" pitchFamily="2" charset="-122"/>
              </a:rPr>
              <a:t>B</a:t>
            </a:r>
            <a:r>
              <a:rPr lang="en-US" altLang="zh-CN" sz="3200" dirty="0">
                <a:latin typeface="宋体" panose="02010600030101010101" pitchFamily="2" charset="-122"/>
              </a:rPr>
              <a:t>. </a:t>
            </a:r>
            <a:r>
              <a:rPr lang="en-US" altLang="zh-CN" sz="3200" dirty="0" err="1">
                <a:latin typeface="宋体" panose="02010600030101010101" pitchFamily="2" charset="-122"/>
              </a:rPr>
              <a:t>Either；or</a:t>
            </a:r>
            <a:r>
              <a:rPr lang="en-US" altLang="zh-CN" sz="3200" dirty="0">
                <a:latin typeface="宋体" panose="02010600030101010101" pitchFamily="2" charset="-122"/>
              </a:rPr>
              <a:t>       </a:t>
            </a:r>
          </a:p>
          <a:p>
            <a:pPr eaLnBrk="1" hangingPunct="1"/>
            <a:r>
              <a:rPr lang="en-US" altLang="zh-CN" sz="3200" dirty="0" err="1" smtClean="0">
                <a:latin typeface="宋体" panose="02010600030101010101" pitchFamily="2" charset="-122"/>
              </a:rPr>
              <a:t>C.Neither；nor</a:t>
            </a:r>
            <a:r>
              <a:rPr lang="en-US" altLang="zh-CN" sz="3200" dirty="0" smtClean="0">
                <a:latin typeface="宋体" panose="02010600030101010101" pitchFamily="2" charset="-122"/>
              </a:rPr>
              <a:t>     </a:t>
            </a:r>
            <a:r>
              <a:rPr lang="en-US" altLang="zh-CN" sz="3200" dirty="0" err="1">
                <a:latin typeface="宋体" panose="02010600030101010101" pitchFamily="2" charset="-122"/>
              </a:rPr>
              <a:t>D.Whether；or</a:t>
            </a:r>
            <a:endParaRPr lang="en-US" altLang="zh-CN" sz="3200" dirty="0">
              <a:latin typeface="宋体" panose="02010600030101010101" pitchFamily="2" charset="-122"/>
            </a:endParaRPr>
          </a:p>
          <a:p>
            <a:pPr eaLnBrk="1" hangingPunct="1"/>
            <a:r>
              <a:rPr lang="en-US" altLang="zh-CN" sz="3200" dirty="0">
                <a:latin typeface="宋体" panose="02010600030101010101" pitchFamily="2" charset="-122"/>
              </a:rPr>
              <a:t>(     ) 16. ---I’d like to invite your sister to the Water Park. Has she ever been there?</a:t>
            </a:r>
          </a:p>
          <a:p>
            <a:pPr eaLnBrk="1" hangingPunct="1"/>
            <a:r>
              <a:rPr lang="en-US" altLang="zh-CN" sz="3200" dirty="0">
                <a:latin typeface="宋体" panose="02010600030101010101" pitchFamily="2" charset="-122"/>
              </a:rPr>
              <a:t>---Sorry, I have no idea </a:t>
            </a:r>
            <a:r>
              <a:rPr lang="en-US" altLang="zh-CN" sz="3200" dirty="0" smtClean="0">
                <a:latin typeface="宋体" panose="02010600030101010101" pitchFamily="2" charset="-122"/>
              </a:rPr>
              <a:t>_______ </a:t>
            </a:r>
            <a:r>
              <a:rPr lang="en-US" altLang="zh-CN" sz="3200" dirty="0">
                <a:latin typeface="宋体" panose="02010600030101010101" pitchFamily="2" charset="-122"/>
              </a:rPr>
              <a:t>she has been there ________ not.</a:t>
            </a:r>
          </a:p>
          <a:p>
            <a:pPr marL="514350" indent="-514350" eaLnBrk="1" hangingPunct="1">
              <a:buAutoNum type="alphaUcPeriod"/>
            </a:pPr>
            <a:r>
              <a:rPr lang="en-US" altLang="zh-CN" sz="3200" dirty="0" smtClean="0">
                <a:latin typeface="宋体" panose="02010600030101010101" pitchFamily="2" charset="-122"/>
              </a:rPr>
              <a:t>when</a:t>
            </a:r>
            <a:r>
              <a:rPr lang="en-US" altLang="zh-CN" sz="3200" dirty="0">
                <a:latin typeface="宋体" panose="02010600030101010101" pitchFamily="2" charset="-122"/>
              </a:rPr>
              <a:t>; or	</a:t>
            </a:r>
            <a:r>
              <a:rPr lang="en-US" altLang="zh-CN" sz="3200" dirty="0" smtClean="0">
                <a:latin typeface="宋体" panose="02010600030101010101" pitchFamily="2" charset="-122"/>
              </a:rPr>
              <a:t>B</a:t>
            </a:r>
            <a:r>
              <a:rPr lang="en-US" altLang="zh-CN" sz="3200" dirty="0">
                <a:latin typeface="宋体" panose="02010600030101010101" pitchFamily="2" charset="-122"/>
              </a:rPr>
              <a:t>. when, </a:t>
            </a:r>
            <a:r>
              <a:rPr lang="en-US" altLang="zh-CN" sz="3200" dirty="0" smtClean="0">
                <a:latin typeface="宋体" panose="02010600030101010101" pitchFamily="2" charset="-122"/>
              </a:rPr>
              <a:t>and</a:t>
            </a:r>
          </a:p>
          <a:p>
            <a:pPr eaLnBrk="1" hangingPunct="1"/>
            <a:r>
              <a:rPr lang="en-US" altLang="zh-CN" sz="3200" dirty="0" smtClean="0">
                <a:latin typeface="宋体" panose="02010600030101010101" pitchFamily="2" charset="-122"/>
              </a:rPr>
              <a:t>C</a:t>
            </a:r>
            <a:r>
              <a:rPr lang="en-US" altLang="zh-CN" sz="3200" dirty="0">
                <a:latin typeface="宋体" panose="02010600030101010101" pitchFamily="2" charset="-122"/>
              </a:rPr>
              <a:t>. whether; or	 D. whether; and</a:t>
            </a:r>
            <a:endParaRPr lang="zh-CN" altLang="en-US" sz="3200" dirty="0">
              <a:latin typeface="宋体" panose="02010600030101010101" pitchFamily="2" charset="-122"/>
            </a:endParaRPr>
          </a:p>
        </p:txBody>
      </p:sp>
      <p:sp>
        <p:nvSpPr>
          <p:cNvPr id="3" name="文本框 2"/>
          <p:cNvSpPr txBox="1">
            <a:spLocks noChangeArrowheads="1"/>
          </p:cNvSpPr>
          <p:nvPr/>
        </p:nvSpPr>
        <p:spPr bwMode="auto">
          <a:xfrm>
            <a:off x="287338" y="1069975"/>
            <a:ext cx="612775"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D</a:t>
            </a:r>
          </a:p>
        </p:txBody>
      </p:sp>
      <p:sp>
        <p:nvSpPr>
          <p:cNvPr id="4" name="文本框 3"/>
          <p:cNvSpPr txBox="1">
            <a:spLocks noChangeArrowheads="1"/>
          </p:cNvSpPr>
          <p:nvPr/>
        </p:nvSpPr>
        <p:spPr bwMode="auto">
          <a:xfrm>
            <a:off x="273050" y="3003550"/>
            <a:ext cx="473075"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p:tgtEl>
                                          <p:spTgt spid="3"/>
                                        </p:tgtEl>
                                        <p:attrNameLst>
                                          <p:attrName>ppt_x</p:attrName>
                                        </p:attrNameLst>
                                      </p:cBhvr>
                                      <p:tavLst>
                                        <p:tav tm="0">
                                          <p:val>
                                            <p:strVal val="#ppt_x-#ppt_w*1.125000"/>
                                          </p:val>
                                        </p:tav>
                                        <p:tav tm="100000">
                                          <p:val>
                                            <p:strVal val="#ppt_x"/>
                                          </p:val>
                                        </p:tav>
                                      </p:tavLst>
                                    </p:anim>
                                    <p:animEffect transition="in" filter="wipe(right)">
                                      <p:cBhvr>
                                        <p:cTn id="8" dur="5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p:tgtEl>
                                          <p:spTgt spid="4"/>
                                        </p:tgtEl>
                                        <p:attrNameLst>
                                          <p:attrName>ppt_x</p:attrName>
                                        </p:attrNameLst>
                                      </p:cBhvr>
                                      <p:tavLst>
                                        <p:tav tm="0">
                                          <p:val>
                                            <p:strVal val="#ppt_x-#ppt_w*1.125000"/>
                                          </p:val>
                                        </p:tav>
                                        <p:tav tm="100000">
                                          <p:val>
                                            <p:strVal val="#ppt_x"/>
                                          </p:val>
                                        </p:tav>
                                      </p:tavLst>
                                    </p:anim>
                                    <p:animEffect transition="in" filter="wipe(right)">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堂 小 测</a:t>
            </a:r>
          </a:p>
        </p:txBody>
      </p:sp>
      <p:sp>
        <p:nvSpPr>
          <p:cNvPr id="14339" name="文本框 103"/>
          <p:cNvSpPr txBox="1">
            <a:spLocks noChangeArrowheads="1"/>
          </p:cNvSpPr>
          <p:nvPr/>
        </p:nvSpPr>
        <p:spPr bwMode="auto">
          <a:xfrm>
            <a:off x="1588" y="811213"/>
            <a:ext cx="9113837" cy="550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latin typeface="宋体" panose="02010600030101010101" pitchFamily="2" charset="-122"/>
              </a:rPr>
              <a:t>(     ) 17. Mr. Smith often walks to his office because he doesn’t live _________ his company.</a:t>
            </a:r>
          </a:p>
          <a:p>
            <a:pPr marL="514350" indent="-514350" eaLnBrk="1" hangingPunct="1">
              <a:buAutoNum type="alphaUcPeriod"/>
            </a:pPr>
            <a:r>
              <a:rPr lang="en-US" altLang="zh-CN" sz="3200" dirty="0" smtClean="0">
                <a:latin typeface="宋体" panose="02010600030101010101" pitchFamily="2" charset="-122"/>
              </a:rPr>
              <a:t>far </a:t>
            </a:r>
            <a:r>
              <a:rPr lang="en-US" altLang="zh-CN" sz="3200" dirty="0">
                <a:latin typeface="宋体" panose="02010600030101010101" pitchFamily="2" charset="-122"/>
              </a:rPr>
              <a:t>from	</a:t>
            </a:r>
            <a:r>
              <a:rPr lang="en-US" altLang="zh-CN" sz="3200" dirty="0" smtClean="0">
                <a:latin typeface="宋体" panose="02010600030101010101" pitchFamily="2" charset="-122"/>
              </a:rPr>
              <a:t>B</a:t>
            </a:r>
            <a:r>
              <a:rPr lang="en-US" altLang="zh-CN" sz="3200" dirty="0">
                <a:latin typeface="宋体" panose="02010600030101010101" pitchFamily="2" charset="-122"/>
              </a:rPr>
              <a:t>. </a:t>
            </a:r>
            <a:r>
              <a:rPr lang="en-US" altLang="zh-CN" sz="3200" dirty="0" smtClean="0">
                <a:latin typeface="宋体" panose="02010600030101010101" pitchFamily="2" charset="-122"/>
              </a:rPr>
              <a:t>faraway</a:t>
            </a:r>
          </a:p>
          <a:p>
            <a:pPr eaLnBrk="1" hangingPunct="1"/>
            <a:r>
              <a:rPr lang="en-US" altLang="zh-CN" sz="3200" dirty="0" smtClean="0">
                <a:latin typeface="宋体" panose="02010600030101010101" pitchFamily="2" charset="-122"/>
              </a:rPr>
              <a:t>C</a:t>
            </a:r>
            <a:r>
              <a:rPr lang="en-US" altLang="zh-CN" sz="3200" dirty="0">
                <a:latin typeface="宋体" panose="02010600030101010101" pitchFamily="2" charset="-122"/>
              </a:rPr>
              <a:t>. away from	D. far away</a:t>
            </a:r>
          </a:p>
          <a:p>
            <a:pPr eaLnBrk="1" hangingPunct="1"/>
            <a:r>
              <a:rPr lang="en-US" altLang="zh-CN" sz="3200" dirty="0">
                <a:latin typeface="宋体" panose="02010600030101010101" pitchFamily="2" charset="-122"/>
              </a:rPr>
              <a:t>(     ) 18. In this singing contest, ________ of them ________ singers.</a:t>
            </a:r>
          </a:p>
          <a:p>
            <a:pPr eaLnBrk="1" hangingPunct="1"/>
            <a:r>
              <a:rPr lang="en-US" altLang="zh-CN" sz="3200" dirty="0" smtClean="0">
                <a:latin typeface="宋体" panose="02010600030101010101" pitchFamily="2" charset="-122"/>
              </a:rPr>
              <a:t>A</a:t>
            </a:r>
            <a:r>
              <a:rPr lang="en-US" altLang="zh-CN" sz="3200" dirty="0">
                <a:latin typeface="宋体" panose="02010600030101010101" pitchFamily="2" charset="-122"/>
              </a:rPr>
              <a:t>. two third; is women    </a:t>
            </a:r>
          </a:p>
          <a:p>
            <a:pPr eaLnBrk="1" hangingPunct="1"/>
            <a:r>
              <a:rPr lang="en-US" altLang="zh-CN" sz="3200" dirty="0" smtClean="0">
                <a:latin typeface="宋体" panose="02010600030101010101" pitchFamily="2" charset="-122"/>
              </a:rPr>
              <a:t>B</a:t>
            </a:r>
            <a:r>
              <a:rPr lang="en-US" altLang="zh-CN" sz="3200" dirty="0">
                <a:latin typeface="宋体" panose="02010600030101010101" pitchFamily="2" charset="-122"/>
              </a:rPr>
              <a:t>. two thirds; is women’s</a:t>
            </a:r>
          </a:p>
          <a:p>
            <a:pPr eaLnBrk="1" hangingPunct="1"/>
            <a:r>
              <a:rPr lang="en-US" altLang="zh-CN" sz="3200" dirty="0" smtClean="0">
                <a:latin typeface="宋体" panose="02010600030101010101" pitchFamily="2" charset="-122"/>
              </a:rPr>
              <a:t>C</a:t>
            </a:r>
            <a:r>
              <a:rPr lang="en-US" altLang="zh-CN" sz="3200" dirty="0">
                <a:latin typeface="宋体" panose="02010600030101010101" pitchFamily="2" charset="-122"/>
              </a:rPr>
              <a:t>. two thirds; are women   </a:t>
            </a:r>
          </a:p>
          <a:p>
            <a:pPr eaLnBrk="1" hangingPunct="1"/>
            <a:r>
              <a:rPr lang="en-US" altLang="zh-CN" sz="3200" dirty="0" smtClean="0">
                <a:latin typeface="宋体" panose="02010600030101010101" pitchFamily="2" charset="-122"/>
              </a:rPr>
              <a:t>D</a:t>
            </a:r>
            <a:r>
              <a:rPr lang="en-US" altLang="zh-CN" sz="3200" dirty="0">
                <a:latin typeface="宋体" panose="02010600030101010101" pitchFamily="2" charset="-122"/>
              </a:rPr>
              <a:t>. two third; are women’s</a:t>
            </a:r>
            <a:endParaRPr lang="zh-CN" altLang="en-US" sz="3200" dirty="0">
              <a:latin typeface="宋体" panose="02010600030101010101" pitchFamily="2" charset="-122"/>
            </a:endParaRPr>
          </a:p>
        </p:txBody>
      </p:sp>
      <p:sp>
        <p:nvSpPr>
          <p:cNvPr id="3" name="文本框 2"/>
          <p:cNvSpPr txBox="1">
            <a:spLocks noChangeArrowheads="1"/>
          </p:cNvSpPr>
          <p:nvPr/>
        </p:nvSpPr>
        <p:spPr bwMode="auto">
          <a:xfrm>
            <a:off x="288925" y="850900"/>
            <a:ext cx="4286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A</a:t>
            </a:r>
          </a:p>
        </p:txBody>
      </p:sp>
      <p:sp>
        <p:nvSpPr>
          <p:cNvPr id="4" name="文本框 3"/>
          <p:cNvSpPr txBox="1">
            <a:spLocks noChangeArrowheads="1"/>
          </p:cNvSpPr>
          <p:nvPr/>
        </p:nvSpPr>
        <p:spPr bwMode="auto">
          <a:xfrm>
            <a:off x="492125" y="3228975"/>
            <a:ext cx="788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p:tgtEl>
                                          <p:spTgt spid="3"/>
                                        </p:tgtEl>
                                        <p:attrNameLst>
                                          <p:attrName>ppt_x</p:attrName>
                                        </p:attrNameLst>
                                      </p:cBhvr>
                                      <p:tavLst>
                                        <p:tav tm="0">
                                          <p:val>
                                            <p:strVal val="#ppt_x-#ppt_w*1.125000"/>
                                          </p:val>
                                        </p:tav>
                                        <p:tav tm="100000">
                                          <p:val>
                                            <p:strVal val="#ppt_x"/>
                                          </p:val>
                                        </p:tav>
                                      </p:tavLst>
                                    </p:anim>
                                    <p:animEffect transition="in" filter="wipe(right)">
                                      <p:cBhvr>
                                        <p:cTn id="8" dur="5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p:tgtEl>
                                          <p:spTgt spid="4"/>
                                        </p:tgtEl>
                                        <p:attrNameLst>
                                          <p:attrName>ppt_x</p:attrName>
                                        </p:attrNameLst>
                                      </p:cBhvr>
                                      <p:tavLst>
                                        <p:tav tm="0">
                                          <p:val>
                                            <p:strVal val="#ppt_x-#ppt_w*1.125000"/>
                                          </p:val>
                                        </p:tav>
                                        <p:tav tm="100000">
                                          <p:val>
                                            <p:strVal val="#ppt_x"/>
                                          </p:val>
                                        </p:tav>
                                      </p:tavLst>
                                    </p:anim>
                                    <p:animEffect transition="in" filter="wipe(right)">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dirty="0">
                <a:latin typeface="宋体" panose="02010600030101010101" pitchFamily="2" charset="-122"/>
                <a:sym typeface="宋体" panose="02010600030101010101" pitchFamily="2" charset="-122"/>
              </a:rPr>
              <a:t>课 后 作 业</a:t>
            </a:r>
          </a:p>
        </p:txBody>
      </p:sp>
      <p:sp>
        <p:nvSpPr>
          <p:cNvPr id="15363" name="文本框 103"/>
          <p:cNvSpPr txBox="1">
            <a:spLocks noChangeArrowheads="1"/>
          </p:cNvSpPr>
          <p:nvPr/>
        </p:nvSpPr>
        <p:spPr bwMode="auto">
          <a:xfrm>
            <a:off x="1588" y="582613"/>
            <a:ext cx="9128125" cy="600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000000"/>
                </a:solidFill>
                <a:latin typeface="宋体" panose="02010600030101010101" pitchFamily="2" charset="-122"/>
              </a:rPr>
              <a:t>一、单项选择  </a:t>
            </a:r>
          </a:p>
          <a:p>
            <a:pPr eaLnBrk="1" hangingPunct="1"/>
            <a:r>
              <a:rPr lang="en-US" altLang="zh-CN" sz="3200" dirty="0">
                <a:solidFill>
                  <a:srgbClr val="000000"/>
                </a:solidFill>
                <a:latin typeface="宋体" panose="02010600030101010101" pitchFamily="2" charset="-122"/>
              </a:rPr>
              <a:t>(   ) 1. Nowadays ________ of business letters are written in English.</a:t>
            </a:r>
          </a:p>
          <a:p>
            <a:pPr eaLnBrk="1" hangingPunct="1"/>
            <a:r>
              <a:rPr lang="en-US" altLang="zh-CN" sz="3200" dirty="0">
                <a:solidFill>
                  <a:srgbClr val="000000"/>
                </a:solidFill>
                <a:latin typeface="宋体" panose="02010600030101010101" pitchFamily="2" charset="-122"/>
              </a:rPr>
              <a:t>	 A. two third		B. two thirds		 </a:t>
            </a:r>
          </a:p>
          <a:p>
            <a:pPr eaLnBrk="1" hangingPunct="1"/>
            <a:r>
              <a:rPr lang="en-US" altLang="zh-CN" sz="3200" dirty="0">
                <a:solidFill>
                  <a:srgbClr val="000000"/>
                </a:solidFill>
                <a:latin typeface="宋体" panose="02010600030101010101" pitchFamily="2" charset="-122"/>
              </a:rPr>
              <a:t>C. two three		D. second three</a:t>
            </a:r>
          </a:p>
          <a:p>
            <a:pPr eaLnBrk="1" hangingPunct="1"/>
            <a:r>
              <a:rPr lang="en-US" altLang="zh-CN" sz="3200" dirty="0">
                <a:solidFill>
                  <a:srgbClr val="000000"/>
                </a:solidFill>
                <a:latin typeface="宋体" panose="02010600030101010101" pitchFamily="2" charset="-122"/>
              </a:rPr>
              <a:t>(   ) 2. Mr. Lin is always strict with his students, so many of them _______ him.</a:t>
            </a:r>
          </a:p>
          <a:p>
            <a:pPr eaLnBrk="1" hangingPunct="1"/>
            <a:r>
              <a:rPr lang="en-US" altLang="zh-CN" sz="3200" dirty="0">
                <a:latin typeface="宋体" panose="02010600030101010101" pitchFamily="2" charset="-122"/>
              </a:rPr>
              <a:t>A. fear    B. remind	C. include D. realize </a:t>
            </a:r>
          </a:p>
          <a:p>
            <a:pPr eaLnBrk="1" hangingPunct="1"/>
            <a:r>
              <a:rPr lang="en-US" altLang="zh-CN" sz="3200" dirty="0">
                <a:latin typeface="宋体" panose="02010600030101010101" pitchFamily="2" charset="-122"/>
              </a:rPr>
              <a:t>(   ) 3. Alice’s mother is getting older. Now Alice goes back home to look after her _______ she is free.</a:t>
            </a:r>
          </a:p>
          <a:p>
            <a:pPr eaLnBrk="1" hangingPunct="1"/>
            <a:r>
              <a:rPr lang="en-US" altLang="zh-CN" sz="3200" dirty="0">
                <a:latin typeface="宋体" panose="02010600030101010101" pitchFamily="2" charset="-122"/>
              </a:rPr>
              <a:t> 	A. </a:t>
            </a:r>
            <a:r>
              <a:rPr lang="en-US" altLang="zh-CN" sz="3200" dirty="0" err="1">
                <a:latin typeface="宋体" panose="02010600030101010101" pitchFamily="2" charset="-122"/>
              </a:rPr>
              <a:t>unlessB</a:t>
            </a:r>
            <a:r>
              <a:rPr lang="en-US" altLang="zh-CN" sz="3200" dirty="0">
                <a:latin typeface="宋体" panose="02010600030101010101" pitchFamily="2" charset="-122"/>
              </a:rPr>
              <a:t>. </a:t>
            </a:r>
            <a:r>
              <a:rPr lang="en-US" altLang="zh-CN" sz="3200" dirty="0" err="1">
                <a:latin typeface="宋体" panose="02010600030101010101" pitchFamily="2" charset="-122"/>
              </a:rPr>
              <a:t>howeverC</a:t>
            </a:r>
            <a:r>
              <a:rPr lang="en-US" altLang="zh-CN" sz="3200" dirty="0">
                <a:latin typeface="宋体" panose="02010600030101010101" pitchFamily="2" charset="-122"/>
              </a:rPr>
              <a:t>. </a:t>
            </a:r>
            <a:r>
              <a:rPr lang="en-US" altLang="zh-CN" sz="3200" dirty="0" err="1">
                <a:latin typeface="宋体" panose="02010600030101010101" pitchFamily="2" charset="-122"/>
              </a:rPr>
              <a:t>thoughD</a:t>
            </a:r>
            <a:r>
              <a:rPr lang="en-US" altLang="zh-CN" sz="3200" dirty="0">
                <a:latin typeface="宋体" panose="02010600030101010101" pitchFamily="2" charset="-122"/>
              </a:rPr>
              <a:t>. whenever</a:t>
            </a:r>
            <a:endParaRPr lang="zh-CN" altLang="en-US" sz="3200" dirty="0">
              <a:latin typeface="宋体" panose="02010600030101010101" pitchFamily="2" charset="-122"/>
            </a:endParaRPr>
          </a:p>
        </p:txBody>
      </p:sp>
      <p:sp>
        <p:nvSpPr>
          <p:cNvPr id="3" name="文本框 2"/>
          <p:cNvSpPr txBox="1">
            <a:spLocks noChangeArrowheads="1"/>
          </p:cNvSpPr>
          <p:nvPr/>
        </p:nvSpPr>
        <p:spPr bwMode="auto">
          <a:xfrm>
            <a:off x="231775" y="1111250"/>
            <a:ext cx="4445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B</a:t>
            </a:r>
          </a:p>
        </p:txBody>
      </p:sp>
      <p:sp>
        <p:nvSpPr>
          <p:cNvPr id="4" name="文本框 3"/>
          <p:cNvSpPr txBox="1">
            <a:spLocks noChangeArrowheads="1"/>
          </p:cNvSpPr>
          <p:nvPr/>
        </p:nvSpPr>
        <p:spPr bwMode="auto">
          <a:xfrm>
            <a:off x="174625" y="3030538"/>
            <a:ext cx="4175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A</a:t>
            </a:r>
          </a:p>
        </p:txBody>
      </p:sp>
      <p:sp>
        <p:nvSpPr>
          <p:cNvPr id="5" name="文本框 4"/>
          <p:cNvSpPr txBox="1">
            <a:spLocks noChangeArrowheads="1"/>
          </p:cNvSpPr>
          <p:nvPr/>
        </p:nvSpPr>
        <p:spPr bwMode="auto">
          <a:xfrm>
            <a:off x="190500" y="4492625"/>
            <a:ext cx="4175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p:tgtEl>
                                          <p:spTgt spid="3"/>
                                        </p:tgtEl>
                                        <p:attrNameLst>
                                          <p:attrName>ppt_x</p:attrName>
                                        </p:attrNameLst>
                                      </p:cBhvr>
                                      <p:tavLst>
                                        <p:tav tm="0">
                                          <p:val>
                                            <p:strVal val="#ppt_x-#ppt_w*1.125000"/>
                                          </p:val>
                                        </p:tav>
                                        <p:tav tm="100000">
                                          <p:val>
                                            <p:strVal val="#ppt_x"/>
                                          </p:val>
                                        </p:tav>
                                      </p:tavLst>
                                    </p:anim>
                                    <p:animEffect transition="in" filter="wipe(right)">
                                      <p:cBhvr>
                                        <p:cTn id="8" dur="5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p:tgtEl>
                                          <p:spTgt spid="4"/>
                                        </p:tgtEl>
                                        <p:attrNameLst>
                                          <p:attrName>ppt_x</p:attrName>
                                        </p:attrNameLst>
                                      </p:cBhvr>
                                      <p:tavLst>
                                        <p:tav tm="0">
                                          <p:val>
                                            <p:strVal val="#ppt_x-#ppt_w*1.125000"/>
                                          </p:val>
                                        </p:tav>
                                        <p:tav tm="100000">
                                          <p:val>
                                            <p:strVal val="#ppt_x"/>
                                          </p:val>
                                        </p:tav>
                                      </p:tavLst>
                                    </p:anim>
                                    <p:animEffect transition="in" filter="wipe(right)">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8"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p:tgtEl>
                                          <p:spTgt spid="5"/>
                                        </p:tgtEl>
                                        <p:attrNameLst>
                                          <p:attrName>ppt_x</p:attrName>
                                        </p:attrNameLst>
                                      </p:cBhvr>
                                      <p:tavLst>
                                        <p:tav tm="0">
                                          <p:val>
                                            <p:strVal val="#ppt_x-#ppt_w*1.125000"/>
                                          </p:val>
                                        </p:tav>
                                        <p:tav tm="100000">
                                          <p:val>
                                            <p:strVal val="#ppt_x"/>
                                          </p:val>
                                        </p:tav>
                                      </p:tavLst>
                                    </p:anim>
                                    <p:animEffect transition="in" filter="wipe(right)">
                                      <p:cBhvr>
                                        <p:cTn id="2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16387" name="文本框 103"/>
          <p:cNvSpPr txBox="1">
            <a:spLocks noChangeArrowheads="1"/>
          </p:cNvSpPr>
          <p:nvPr/>
        </p:nvSpPr>
        <p:spPr bwMode="auto">
          <a:xfrm>
            <a:off x="-26988" y="598488"/>
            <a:ext cx="9197976" cy="5508625"/>
          </a:xfrm>
          <a:prstGeom prst="rect">
            <a:avLst/>
          </a:prstGeom>
          <a:noFill/>
          <a:ln w="9525">
            <a:noFill/>
            <a:miter lim="800000"/>
          </a:ln>
        </p:spPr>
        <p:txBody>
          <a:bodyPr>
            <a:spAutoFit/>
          </a:bodyPr>
          <a:lstStyle/>
          <a:p>
            <a:pPr>
              <a:defRPr/>
            </a:pPr>
            <a:r>
              <a:rPr lang="en-US" altLang="zh-CN" sz="3200" dirty="0">
                <a:latin typeface="宋体" panose="02010600030101010101" pitchFamily="2" charset="-122"/>
              </a:rPr>
              <a:t>(   ) 4. ---Have a lot of travelers visited the museum?</a:t>
            </a:r>
          </a:p>
          <a:p>
            <a:pPr>
              <a:defRPr/>
            </a:pPr>
            <a:r>
              <a:rPr lang="en-US" altLang="zh-CN" sz="3200" dirty="0">
                <a:latin typeface="宋体" panose="02010600030101010101" pitchFamily="2" charset="-122"/>
              </a:rPr>
              <a:t>---Yes, and they are </a:t>
            </a:r>
            <a:r>
              <a:rPr lang="en-US" altLang="zh-CN" sz="3200" dirty="0" smtClean="0">
                <a:latin typeface="宋体" panose="02010600030101010101" pitchFamily="2" charset="-122"/>
              </a:rPr>
              <a:t>_____ </a:t>
            </a:r>
            <a:r>
              <a:rPr lang="en-US" altLang="zh-CN" sz="3200" dirty="0">
                <a:latin typeface="宋体" panose="02010600030101010101" pitchFamily="2" charset="-122"/>
              </a:rPr>
              <a:t>foreigners.</a:t>
            </a:r>
          </a:p>
          <a:p>
            <a:pPr marL="514350" indent="-514350">
              <a:buFontTx/>
              <a:buAutoNum type="alphaUcPeriod"/>
              <a:defRPr/>
            </a:pPr>
            <a:r>
              <a:rPr lang="en-US" altLang="zh-CN" sz="3200" dirty="0" smtClean="0">
                <a:latin typeface="宋体" panose="02010600030101010101" pitchFamily="2" charset="-122"/>
              </a:rPr>
              <a:t>Luckily     B</a:t>
            </a:r>
            <a:r>
              <a:rPr lang="en-US" altLang="zh-CN" sz="3200" dirty="0">
                <a:latin typeface="宋体" panose="02010600030101010101" pitchFamily="2" charset="-122"/>
              </a:rPr>
              <a:t>. mostly	</a:t>
            </a:r>
          </a:p>
          <a:p>
            <a:pPr>
              <a:defRPr/>
            </a:pPr>
            <a:r>
              <a:rPr lang="en-US" altLang="zh-CN" sz="3200" dirty="0">
                <a:latin typeface="宋体" panose="02010600030101010101" pitchFamily="2" charset="-122"/>
              </a:rPr>
              <a:t>C. recently	</a:t>
            </a:r>
            <a:r>
              <a:rPr lang="en-US" altLang="zh-CN" sz="3200" dirty="0" smtClean="0">
                <a:latin typeface="宋体" panose="02010600030101010101" pitchFamily="2" charset="-122"/>
              </a:rPr>
              <a:t> D</a:t>
            </a:r>
            <a:r>
              <a:rPr lang="en-US" altLang="zh-CN" sz="3200" dirty="0">
                <a:latin typeface="宋体" panose="02010600030101010101" pitchFamily="2" charset="-122"/>
              </a:rPr>
              <a:t>. brightly</a:t>
            </a:r>
          </a:p>
          <a:p>
            <a:pPr>
              <a:defRPr/>
            </a:pPr>
            <a:r>
              <a:rPr lang="en-US" altLang="zh-CN" sz="3200" dirty="0">
                <a:latin typeface="宋体" panose="02010600030101010101" pitchFamily="2" charset="-122"/>
                <a:sym typeface="宋体" panose="02010600030101010101" pitchFamily="2" charset="-122"/>
              </a:rPr>
              <a:t>(   )</a:t>
            </a:r>
            <a:r>
              <a:rPr lang="en-US" altLang="zh-CN" sz="3200" dirty="0">
                <a:latin typeface="宋体" panose="02010600030101010101" pitchFamily="2" charset="-122"/>
              </a:rPr>
              <a:t>5.—How about going to the zoo again? I think there’s </a:t>
            </a:r>
            <a:r>
              <a:rPr lang="en-US" altLang="zh-CN" sz="3200" dirty="0" smtClean="0">
                <a:latin typeface="宋体" panose="02010600030101010101" pitchFamily="2" charset="-122"/>
              </a:rPr>
              <a:t>______</a:t>
            </a:r>
            <a:r>
              <a:rPr lang="en-US" altLang="zh-CN" sz="3200" dirty="0">
                <a:latin typeface="宋体" panose="02010600030101010101" pitchFamily="2" charset="-122"/>
              </a:rPr>
              <a:t>there.</a:t>
            </a:r>
          </a:p>
          <a:p>
            <a:pPr>
              <a:defRPr/>
            </a:pPr>
            <a:r>
              <a:rPr lang="en-US" altLang="zh-CN" sz="3200" dirty="0">
                <a:latin typeface="宋体" panose="02010600030101010101" pitchFamily="2" charset="-122"/>
              </a:rPr>
              <a:t>—</a:t>
            </a:r>
            <a:r>
              <a:rPr lang="en-US" altLang="zh-CN" sz="3200" dirty="0" err="1">
                <a:latin typeface="宋体" panose="02010600030101010101" pitchFamily="2" charset="-122"/>
              </a:rPr>
              <a:t>No,I</a:t>
            </a:r>
            <a:r>
              <a:rPr lang="en-US" altLang="zh-CN" sz="3200" dirty="0">
                <a:latin typeface="宋体" panose="02010600030101010101" pitchFamily="2" charset="-122"/>
              </a:rPr>
              <a:t> don’t want to go there </a:t>
            </a:r>
            <a:r>
              <a:rPr lang="en-US" altLang="zh-CN" sz="3200" dirty="0" err="1">
                <a:latin typeface="宋体" panose="02010600030101010101" pitchFamily="2" charset="-122"/>
              </a:rPr>
              <a:t>again,it’s</a:t>
            </a:r>
            <a:r>
              <a:rPr lang="en-US" altLang="zh-CN" sz="3200" dirty="0">
                <a:latin typeface="宋体" panose="02010600030101010101" pitchFamily="2" charset="-122"/>
              </a:rPr>
              <a:t> too boring.</a:t>
            </a:r>
          </a:p>
          <a:p>
            <a:pPr>
              <a:defRPr/>
            </a:pPr>
            <a:r>
              <a:rPr lang="en-US" altLang="zh-CN" sz="3200" dirty="0" err="1">
                <a:latin typeface="宋体" panose="02010600030101010101" pitchFamily="2" charset="-122"/>
              </a:rPr>
              <a:t>A.new</a:t>
            </a:r>
            <a:r>
              <a:rPr lang="en-US" altLang="zh-CN" sz="3200" dirty="0">
                <a:latin typeface="宋体" panose="02010600030101010101" pitchFamily="2" charset="-122"/>
              </a:rPr>
              <a:t> something     </a:t>
            </a:r>
            <a:r>
              <a:rPr lang="en-US" altLang="zh-CN" sz="3200" dirty="0" err="1" smtClean="0">
                <a:latin typeface="宋体" panose="02010600030101010101" pitchFamily="2" charset="-122"/>
              </a:rPr>
              <a:t>B.new</a:t>
            </a:r>
            <a:r>
              <a:rPr lang="en-US" altLang="zh-CN" sz="3200" dirty="0" smtClean="0">
                <a:latin typeface="宋体" panose="02010600030101010101" pitchFamily="2" charset="-122"/>
              </a:rPr>
              <a:t> </a:t>
            </a:r>
            <a:r>
              <a:rPr lang="en-US" altLang="zh-CN" sz="3200" dirty="0">
                <a:latin typeface="宋体" panose="02010600030101010101" pitchFamily="2" charset="-122"/>
              </a:rPr>
              <a:t>anything    </a:t>
            </a:r>
          </a:p>
          <a:p>
            <a:pPr>
              <a:defRPr/>
            </a:pPr>
            <a:r>
              <a:rPr lang="en-US" altLang="zh-CN" sz="3200" dirty="0" err="1">
                <a:latin typeface="宋体" panose="02010600030101010101" pitchFamily="2" charset="-122"/>
              </a:rPr>
              <a:t>C.something</a:t>
            </a:r>
            <a:r>
              <a:rPr lang="en-US" altLang="zh-CN" sz="3200" dirty="0">
                <a:latin typeface="宋体" panose="02010600030101010101" pitchFamily="2" charset="-122"/>
              </a:rPr>
              <a:t> new     </a:t>
            </a:r>
            <a:r>
              <a:rPr lang="en-US" altLang="zh-CN" sz="3200" dirty="0" err="1" smtClean="0">
                <a:latin typeface="宋体" panose="02010600030101010101" pitchFamily="2" charset="-122"/>
              </a:rPr>
              <a:t>D.anything</a:t>
            </a:r>
            <a:r>
              <a:rPr lang="en-US" altLang="zh-CN" sz="3200" dirty="0" smtClean="0">
                <a:latin typeface="宋体" panose="02010600030101010101" pitchFamily="2" charset="-122"/>
              </a:rPr>
              <a:t> </a:t>
            </a:r>
            <a:r>
              <a:rPr lang="en-US" altLang="zh-CN" sz="3200" dirty="0">
                <a:latin typeface="宋体" panose="02010600030101010101" pitchFamily="2" charset="-122"/>
              </a:rPr>
              <a:t>new</a:t>
            </a:r>
          </a:p>
        </p:txBody>
      </p:sp>
      <p:sp>
        <p:nvSpPr>
          <p:cNvPr id="3" name="文本框 2"/>
          <p:cNvSpPr txBox="1">
            <a:spLocks noChangeArrowheads="1"/>
          </p:cNvSpPr>
          <p:nvPr/>
        </p:nvSpPr>
        <p:spPr bwMode="auto">
          <a:xfrm>
            <a:off x="188913" y="625475"/>
            <a:ext cx="403225"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B</a:t>
            </a:r>
          </a:p>
        </p:txBody>
      </p:sp>
      <p:sp>
        <p:nvSpPr>
          <p:cNvPr id="4" name="文本框 3"/>
          <p:cNvSpPr txBox="1">
            <a:spLocks noChangeArrowheads="1"/>
          </p:cNvSpPr>
          <p:nvPr/>
        </p:nvSpPr>
        <p:spPr bwMode="auto">
          <a:xfrm>
            <a:off x="190500" y="3573463"/>
            <a:ext cx="3603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p:tgtEl>
                                          <p:spTgt spid="3"/>
                                        </p:tgtEl>
                                        <p:attrNameLst>
                                          <p:attrName>ppt_x</p:attrName>
                                        </p:attrNameLst>
                                      </p:cBhvr>
                                      <p:tavLst>
                                        <p:tav tm="0">
                                          <p:val>
                                            <p:strVal val="#ppt_x-#ppt_w*1.125000"/>
                                          </p:val>
                                        </p:tav>
                                        <p:tav tm="100000">
                                          <p:val>
                                            <p:strVal val="#ppt_x"/>
                                          </p:val>
                                        </p:tav>
                                      </p:tavLst>
                                    </p:anim>
                                    <p:animEffect transition="in" filter="wipe(right)">
                                      <p:cBhvr>
                                        <p:cTn id="8" dur="5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p:tgtEl>
                                          <p:spTgt spid="4"/>
                                        </p:tgtEl>
                                        <p:attrNameLst>
                                          <p:attrName>ppt_x</p:attrName>
                                        </p:attrNameLst>
                                      </p:cBhvr>
                                      <p:tavLst>
                                        <p:tav tm="0">
                                          <p:val>
                                            <p:strVal val="#ppt_x-#ppt_w*1.125000"/>
                                          </p:val>
                                        </p:tav>
                                        <p:tav tm="100000">
                                          <p:val>
                                            <p:strVal val="#ppt_x"/>
                                          </p:val>
                                        </p:tav>
                                      </p:tavLst>
                                    </p:anim>
                                    <p:animEffect transition="in" filter="wipe(right)">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17411" name="文本框 103"/>
          <p:cNvSpPr txBox="1">
            <a:spLocks noChangeArrowheads="1"/>
          </p:cNvSpPr>
          <p:nvPr/>
        </p:nvSpPr>
        <p:spPr bwMode="auto">
          <a:xfrm>
            <a:off x="-41275" y="584200"/>
            <a:ext cx="9183688"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000000"/>
                </a:solidFill>
                <a:latin typeface="宋体" panose="02010600030101010101" pitchFamily="2" charset="-122"/>
              </a:rPr>
              <a:t>二、翻译句子</a:t>
            </a:r>
          </a:p>
          <a:p>
            <a:pPr eaLnBrk="1" hangingPunct="1"/>
            <a:r>
              <a:rPr lang="en-US" altLang="zh-CN" sz="3200" dirty="0">
                <a:solidFill>
                  <a:srgbClr val="000000"/>
                </a:solidFill>
                <a:latin typeface="宋体" panose="02010600030101010101" pitchFamily="2" charset="-122"/>
              </a:rPr>
              <a:t>1. </a:t>
            </a:r>
            <a:r>
              <a:rPr lang="zh-CN" altLang="en-US" sz="3200" dirty="0">
                <a:solidFill>
                  <a:srgbClr val="000000"/>
                </a:solidFill>
                <a:latin typeface="宋体" panose="02010600030101010101" pitchFamily="2" charset="-122"/>
              </a:rPr>
              <a:t>每年夏天，数以千计的游客来参观这个美丽的城市。</a:t>
            </a:r>
          </a:p>
          <a:p>
            <a:pPr eaLnBrk="1" hangingPunct="1"/>
            <a:r>
              <a:rPr lang="en-US" altLang="zh-CN" sz="3200" dirty="0">
                <a:solidFill>
                  <a:srgbClr val="000000"/>
                </a:solidFill>
                <a:latin typeface="宋体" panose="02010600030101010101" pitchFamily="2" charset="-122"/>
              </a:rPr>
              <a:t>___________________________________________________________________________</a:t>
            </a:r>
          </a:p>
          <a:p>
            <a:pPr eaLnBrk="1" hangingPunct="1"/>
            <a:r>
              <a:rPr lang="en-US" altLang="zh-CN" sz="3200" dirty="0">
                <a:solidFill>
                  <a:srgbClr val="000000"/>
                </a:solidFill>
                <a:latin typeface="宋体" panose="02010600030101010101" pitchFamily="2" charset="-122"/>
              </a:rPr>
              <a:t>2. </a:t>
            </a:r>
            <a:r>
              <a:rPr lang="zh-CN" altLang="en-US" sz="3200" dirty="0">
                <a:solidFill>
                  <a:srgbClr val="000000"/>
                </a:solidFill>
                <a:latin typeface="宋体" panose="02010600030101010101" pitchFamily="2" charset="-122"/>
              </a:rPr>
              <a:t>一方面</a:t>
            </a:r>
            <a:r>
              <a:rPr lang="zh-CN" altLang="en-US" sz="3200" dirty="0">
                <a:latin typeface="宋体" panose="02010600030101010101" pitchFamily="2" charset="-122"/>
              </a:rPr>
              <a:t>我希望</a:t>
            </a:r>
            <a:r>
              <a:rPr lang="zh-CN" altLang="en-US" sz="3200" dirty="0">
                <a:solidFill>
                  <a:srgbClr val="000000"/>
                </a:solidFill>
                <a:latin typeface="宋体" panose="02010600030101010101" pitchFamily="2" charset="-122"/>
              </a:rPr>
              <a:t>你玩得开心，另一方面你还得努力学习。</a:t>
            </a:r>
          </a:p>
          <a:p>
            <a:pPr eaLnBrk="1" hangingPunct="1"/>
            <a:r>
              <a:rPr lang="en-US" altLang="zh-CN" sz="3200" dirty="0">
                <a:solidFill>
                  <a:srgbClr val="000000"/>
                </a:solidFill>
                <a:latin typeface="宋体" panose="02010600030101010101" pitchFamily="2" charset="-122"/>
              </a:rPr>
              <a:t>___________________________________________________________________________</a:t>
            </a:r>
          </a:p>
          <a:p>
            <a:pPr eaLnBrk="1" hangingPunct="1"/>
            <a:r>
              <a:rPr lang="en-US" altLang="zh-CN" sz="3200" dirty="0">
                <a:solidFill>
                  <a:srgbClr val="000000"/>
                </a:solidFill>
                <a:latin typeface="宋体" panose="02010600030101010101" pitchFamily="2" charset="-122"/>
              </a:rPr>
              <a:t>3. </a:t>
            </a:r>
            <a:r>
              <a:rPr lang="zh-CN" altLang="en-US" sz="3200" dirty="0">
                <a:solidFill>
                  <a:srgbClr val="000000"/>
                </a:solidFill>
                <a:latin typeface="宋体" panose="02010600030101010101" pitchFamily="2" charset="-122"/>
              </a:rPr>
              <a:t>这里全年都很暖和。          </a:t>
            </a:r>
          </a:p>
          <a:p>
            <a:pPr eaLnBrk="1" hangingPunct="1"/>
            <a:r>
              <a:rPr lang="en-US" altLang="zh-CN" sz="3200" dirty="0">
                <a:solidFill>
                  <a:srgbClr val="000000"/>
                </a:solidFill>
                <a:latin typeface="宋体" panose="02010600030101010101" pitchFamily="2" charset="-122"/>
              </a:rPr>
              <a:t>___________________________________________________________________________</a:t>
            </a:r>
            <a:endParaRPr lang="zh-CN" altLang="en-US" sz="3200" dirty="0">
              <a:latin typeface="宋体" panose="02010600030101010101" pitchFamily="2" charset="-122"/>
            </a:endParaRPr>
          </a:p>
        </p:txBody>
      </p:sp>
      <p:sp>
        <p:nvSpPr>
          <p:cNvPr id="3" name="文本框 2"/>
          <p:cNvSpPr txBox="1">
            <a:spLocks noChangeArrowheads="1"/>
          </p:cNvSpPr>
          <p:nvPr/>
        </p:nvSpPr>
        <p:spPr bwMode="auto">
          <a:xfrm>
            <a:off x="433388" y="2001838"/>
            <a:ext cx="8166100" cy="1071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Every summer, thousands of visitors visit the beautiful city.</a:t>
            </a:r>
          </a:p>
        </p:txBody>
      </p:sp>
      <p:sp>
        <p:nvSpPr>
          <p:cNvPr id="4" name="文本框 3"/>
          <p:cNvSpPr txBox="1">
            <a:spLocks noChangeArrowheads="1"/>
          </p:cNvSpPr>
          <p:nvPr/>
        </p:nvSpPr>
        <p:spPr bwMode="auto">
          <a:xfrm>
            <a:off x="419100" y="4003675"/>
            <a:ext cx="8415338" cy="1071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 On the one hand, I hope you’ll have a good time. On the other hand, you must study hard.</a:t>
            </a:r>
          </a:p>
        </p:txBody>
      </p:sp>
      <p:sp>
        <p:nvSpPr>
          <p:cNvPr id="5" name="文本框 4"/>
          <p:cNvSpPr txBox="1">
            <a:spLocks noChangeArrowheads="1"/>
          </p:cNvSpPr>
          <p:nvPr/>
        </p:nvSpPr>
        <p:spPr bwMode="auto">
          <a:xfrm>
            <a:off x="546100" y="5438775"/>
            <a:ext cx="6856413"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It’s warm all year round here.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18435" name="文本框 103"/>
          <p:cNvSpPr txBox="1">
            <a:spLocks noChangeArrowheads="1"/>
          </p:cNvSpPr>
          <p:nvPr/>
        </p:nvSpPr>
        <p:spPr bwMode="auto">
          <a:xfrm>
            <a:off x="1588" y="600075"/>
            <a:ext cx="9183687" cy="301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solidFill>
                  <a:srgbClr val="000000"/>
                </a:solidFill>
                <a:latin typeface="宋体" panose="02010600030101010101" pitchFamily="2" charset="-122"/>
              </a:rPr>
              <a:t>4. </a:t>
            </a:r>
            <a:r>
              <a:rPr lang="zh-CN" altLang="en-US" sz="3200" dirty="0">
                <a:solidFill>
                  <a:srgbClr val="000000"/>
                </a:solidFill>
                <a:latin typeface="宋体" panose="02010600030101010101" pitchFamily="2" charset="-122"/>
              </a:rPr>
              <a:t>在与人相处方面，你不会有任何问题。      </a:t>
            </a:r>
          </a:p>
          <a:p>
            <a:pPr eaLnBrk="1" hangingPunct="1"/>
            <a:r>
              <a:rPr lang="en-US" altLang="zh-CN" sz="3200" dirty="0">
                <a:solidFill>
                  <a:srgbClr val="000000"/>
                </a:solidFill>
                <a:latin typeface="宋体" panose="02010600030101010101" pitchFamily="2" charset="-122"/>
              </a:rPr>
              <a:t>___________________________________________________________________________</a:t>
            </a:r>
          </a:p>
          <a:p>
            <a:pPr eaLnBrk="1" hangingPunct="1"/>
            <a:r>
              <a:rPr lang="en-US" altLang="zh-CN" sz="3200" dirty="0">
                <a:solidFill>
                  <a:srgbClr val="000000"/>
                </a:solidFill>
                <a:latin typeface="宋体" panose="02010600030101010101" pitchFamily="2" charset="-122"/>
              </a:rPr>
              <a:t>5. </a:t>
            </a:r>
            <a:r>
              <a:rPr lang="zh-CN" altLang="en-US" sz="3200" dirty="0">
                <a:solidFill>
                  <a:srgbClr val="000000"/>
                </a:solidFill>
                <a:latin typeface="宋体" panose="02010600030101010101" pitchFamily="2" charset="-122"/>
              </a:rPr>
              <a:t>那个岛离赤道很近。  </a:t>
            </a:r>
          </a:p>
          <a:p>
            <a:pPr eaLnBrk="1" hangingPunct="1"/>
            <a:r>
              <a:rPr lang="en-US" altLang="zh-CN" sz="3200" dirty="0">
                <a:solidFill>
                  <a:srgbClr val="000000"/>
                </a:solidFill>
                <a:latin typeface="宋体" panose="02010600030101010101" pitchFamily="2" charset="-122"/>
              </a:rPr>
              <a:t>___________________________________________________________________________</a:t>
            </a:r>
            <a:endParaRPr lang="zh-CN" altLang="en-US" sz="3200" dirty="0">
              <a:latin typeface="宋体" panose="02010600030101010101" pitchFamily="2" charset="-122"/>
            </a:endParaRPr>
          </a:p>
        </p:txBody>
      </p:sp>
      <p:sp>
        <p:nvSpPr>
          <p:cNvPr id="3" name="文本框 2"/>
          <p:cNvSpPr txBox="1">
            <a:spLocks noChangeArrowheads="1"/>
          </p:cNvSpPr>
          <p:nvPr/>
        </p:nvSpPr>
        <p:spPr bwMode="auto">
          <a:xfrm>
            <a:off x="503238" y="1127125"/>
            <a:ext cx="8332787"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You don’t have any problems (in) getting on with others.</a:t>
            </a:r>
          </a:p>
        </p:txBody>
      </p:sp>
      <p:sp>
        <p:nvSpPr>
          <p:cNvPr id="4" name="文本框 3"/>
          <p:cNvSpPr txBox="1">
            <a:spLocks noChangeArrowheads="1"/>
          </p:cNvSpPr>
          <p:nvPr/>
        </p:nvSpPr>
        <p:spPr bwMode="auto">
          <a:xfrm>
            <a:off x="334963" y="2532063"/>
            <a:ext cx="7077075"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 That island is close to equator.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dirty="0">
                <a:latin typeface="宋体" panose="02010600030101010101" pitchFamily="2" charset="-122"/>
                <a:sym typeface="宋体" panose="02010600030101010101" pitchFamily="2" charset="-122"/>
              </a:rPr>
              <a:t>课 后 作 业</a:t>
            </a:r>
          </a:p>
        </p:txBody>
      </p:sp>
      <p:sp>
        <p:nvSpPr>
          <p:cNvPr id="19459" name="文本框 103"/>
          <p:cNvSpPr txBox="1">
            <a:spLocks noChangeArrowheads="1"/>
          </p:cNvSpPr>
          <p:nvPr/>
        </p:nvSpPr>
        <p:spPr bwMode="auto">
          <a:xfrm>
            <a:off x="15875" y="585788"/>
            <a:ext cx="9140825" cy="2043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000000"/>
                </a:solidFill>
                <a:latin typeface="宋体" panose="02010600030101010101" pitchFamily="2" charset="-122"/>
              </a:rPr>
              <a:t>三、</a:t>
            </a:r>
            <a:r>
              <a:rPr lang="zh-CN" altLang="en-US" sz="3200" dirty="0">
                <a:latin typeface="宋体" panose="02010600030101010101" pitchFamily="2" charset="-122"/>
              </a:rPr>
              <a:t>读写综合</a:t>
            </a:r>
          </a:p>
          <a:p>
            <a:pPr eaLnBrk="1" hangingPunct="1"/>
            <a:r>
              <a:rPr lang="en-US" altLang="zh-CN" sz="3200" dirty="0">
                <a:latin typeface="宋体" panose="02010600030101010101" pitchFamily="2" charset="-122"/>
              </a:rPr>
              <a:t>A</a:t>
            </a:r>
            <a:r>
              <a:rPr lang="zh-CN" altLang="en-US" sz="3200" dirty="0">
                <a:latin typeface="宋体" panose="02010600030101010101" pitchFamily="2" charset="-122"/>
              </a:rPr>
              <a:t>、信息归纳</a:t>
            </a:r>
          </a:p>
          <a:p>
            <a:pPr eaLnBrk="1" hangingPunct="1"/>
            <a:r>
              <a:rPr lang="zh-CN" altLang="en-US" sz="3200" dirty="0">
                <a:latin typeface="宋体" panose="02010600030101010101" pitchFamily="2" charset="-122"/>
              </a:rPr>
              <a:t>阅读下面这篇文章，根据所提供的信息，完成信息卡。</a:t>
            </a:r>
          </a:p>
        </p:txBody>
      </p:sp>
      <p:pic>
        <p:nvPicPr>
          <p:cNvPr id="19460" name="图片 3"/>
          <p:cNvPicPr>
            <a:picLocks noChangeArrowheads="1"/>
          </p:cNvPicPr>
          <p:nvPr/>
        </p:nvPicPr>
        <p:blipFill>
          <a:blip r:embed="rId2"/>
          <a:srcRect/>
          <a:stretch>
            <a:fillRect/>
          </a:stretch>
        </p:blipFill>
        <p:spPr bwMode="auto">
          <a:xfrm>
            <a:off x="6381750" y="4543425"/>
            <a:ext cx="2454275" cy="2108200"/>
          </a:xfrm>
          <a:prstGeom prst="rect">
            <a:avLst/>
          </a:prstGeom>
          <a:solidFill>
            <a:srgbClr val="FFFFFF"/>
          </a:solidFill>
          <a:ln w="9525">
            <a:solidFill>
              <a:srgbClr val="000000"/>
            </a:solidFill>
            <a:round/>
          </a:ln>
        </p:spPr>
      </p:pic>
      <p:sp>
        <p:nvSpPr>
          <p:cNvPr id="19461" name="文本框 104"/>
          <p:cNvSpPr txBox="1">
            <a:spLocks noChangeArrowheads="1"/>
          </p:cNvSpPr>
          <p:nvPr/>
        </p:nvSpPr>
        <p:spPr bwMode="auto">
          <a:xfrm>
            <a:off x="71438" y="2520950"/>
            <a:ext cx="9072562" cy="301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solidFill>
                  <a:srgbClr val="000000"/>
                </a:solidFill>
                <a:latin typeface="宋体" panose="02010600030101010101" pitchFamily="2" charset="-122"/>
                <a:sym typeface="宋体" panose="02010600030101010101" pitchFamily="2" charset="-122"/>
              </a:rPr>
              <a:t>    Have your ever heard of the British Museum? It’s one of the largest museums in the world. The museum was built in 1753 in the Bloomsbury area of London. Inside the museum, there are many things to see.</a:t>
            </a:r>
            <a:endParaRPr lang="en-US" altLang="zh-CN" sz="3200" dirty="0">
              <a:solidFill>
                <a:srgbClr val="000000"/>
              </a:solidFill>
              <a:latin typeface="宋体" panose="02010600030101010101" pitchFamily="2" charset="-122"/>
            </a:endParaRPr>
          </a:p>
          <a:p>
            <a:pPr eaLnBrk="1" hangingPunct="1"/>
            <a:r>
              <a:rPr lang="en-US" altLang="zh-CN" sz="3200" dirty="0">
                <a:solidFill>
                  <a:srgbClr val="000000"/>
                </a:solidFill>
                <a:latin typeface="宋体" panose="02010600030101010101" pitchFamily="2" charset="-122"/>
              </a:rPr>
              <a:t>   </a:t>
            </a:r>
            <a:endParaRPr lang="zh-CN" altLang="en-US" sz="3200" dirty="0">
              <a:latin typeface="宋体" panose="02010600030101010101" pitchFamily="2"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20483" name="文本框 104"/>
          <p:cNvSpPr txBox="1">
            <a:spLocks noChangeArrowheads="1"/>
          </p:cNvSpPr>
          <p:nvPr/>
        </p:nvSpPr>
        <p:spPr bwMode="auto">
          <a:xfrm>
            <a:off x="-25400" y="601663"/>
            <a:ext cx="9156700" cy="5456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solidFill>
                  <a:srgbClr val="000000"/>
                </a:solidFill>
                <a:latin typeface="宋体" panose="02010600030101010101" pitchFamily="2" charset="-122"/>
              </a:rPr>
              <a:t>     The story of the British Museum is connected with a man named Sir Hans Sloane, the doctor of King George II. The doctor collected books, drawings, clothes, money, animals, flowers and other things from all over the world. He wanted everything to stay together when he died, so people could come and have a look. The museum first opened to the public on January 15th, 1759, six years after Sir Hans Sloane passed away.</a:t>
            </a:r>
          </a:p>
          <a:p>
            <a:pPr eaLnBrk="1" hangingPunct="1"/>
            <a:endParaRPr lang="zh-CN" altLang="en-US" sz="3200" dirty="0">
              <a:latin typeface="宋体" panose="02010600030101010101" pitchFamily="2"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dirty="0">
                <a:latin typeface="宋体" panose="02010600030101010101" pitchFamily="2" charset="-122"/>
                <a:sym typeface="宋体" panose="02010600030101010101" pitchFamily="2" charset="-122"/>
              </a:rPr>
              <a:t>课 前 预 习</a:t>
            </a:r>
          </a:p>
        </p:txBody>
      </p:sp>
      <p:sp>
        <p:nvSpPr>
          <p:cNvPr id="3075" name="文本框 103"/>
          <p:cNvSpPr txBox="1">
            <a:spLocks noChangeArrowheads="1"/>
          </p:cNvSpPr>
          <p:nvPr/>
        </p:nvSpPr>
        <p:spPr bwMode="auto">
          <a:xfrm>
            <a:off x="292101" y="952500"/>
            <a:ext cx="88773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latin typeface="宋体" panose="02010600030101010101" pitchFamily="2" charset="-122"/>
              </a:rPr>
              <a:t>【单词】</a:t>
            </a:r>
          </a:p>
          <a:p>
            <a:pPr eaLnBrk="1" hangingPunct="1"/>
            <a:r>
              <a:rPr lang="en-US" altLang="zh-CN" sz="3200" dirty="0">
                <a:latin typeface="宋体" panose="02010600030101010101" pitchFamily="2" charset="-122"/>
              </a:rPr>
              <a:t>1.</a:t>
            </a:r>
            <a:r>
              <a:rPr lang="zh-CN" altLang="en-US" sz="3200" dirty="0">
                <a:latin typeface="宋体" panose="02010600030101010101" pitchFamily="2" charset="-122"/>
              </a:rPr>
              <a:t>一千</a:t>
            </a:r>
            <a:r>
              <a:rPr lang="en-US" altLang="zh-CN" sz="3200" dirty="0">
                <a:latin typeface="宋体" panose="02010600030101010101" pitchFamily="2" charset="-122"/>
              </a:rPr>
              <a:t>n.	</a:t>
            </a:r>
            <a:r>
              <a:rPr lang="en-US" altLang="zh-CN" sz="3200" u="sng" dirty="0">
                <a:latin typeface="宋体" panose="02010600030101010101" pitchFamily="2" charset="-122"/>
              </a:rPr>
              <a:t>				</a:t>
            </a:r>
          </a:p>
          <a:p>
            <a:pPr eaLnBrk="1" hangingPunct="1"/>
            <a:r>
              <a:rPr lang="en-US" altLang="zh-CN" sz="3200" dirty="0">
                <a:latin typeface="宋体" panose="02010600030101010101" pitchFamily="2" charset="-122"/>
              </a:rPr>
              <a:t>2. </a:t>
            </a:r>
            <a:r>
              <a:rPr lang="zh-CN" altLang="en-US" sz="3200" dirty="0">
                <a:latin typeface="宋体" panose="02010600030101010101" pitchFamily="2" charset="-122"/>
              </a:rPr>
              <a:t>安全的</a:t>
            </a:r>
            <a:r>
              <a:rPr lang="en-US" altLang="zh-CN" sz="3200" dirty="0">
                <a:latin typeface="宋体" panose="02010600030101010101" pitchFamily="2" charset="-122"/>
              </a:rPr>
              <a:t>adj.	</a:t>
            </a:r>
            <a:r>
              <a:rPr lang="en-US" altLang="zh-CN" sz="3200" u="sng" dirty="0">
                <a:latin typeface="宋体" panose="02010600030101010101" pitchFamily="2" charset="-122"/>
              </a:rPr>
              <a:t>			  </a:t>
            </a:r>
            <a:endParaRPr lang="en-US" altLang="zh-CN" sz="3200" dirty="0">
              <a:latin typeface="宋体" panose="02010600030101010101" pitchFamily="2" charset="-122"/>
            </a:endParaRPr>
          </a:p>
          <a:p>
            <a:pPr eaLnBrk="1" hangingPunct="1"/>
            <a:r>
              <a:rPr lang="en-US" altLang="zh-CN" sz="3200" dirty="0">
                <a:latin typeface="宋体" panose="02010600030101010101" pitchFamily="2" charset="-122"/>
              </a:rPr>
              <a:t>3.</a:t>
            </a:r>
            <a:r>
              <a:rPr lang="zh-CN" altLang="en-US" sz="3200" dirty="0">
                <a:latin typeface="宋体" panose="02010600030101010101" pitchFamily="2" charset="-122"/>
              </a:rPr>
              <a:t>仅仅；不过；只</a:t>
            </a:r>
            <a:r>
              <a:rPr lang="en-US" altLang="zh-CN" sz="3200" dirty="0">
                <a:latin typeface="宋体" panose="02010600030101010101" pitchFamily="2" charset="-122"/>
              </a:rPr>
              <a:t>adv.	</a:t>
            </a:r>
            <a:r>
              <a:rPr lang="en-US" altLang="zh-CN" sz="3200" u="sng" dirty="0">
                <a:latin typeface="宋体" panose="02010600030101010101" pitchFamily="2" charset="-122"/>
              </a:rPr>
              <a:t>			</a:t>
            </a:r>
          </a:p>
          <a:p>
            <a:pPr eaLnBrk="1" hangingPunct="1"/>
            <a:r>
              <a:rPr lang="en-US" altLang="zh-CN" sz="3200" dirty="0">
                <a:latin typeface="宋体" panose="02010600030101010101" pitchFamily="2" charset="-122"/>
              </a:rPr>
              <a:t>4. </a:t>
            </a:r>
            <a:r>
              <a:rPr lang="zh-CN" altLang="en-US" sz="3200" dirty="0">
                <a:latin typeface="宋体" panose="02010600030101010101" pitchFamily="2" charset="-122"/>
              </a:rPr>
              <a:t>害怕；惧怕</a:t>
            </a:r>
            <a:r>
              <a:rPr lang="en-US" altLang="zh-CN" sz="3200" dirty="0">
                <a:latin typeface="宋体" panose="02010600030101010101" pitchFamily="2" charset="-122"/>
              </a:rPr>
              <a:t>v./n.</a:t>
            </a:r>
            <a:r>
              <a:rPr lang="en-US" altLang="zh-CN" sz="3200" u="sng" dirty="0">
                <a:latin typeface="宋体" panose="02010600030101010101" pitchFamily="2" charset="-122"/>
              </a:rPr>
              <a:t> 			  </a:t>
            </a:r>
            <a:endParaRPr lang="en-US" altLang="zh-CN" sz="3200" dirty="0">
              <a:latin typeface="宋体" panose="02010600030101010101" pitchFamily="2" charset="-122"/>
            </a:endParaRPr>
          </a:p>
          <a:p>
            <a:pPr eaLnBrk="1" hangingPunct="1"/>
            <a:r>
              <a:rPr lang="en-US" altLang="zh-CN" sz="3200" dirty="0">
                <a:latin typeface="宋体" panose="02010600030101010101" pitchFamily="2" charset="-122"/>
              </a:rPr>
              <a:t>5.</a:t>
            </a:r>
            <a:r>
              <a:rPr lang="zh-CN" altLang="en-US" sz="3200" dirty="0">
                <a:latin typeface="宋体" panose="02010600030101010101" pitchFamily="2" charset="-122"/>
              </a:rPr>
              <a:t>不管；是否</a:t>
            </a:r>
            <a:r>
              <a:rPr lang="en-US" altLang="zh-CN" sz="3200" dirty="0">
                <a:latin typeface="宋体" panose="02010600030101010101" pitchFamily="2" charset="-122"/>
              </a:rPr>
              <a:t>conj.	</a:t>
            </a:r>
            <a:r>
              <a:rPr lang="en-US" altLang="zh-CN" sz="3200" u="sng" dirty="0">
                <a:latin typeface="宋体" panose="02010600030101010101" pitchFamily="2" charset="-122"/>
              </a:rPr>
              <a:t>			</a:t>
            </a:r>
          </a:p>
          <a:p>
            <a:pPr eaLnBrk="1" hangingPunct="1"/>
            <a:r>
              <a:rPr lang="en-US" altLang="zh-CN" sz="3200" dirty="0">
                <a:latin typeface="宋体" panose="02010600030101010101" pitchFamily="2" charset="-122"/>
              </a:rPr>
              <a:t>9. </a:t>
            </a:r>
            <a:r>
              <a:rPr lang="zh-CN" altLang="en-US" sz="3200" dirty="0">
                <a:latin typeface="宋体" panose="02010600030101010101" pitchFamily="2" charset="-122"/>
              </a:rPr>
              <a:t>印度的</a:t>
            </a:r>
            <a:r>
              <a:rPr lang="en-US" altLang="zh-CN" sz="3200" dirty="0">
                <a:latin typeface="宋体" panose="02010600030101010101" pitchFamily="2" charset="-122"/>
              </a:rPr>
              <a:t>adj.</a:t>
            </a:r>
            <a:r>
              <a:rPr lang="zh-CN" altLang="en-US" sz="3200" dirty="0">
                <a:latin typeface="宋体" panose="02010600030101010101" pitchFamily="2" charset="-122"/>
              </a:rPr>
              <a:t>；印度人</a:t>
            </a:r>
            <a:r>
              <a:rPr lang="en-US" altLang="zh-CN" sz="3200" dirty="0">
                <a:latin typeface="宋体" panose="02010600030101010101" pitchFamily="2" charset="-122"/>
              </a:rPr>
              <a:t>n.</a:t>
            </a:r>
            <a:r>
              <a:rPr lang="en-US" altLang="zh-CN" sz="3200" u="sng" dirty="0">
                <a:latin typeface="宋体" panose="02010600030101010101" pitchFamily="2" charset="-122"/>
              </a:rPr>
              <a:t> 				   </a:t>
            </a:r>
            <a:endParaRPr lang="en-US" altLang="zh-CN" sz="3200" dirty="0">
              <a:latin typeface="宋体" panose="02010600030101010101" pitchFamily="2" charset="-122"/>
            </a:endParaRPr>
          </a:p>
          <a:p>
            <a:pPr eaLnBrk="1" hangingPunct="1"/>
            <a:r>
              <a:rPr lang="en-US" altLang="zh-CN" sz="3200" dirty="0">
                <a:latin typeface="宋体" panose="02010600030101010101" pitchFamily="2" charset="-122"/>
              </a:rPr>
              <a:t>10.</a:t>
            </a:r>
            <a:r>
              <a:rPr lang="zh-CN" altLang="en-US" sz="3200" dirty="0">
                <a:latin typeface="宋体" panose="02010600030101010101" pitchFamily="2" charset="-122"/>
              </a:rPr>
              <a:t>日本的；日本人的；日语的</a:t>
            </a:r>
            <a:r>
              <a:rPr lang="en-US" altLang="zh-CN" sz="3200" dirty="0">
                <a:latin typeface="宋体" panose="02010600030101010101" pitchFamily="2" charset="-122"/>
              </a:rPr>
              <a:t>adj.</a:t>
            </a:r>
            <a:r>
              <a:rPr lang="zh-CN" altLang="en-US" sz="3200" dirty="0">
                <a:latin typeface="宋体" panose="02010600030101010101" pitchFamily="2" charset="-122"/>
              </a:rPr>
              <a:t>；日本人；日语</a:t>
            </a:r>
            <a:r>
              <a:rPr lang="en-US" altLang="zh-CN" sz="3200" dirty="0">
                <a:latin typeface="宋体" panose="02010600030101010101" pitchFamily="2" charset="-122"/>
              </a:rPr>
              <a:t>n.</a:t>
            </a:r>
            <a:r>
              <a:rPr lang="en-US" altLang="zh-CN" sz="3200" u="sng" dirty="0">
                <a:latin typeface="宋体" panose="02010600030101010101" pitchFamily="2" charset="-122"/>
              </a:rPr>
              <a:t> </a:t>
            </a:r>
            <a:r>
              <a:rPr lang="en-US" altLang="zh-CN" sz="3200" u="sng" dirty="0">
                <a:latin typeface="宋体" panose="02010600030101010101" pitchFamily="2" charset="-122"/>
                <a:sym typeface="宋体" panose="02010600030101010101" pitchFamily="2" charset="-122"/>
              </a:rPr>
              <a:t> 		</a:t>
            </a:r>
            <a:endParaRPr lang="zh-CN" altLang="en-US" sz="3200" dirty="0">
              <a:latin typeface="宋体" panose="02010600030101010101" pitchFamily="2" charset="-122"/>
            </a:endParaRPr>
          </a:p>
        </p:txBody>
      </p:sp>
      <p:sp>
        <p:nvSpPr>
          <p:cNvPr id="2" name="文本框 1"/>
          <p:cNvSpPr txBox="1">
            <a:spLocks noChangeArrowheads="1"/>
          </p:cNvSpPr>
          <p:nvPr/>
        </p:nvSpPr>
        <p:spPr bwMode="auto">
          <a:xfrm>
            <a:off x="3076575" y="1411288"/>
            <a:ext cx="19192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thousand</a:t>
            </a:r>
          </a:p>
        </p:txBody>
      </p:sp>
      <p:sp>
        <p:nvSpPr>
          <p:cNvPr id="3" name="文本框 2"/>
          <p:cNvSpPr txBox="1">
            <a:spLocks noChangeArrowheads="1"/>
          </p:cNvSpPr>
          <p:nvPr/>
        </p:nvSpPr>
        <p:spPr bwMode="auto">
          <a:xfrm>
            <a:off x="3895725" y="1939925"/>
            <a:ext cx="212883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safe</a:t>
            </a:r>
          </a:p>
        </p:txBody>
      </p:sp>
      <p:sp>
        <p:nvSpPr>
          <p:cNvPr id="4" name="文本框 3"/>
          <p:cNvSpPr txBox="1">
            <a:spLocks noChangeArrowheads="1"/>
          </p:cNvSpPr>
          <p:nvPr/>
        </p:nvSpPr>
        <p:spPr bwMode="auto">
          <a:xfrm>
            <a:off x="5594350" y="2413000"/>
            <a:ext cx="18637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simply </a:t>
            </a:r>
          </a:p>
        </p:txBody>
      </p:sp>
      <p:sp>
        <p:nvSpPr>
          <p:cNvPr id="5" name="文本框 4"/>
          <p:cNvSpPr txBox="1">
            <a:spLocks noChangeArrowheads="1"/>
          </p:cNvSpPr>
          <p:nvPr/>
        </p:nvSpPr>
        <p:spPr bwMode="auto">
          <a:xfrm>
            <a:off x="4425950" y="2886075"/>
            <a:ext cx="17383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fear</a:t>
            </a:r>
          </a:p>
        </p:txBody>
      </p:sp>
      <p:sp>
        <p:nvSpPr>
          <p:cNvPr id="6" name="文本框 5"/>
          <p:cNvSpPr txBox="1">
            <a:spLocks noChangeArrowheads="1"/>
          </p:cNvSpPr>
          <p:nvPr/>
        </p:nvSpPr>
        <p:spPr bwMode="auto">
          <a:xfrm>
            <a:off x="4829175" y="3330575"/>
            <a:ext cx="1752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whether</a:t>
            </a:r>
          </a:p>
        </p:txBody>
      </p:sp>
      <p:sp>
        <p:nvSpPr>
          <p:cNvPr id="7" name="文本框 6"/>
          <p:cNvSpPr txBox="1">
            <a:spLocks noChangeArrowheads="1"/>
          </p:cNvSpPr>
          <p:nvPr/>
        </p:nvSpPr>
        <p:spPr bwMode="auto">
          <a:xfrm>
            <a:off x="5468938" y="3832225"/>
            <a:ext cx="1612900"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Indian</a:t>
            </a:r>
          </a:p>
        </p:txBody>
      </p:sp>
      <p:sp>
        <p:nvSpPr>
          <p:cNvPr id="8" name="文本框 7"/>
          <p:cNvSpPr txBox="1">
            <a:spLocks noChangeArrowheads="1"/>
          </p:cNvSpPr>
          <p:nvPr/>
        </p:nvSpPr>
        <p:spPr bwMode="auto">
          <a:xfrm>
            <a:off x="1584325" y="4838700"/>
            <a:ext cx="26558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Japanese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linds(horizontal)">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blinds(horizontal)">
                                      <p:cBhvr>
                                        <p:cTn id="3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21507" name="文本框 104"/>
          <p:cNvSpPr txBox="1">
            <a:spLocks noChangeArrowheads="1"/>
          </p:cNvSpPr>
          <p:nvPr/>
        </p:nvSpPr>
        <p:spPr bwMode="auto">
          <a:xfrm>
            <a:off x="-22225" y="601663"/>
            <a:ext cx="9126538" cy="5456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solidFill>
                  <a:srgbClr val="000000"/>
                </a:solidFill>
                <a:latin typeface="宋体" panose="02010600030101010101" pitchFamily="2" charset="-122"/>
              </a:rPr>
              <a:t>At first, the museum was only open for three days a week and only ten people could get into it in an hour. By about 1800, things began to get better. Many wonderful things arrived at the museum, so more people came to visit it. The museum developed </a:t>
            </a:r>
            <a:r>
              <a:rPr lang="en-US" altLang="zh-CN" sz="3200" dirty="0" err="1">
                <a:solidFill>
                  <a:srgbClr val="000000"/>
                </a:solidFill>
                <a:latin typeface="宋体" panose="02010600030101010101" pitchFamily="2" charset="-122"/>
              </a:rPr>
              <a:t>rapidly.You</a:t>
            </a:r>
            <a:r>
              <a:rPr lang="en-US" altLang="zh-CN" sz="3200" dirty="0">
                <a:solidFill>
                  <a:srgbClr val="000000"/>
                </a:solidFill>
                <a:latin typeface="宋体" panose="02010600030101010101" pitchFamily="2" charset="-122"/>
              </a:rPr>
              <a:t> can buy tickets at the     Ticket Desk in the Great Court, under-16s and members go free. Special exhibitions are often very popular so it’s best to book your exhibition tickets in advance. </a:t>
            </a:r>
          </a:p>
          <a:p>
            <a:pPr eaLnBrk="1" hangingPunct="1"/>
            <a:endParaRPr lang="zh-CN" altLang="en-US" sz="3200" dirty="0">
              <a:latin typeface="宋体" panose="02010600030101010101" pitchFamily="2" charset="-122"/>
            </a:endParaRPr>
          </a:p>
        </p:txBody>
      </p:sp>
      <p:pic>
        <p:nvPicPr>
          <p:cNvPr id="21508" name="图片 1073742888"/>
          <p:cNvPicPr>
            <a:picLocks noChangeAspect="1" noChangeArrowheads="1"/>
          </p:cNvPicPr>
          <p:nvPr/>
        </p:nvPicPr>
        <p:blipFill>
          <a:blip r:embed="rId2" cstate="email">
            <a:grayscl/>
          </a:blip>
          <a:srcRect/>
          <a:stretch>
            <a:fillRect/>
          </a:stretch>
        </p:blipFill>
        <p:spPr bwMode="auto">
          <a:xfrm>
            <a:off x="6691313" y="5253038"/>
            <a:ext cx="1952625" cy="1382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22531" name="文本框 104"/>
          <p:cNvSpPr txBox="1">
            <a:spLocks noChangeArrowheads="1"/>
          </p:cNvSpPr>
          <p:nvPr/>
        </p:nvSpPr>
        <p:spPr bwMode="auto">
          <a:xfrm>
            <a:off x="1949450" y="587375"/>
            <a:ext cx="508000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sz="3200">
                <a:latin typeface="宋体" panose="02010600030101010101" pitchFamily="2" charset="-122"/>
              </a:rPr>
              <a:t>Information card</a:t>
            </a:r>
          </a:p>
        </p:txBody>
      </p:sp>
      <p:graphicFrame>
        <p:nvGraphicFramePr>
          <p:cNvPr id="2" name="表格 -1"/>
          <p:cNvGraphicFramePr>
            <a:graphicFrameLocks noGrp="1"/>
          </p:cNvGraphicFramePr>
          <p:nvPr/>
        </p:nvGraphicFramePr>
        <p:xfrm>
          <a:off x="158750" y="1143000"/>
          <a:ext cx="8842375" cy="5024758"/>
        </p:xfrm>
        <a:graphic>
          <a:graphicData uri="http://schemas.openxmlformats.org/drawingml/2006/table">
            <a:tbl>
              <a:tblPr/>
              <a:tblGrid>
                <a:gridCol w="4506913">
                  <a:extLst>
                    <a:ext uri="{9D8B030D-6E8A-4147-A177-3AD203B41FA5}">
                      <a16:colId xmlns:a16="http://schemas.microsoft.com/office/drawing/2014/main" val="20000"/>
                    </a:ext>
                  </a:extLst>
                </a:gridCol>
                <a:gridCol w="387350">
                  <a:extLst>
                    <a:ext uri="{9D8B030D-6E8A-4147-A177-3AD203B41FA5}">
                      <a16:colId xmlns:a16="http://schemas.microsoft.com/office/drawing/2014/main" val="20001"/>
                    </a:ext>
                  </a:extLst>
                </a:gridCol>
                <a:gridCol w="3948112">
                  <a:extLst>
                    <a:ext uri="{9D8B030D-6E8A-4147-A177-3AD203B41FA5}">
                      <a16:colId xmlns:a16="http://schemas.microsoft.com/office/drawing/2014/main" val="20002"/>
                    </a:ext>
                  </a:extLst>
                </a:gridCol>
              </a:tblGrid>
              <a:tr h="465138">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28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Where the British museum was built</a:t>
                      </a: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a:t>
                      </a: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 </a:t>
                      </a: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143000">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28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Whom the story of the museum is connected with </a:t>
                      </a: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a:t>
                      </a: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 </a:t>
                      </a: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65138">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28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When the museum first opened to the public</a:t>
                      </a: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3.</a:t>
                      </a: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 </a:t>
                      </a: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947738">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28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Why more people came to visit the museum</a:t>
                      </a: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4.</a:t>
                      </a: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pitchFamily="18" charset="0"/>
                        </a:rPr>
                        <a:t> </a:t>
                      </a: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227138">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28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Who can go free into the museum</a:t>
                      </a:r>
                    </a:p>
                  </a:txBody>
                  <a:tcPr marL="0" marR="0" marT="0" marB="1" anchor="ctr"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5.</a:t>
                      </a: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3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endParaRP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3" name="文本框 2"/>
          <p:cNvSpPr txBox="1">
            <a:spLocks noChangeArrowheads="1"/>
          </p:cNvSpPr>
          <p:nvPr/>
        </p:nvSpPr>
        <p:spPr bwMode="auto">
          <a:xfrm>
            <a:off x="5127624" y="1125538"/>
            <a:ext cx="3851275"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800" dirty="0">
                <a:solidFill>
                  <a:srgbClr val="FF0000"/>
                </a:solidFill>
              </a:rPr>
              <a:t>(In) the Bloomsbury area of London</a:t>
            </a:r>
          </a:p>
        </p:txBody>
      </p:sp>
      <p:sp>
        <p:nvSpPr>
          <p:cNvPr id="4" name="文本框 3"/>
          <p:cNvSpPr txBox="1">
            <a:spLocks noChangeArrowheads="1"/>
          </p:cNvSpPr>
          <p:nvPr/>
        </p:nvSpPr>
        <p:spPr bwMode="auto">
          <a:xfrm>
            <a:off x="5057775" y="2184400"/>
            <a:ext cx="3044825"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 Sir Hans Sloane</a:t>
            </a:r>
          </a:p>
        </p:txBody>
      </p:sp>
      <p:sp>
        <p:nvSpPr>
          <p:cNvPr id="5" name="文本框 4"/>
          <p:cNvSpPr txBox="1">
            <a:spLocks noChangeArrowheads="1"/>
          </p:cNvSpPr>
          <p:nvPr/>
        </p:nvSpPr>
        <p:spPr bwMode="auto">
          <a:xfrm>
            <a:off x="5032375" y="3359150"/>
            <a:ext cx="4318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On January 15th, 1759</a:t>
            </a:r>
          </a:p>
        </p:txBody>
      </p:sp>
      <p:sp>
        <p:nvSpPr>
          <p:cNvPr id="6" name="文本框 5"/>
          <p:cNvSpPr txBox="1">
            <a:spLocks noChangeArrowheads="1"/>
          </p:cNvSpPr>
          <p:nvPr/>
        </p:nvSpPr>
        <p:spPr bwMode="auto">
          <a:xfrm>
            <a:off x="5057775" y="3970338"/>
            <a:ext cx="4608513" cy="1071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Many wonderful things arrived at the museum.</a:t>
            </a:r>
          </a:p>
        </p:txBody>
      </p:sp>
      <p:sp>
        <p:nvSpPr>
          <p:cNvPr id="7" name="文本框 6"/>
          <p:cNvSpPr txBox="1">
            <a:spLocks noChangeArrowheads="1"/>
          </p:cNvSpPr>
          <p:nvPr/>
        </p:nvSpPr>
        <p:spPr bwMode="auto">
          <a:xfrm>
            <a:off x="5126037" y="5022850"/>
            <a:ext cx="4130675" cy="1071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Under-16s and Members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linds(horizontal)">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dirty="0">
                <a:latin typeface="宋体" panose="02010600030101010101" pitchFamily="2" charset="-122"/>
                <a:sym typeface="宋体" panose="02010600030101010101" pitchFamily="2" charset="-122"/>
              </a:rPr>
              <a:t>课 后 作 业</a:t>
            </a:r>
          </a:p>
        </p:txBody>
      </p:sp>
      <p:sp>
        <p:nvSpPr>
          <p:cNvPr id="23555" name="文本框 104"/>
          <p:cNvSpPr txBox="1">
            <a:spLocks noChangeArrowheads="1"/>
          </p:cNvSpPr>
          <p:nvPr/>
        </p:nvSpPr>
        <p:spPr bwMode="auto">
          <a:xfrm>
            <a:off x="0" y="839788"/>
            <a:ext cx="9140825"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latin typeface="宋体" panose="02010600030101010101" pitchFamily="2" charset="-122"/>
              </a:rPr>
              <a:t>B. </a:t>
            </a:r>
            <a:r>
              <a:rPr lang="zh-CN" altLang="en-US" sz="3200" dirty="0">
                <a:latin typeface="宋体" panose="02010600030101010101" pitchFamily="2" charset="-122"/>
              </a:rPr>
              <a:t>书面表达</a:t>
            </a:r>
          </a:p>
          <a:p>
            <a:pPr eaLnBrk="1" hangingPunct="1"/>
            <a:r>
              <a:rPr lang="zh-CN" altLang="en-US" sz="3200" dirty="0">
                <a:latin typeface="宋体" panose="02010600030101010101" pitchFamily="2" charset="-122"/>
              </a:rPr>
              <a:t>假如你是当地的一名导游，你在接待一个来自英国的旅游团。必须用英语向游客们介绍你所在的城市的一些情况，以便他们了解这个城市的历史，找到最好的去处和品尝到美食。</a:t>
            </a:r>
          </a:p>
          <a:p>
            <a:pPr eaLnBrk="1" hangingPunct="1"/>
            <a:r>
              <a:rPr lang="zh-CN" altLang="en-US" sz="3200" dirty="0">
                <a:latin typeface="宋体" panose="02010600030101010101" pitchFamily="2" charset="-122"/>
              </a:rPr>
              <a:t>内容包括：</a:t>
            </a:r>
          </a:p>
          <a:p>
            <a:pPr eaLnBrk="1" hangingPunct="1"/>
            <a:r>
              <a:rPr lang="en-US" altLang="zh-CN" sz="3200" dirty="0">
                <a:latin typeface="宋体" panose="02010600030101010101" pitchFamily="2" charset="-122"/>
              </a:rPr>
              <a:t>1. </a:t>
            </a:r>
            <a:r>
              <a:rPr lang="zh-CN" altLang="en-US" sz="3200" dirty="0">
                <a:latin typeface="宋体" panose="02010600030101010101" pitchFamily="2" charset="-122"/>
              </a:rPr>
              <a:t>地理位置、天气和人口；           </a:t>
            </a:r>
          </a:p>
          <a:p>
            <a:pPr eaLnBrk="1" hangingPunct="1"/>
            <a:r>
              <a:rPr lang="en-US" altLang="zh-CN" sz="3200" dirty="0">
                <a:latin typeface="宋体" panose="02010600030101010101" pitchFamily="2" charset="-122"/>
              </a:rPr>
              <a:t>2</a:t>
            </a:r>
            <a:r>
              <a:rPr lang="zh-CN" altLang="en-US" sz="3200" dirty="0">
                <a:latin typeface="宋体" panose="02010600030101010101" pitchFamily="2" charset="-122"/>
              </a:rPr>
              <a:t>名胜古迹（</a:t>
            </a:r>
            <a:r>
              <a:rPr lang="en-US" altLang="zh-CN" sz="3200" dirty="0">
                <a:latin typeface="宋体" panose="02010600030101010101" pitchFamily="2" charset="-122"/>
              </a:rPr>
              <a:t>place of interest</a:t>
            </a:r>
            <a:r>
              <a:rPr lang="zh-CN" altLang="en-US" sz="3200" dirty="0">
                <a:latin typeface="宋体" panose="02010600030101010101" pitchFamily="2" charset="-122"/>
              </a:rPr>
              <a:t>）、交通方式和美食；        </a:t>
            </a:r>
          </a:p>
          <a:p>
            <a:pPr eaLnBrk="1" hangingPunct="1"/>
            <a:r>
              <a:rPr lang="en-US" altLang="zh-CN" sz="3200" dirty="0">
                <a:latin typeface="宋体" panose="02010600030101010101" pitchFamily="2" charset="-122"/>
              </a:rPr>
              <a:t>3.</a:t>
            </a:r>
            <a:r>
              <a:rPr lang="zh-CN" altLang="en-US" sz="3200" dirty="0">
                <a:latin typeface="宋体" panose="02010600030101010101" pitchFamily="2" charset="-122"/>
              </a:rPr>
              <a:t>宣传呼吁大家来这旅游</a:t>
            </a:r>
            <a:r>
              <a:rPr lang="zh-CN" altLang="en-US" sz="3200" dirty="0" smtClean="0">
                <a:latin typeface="宋体" panose="02010600030101010101" pitchFamily="2" charset="-122"/>
              </a:rPr>
              <a:t>。</a:t>
            </a:r>
            <a:endParaRPr lang="zh-CN" altLang="en-US" sz="3200" dirty="0">
              <a:latin typeface="宋体" panose="02010600030101010101" pitchFamily="2" charset="-122"/>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24579" name="文本框 104"/>
          <p:cNvSpPr txBox="1">
            <a:spLocks noChangeArrowheads="1"/>
          </p:cNvSpPr>
          <p:nvPr/>
        </p:nvSpPr>
        <p:spPr bwMode="auto">
          <a:xfrm>
            <a:off x="-11113" y="776288"/>
            <a:ext cx="9142413" cy="53399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100" dirty="0">
                <a:latin typeface="宋体" panose="02010600030101010101" pitchFamily="2" charset="-122"/>
              </a:rPr>
              <a:t>写作要求：</a:t>
            </a:r>
          </a:p>
          <a:p>
            <a:pPr eaLnBrk="1" hangingPunct="1"/>
            <a:r>
              <a:rPr lang="en-US" altLang="zh-CN" sz="3100" dirty="0">
                <a:latin typeface="宋体" panose="02010600030101010101" pitchFamily="2" charset="-122"/>
              </a:rPr>
              <a:t>1.</a:t>
            </a:r>
            <a:r>
              <a:rPr lang="zh-CN" altLang="en-US" sz="3100" dirty="0">
                <a:latin typeface="宋体" panose="02010600030101010101" pitchFamily="2" charset="-122"/>
              </a:rPr>
              <a:t>不得在作文中出现学校的真实名称和学生的真实姓名；</a:t>
            </a:r>
          </a:p>
          <a:p>
            <a:pPr eaLnBrk="1" hangingPunct="1"/>
            <a:r>
              <a:rPr lang="en-US" altLang="zh-CN" sz="3100" dirty="0">
                <a:latin typeface="宋体" panose="02010600030101010101" pitchFamily="2" charset="-122"/>
              </a:rPr>
              <a:t>2.</a:t>
            </a:r>
            <a:r>
              <a:rPr lang="zh-CN" altLang="en-US" sz="3100" dirty="0">
                <a:latin typeface="宋体" panose="02010600030101010101" pitchFamily="2" charset="-122"/>
              </a:rPr>
              <a:t>语句连贯，词数80个左右，开头和结尾已经给出，不计入总词数。</a:t>
            </a:r>
          </a:p>
          <a:p>
            <a:pPr eaLnBrk="1" hangingPunct="1"/>
            <a:r>
              <a:rPr lang="zh-CN" altLang="en-US" sz="3100" dirty="0">
                <a:latin typeface="宋体" panose="02010600030101010101" pitchFamily="2" charset="-122"/>
              </a:rPr>
              <a:t>【</a:t>
            </a:r>
            <a:r>
              <a:rPr lang="en-US" altLang="zh-CN" sz="3100" dirty="0" err="1">
                <a:latin typeface="宋体" panose="02010600030101010101" pitchFamily="2" charset="-122"/>
              </a:rPr>
              <a:t>写作思路点拨</a:t>
            </a:r>
            <a:r>
              <a:rPr lang="en-US" altLang="zh-CN" sz="3100" dirty="0">
                <a:latin typeface="宋体" panose="02010600030101010101" pitchFamily="2" charset="-122"/>
              </a:rPr>
              <a:t>】</a:t>
            </a:r>
          </a:p>
          <a:p>
            <a:pPr eaLnBrk="1" hangingPunct="1"/>
            <a:r>
              <a:rPr lang="en-US" altLang="zh-CN" sz="3100" dirty="0" err="1">
                <a:latin typeface="宋体" panose="02010600030101010101" pitchFamily="2" charset="-122"/>
              </a:rPr>
              <a:t>第一步：引入或概括信息</a:t>
            </a:r>
            <a:r>
              <a:rPr lang="en-US" altLang="zh-CN" sz="3100" dirty="0">
                <a:latin typeface="宋体" panose="02010600030101010101" pitchFamily="2" charset="-122"/>
              </a:rPr>
              <a:t>。 </a:t>
            </a:r>
          </a:p>
          <a:p>
            <a:pPr eaLnBrk="1" hangingPunct="1"/>
            <a:r>
              <a:rPr lang="en-US" altLang="zh-CN" sz="3100" dirty="0" err="1">
                <a:latin typeface="宋体" panose="02010600030101010101" pitchFamily="2" charset="-122"/>
              </a:rPr>
              <a:t>参考句型</a:t>
            </a:r>
            <a:r>
              <a:rPr lang="en-US" altLang="zh-CN" sz="3100" dirty="0">
                <a:latin typeface="宋体" panose="02010600030101010101" pitchFamily="2" charset="-122"/>
              </a:rPr>
              <a:t>：</a:t>
            </a:r>
          </a:p>
          <a:p>
            <a:pPr eaLnBrk="1" hangingPunct="1"/>
            <a:r>
              <a:rPr lang="en-US" altLang="zh-CN" sz="3100" dirty="0">
                <a:latin typeface="宋体" panose="02010600030101010101" pitchFamily="2" charset="-122"/>
              </a:rPr>
              <a:t>1. Welcome to </a:t>
            </a:r>
            <a:r>
              <a:rPr lang="en-US" altLang="zh-CN" sz="3100" dirty="0" smtClean="0">
                <a:latin typeface="宋体" panose="02010600030101010101" pitchFamily="2" charset="-122"/>
              </a:rPr>
              <a:t>____.  </a:t>
            </a:r>
            <a:endParaRPr lang="en-US" altLang="zh-CN" sz="3100" dirty="0">
              <a:latin typeface="宋体" panose="02010600030101010101" pitchFamily="2" charset="-122"/>
            </a:endParaRPr>
          </a:p>
          <a:p>
            <a:pPr eaLnBrk="1" hangingPunct="1"/>
            <a:r>
              <a:rPr lang="en-US" altLang="zh-CN" sz="3100" dirty="0">
                <a:latin typeface="宋体" panose="02010600030101010101" pitchFamily="2" charset="-122"/>
              </a:rPr>
              <a:t>2. </a:t>
            </a:r>
            <a:r>
              <a:rPr lang="en-US" altLang="zh-CN" sz="3100" dirty="0" smtClean="0">
                <a:latin typeface="宋体" panose="02010600030101010101" pitchFamily="2" charset="-122"/>
              </a:rPr>
              <a:t>____ </a:t>
            </a:r>
            <a:r>
              <a:rPr lang="en-US" altLang="zh-CN" sz="3100" dirty="0">
                <a:latin typeface="宋体" panose="02010600030101010101" pitchFamily="2" charset="-122"/>
              </a:rPr>
              <a:t>is good place to visit. </a:t>
            </a:r>
          </a:p>
          <a:p>
            <a:pPr eaLnBrk="1" hangingPunct="1"/>
            <a:r>
              <a:rPr lang="en-US" altLang="zh-CN" sz="3100" dirty="0">
                <a:latin typeface="宋体" panose="02010600030101010101" pitchFamily="2" charset="-122"/>
              </a:rPr>
              <a:t>3. If you </a:t>
            </a:r>
            <a:r>
              <a:rPr lang="en-US" altLang="zh-CN" sz="3100" dirty="0" smtClean="0">
                <a:latin typeface="宋体" panose="02010600030101010101" pitchFamily="2" charset="-122"/>
              </a:rPr>
              <a:t>____, </a:t>
            </a:r>
            <a:r>
              <a:rPr lang="en-US" altLang="zh-CN" sz="3100" dirty="0">
                <a:latin typeface="宋体" panose="02010600030101010101" pitchFamily="2" charset="-122"/>
              </a:rPr>
              <a:t>you’ll fall in love with it.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25603" name="文本框 104"/>
          <p:cNvSpPr txBox="1">
            <a:spLocks noChangeArrowheads="1"/>
          </p:cNvSpPr>
          <p:nvPr/>
        </p:nvSpPr>
        <p:spPr bwMode="auto">
          <a:xfrm>
            <a:off x="203201" y="866775"/>
            <a:ext cx="8928100"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err="1">
                <a:latin typeface="宋体" panose="02010600030101010101" pitchFamily="2" charset="-122"/>
              </a:rPr>
              <a:t>第二步：介绍具体信息</a:t>
            </a:r>
            <a:r>
              <a:rPr lang="en-US" altLang="zh-CN" sz="3200" dirty="0">
                <a:latin typeface="宋体" panose="02010600030101010101" pitchFamily="2" charset="-122"/>
              </a:rPr>
              <a:t>。</a:t>
            </a:r>
          </a:p>
          <a:p>
            <a:pPr eaLnBrk="1" hangingPunct="1"/>
            <a:r>
              <a:rPr lang="en-US" altLang="zh-CN" sz="3200" dirty="0" err="1">
                <a:latin typeface="宋体" panose="02010600030101010101" pitchFamily="2" charset="-122"/>
              </a:rPr>
              <a:t>参考句型</a:t>
            </a:r>
            <a:r>
              <a:rPr lang="en-US" altLang="zh-CN" sz="3200" dirty="0">
                <a:latin typeface="宋体" panose="02010600030101010101" pitchFamily="2" charset="-122"/>
              </a:rPr>
              <a:t>：</a:t>
            </a:r>
          </a:p>
          <a:p>
            <a:pPr eaLnBrk="1" hangingPunct="1"/>
            <a:r>
              <a:rPr lang="en-US" altLang="zh-CN" sz="3200" dirty="0">
                <a:latin typeface="宋体" panose="02010600030101010101" pitchFamily="2" charset="-122"/>
              </a:rPr>
              <a:t>1. It lies </a:t>
            </a:r>
            <a:r>
              <a:rPr lang="en-US" altLang="zh-CN" sz="3200" dirty="0" smtClean="0">
                <a:latin typeface="宋体" panose="02010600030101010101" pitchFamily="2" charset="-122"/>
              </a:rPr>
              <a:t>__________________.</a:t>
            </a:r>
            <a:endParaRPr lang="en-US" altLang="zh-CN" sz="3200" dirty="0">
              <a:latin typeface="宋体" panose="02010600030101010101" pitchFamily="2" charset="-122"/>
            </a:endParaRPr>
          </a:p>
          <a:p>
            <a:pPr eaLnBrk="1" hangingPunct="1"/>
            <a:r>
              <a:rPr lang="en-US" altLang="zh-CN" sz="3200" dirty="0">
                <a:latin typeface="宋体" panose="02010600030101010101" pitchFamily="2" charset="-122"/>
              </a:rPr>
              <a:t>2. It has a population of ____________________.</a:t>
            </a:r>
          </a:p>
          <a:p>
            <a:pPr eaLnBrk="1" hangingPunct="1"/>
            <a:r>
              <a:rPr lang="en-US" altLang="zh-CN" sz="3200" dirty="0">
                <a:latin typeface="宋体" panose="02010600030101010101" pitchFamily="2" charset="-122"/>
              </a:rPr>
              <a:t>3. The weather is _____________.</a:t>
            </a:r>
          </a:p>
          <a:p>
            <a:pPr eaLnBrk="1" hangingPunct="1"/>
            <a:r>
              <a:rPr lang="en-US" altLang="zh-CN" sz="3200" dirty="0">
                <a:latin typeface="宋体" panose="02010600030101010101" pitchFamily="2" charset="-122"/>
              </a:rPr>
              <a:t>4. One great thing about </a:t>
            </a:r>
            <a:r>
              <a:rPr lang="en-US" altLang="zh-CN" sz="3200" dirty="0" smtClean="0">
                <a:latin typeface="宋体" panose="02010600030101010101" pitchFamily="2" charset="-122"/>
              </a:rPr>
              <a:t>________ </a:t>
            </a:r>
            <a:r>
              <a:rPr lang="en-US" altLang="zh-CN" sz="3200" dirty="0">
                <a:latin typeface="宋体" panose="02010600030101010101" pitchFamily="2" charset="-122"/>
              </a:rPr>
              <a:t>is </a:t>
            </a:r>
            <a:r>
              <a:rPr lang="en-US" altLang="zh-CN" sz="3200" dirty="0" smtClean="0">
                <a:latin typeface="宋体" panose="02010600030101010101" pitchFamily="2" charset="-122"/>
              </a:rPr>
              <a:t>______________.</a:t>
            </a:r>
            <a:endParaRPr lang="en-US" altLang="zh-CN" sz="3200" dirty="0">
              <a:latin typeface="宋体" panose="02010600030101010101" pitchFamily="2" charset="-122"/>
            </a:endParaRPr>
          </a:p>
          <a:p>
            <a:pPr eaLnBrk="1" hangingPunct="1"/>
            <a:r>
              <a:rPr lang="en-US" altLang="zh-CN" sz="3200" dirty="0" err="1">
                <a:latin typeface="宋体" panose="02010600030101010101" pitchFamily="2" charset="-122"/>
              </a:rPr>
              <a:t>第三步：宣传呼吁大家来这个城市旅游</a:t>
            </a:r>
            <a:r>
              <a:rPr lang="en-US" altLang="zh-CN" sz="3200" dirty="0">
                <a:latin typeface="宋体" panose="02010600030101010101" pitchFamily="2" charset="-122"/>
              </a:rPr>
              <a:t>。</a:t>
            </a:r>
          </a:p>
          <a:p>
            <a:pPr eaLnBrk="1" hangingPunct="1"/>
            <a:r>
              <a:rPr lang="en-US" altLang="zh-CN" sz="3200" dirty="0" err="1">
                <a:latin typeface="宋体" panose="02010600030101010101" pitchFamily="2" charset="-122"/>
              </a:rPr>
              <a:t>第四步</a:t>
            </a:r>
            <a:r>
              <a:rPr lang="en-US" altLang="zh-CN" sz="3200" dirty="0">
                <a:latin typeface="宋体" panose="02010600030101010101" pitchFamily="2" charset="-122"/>
              </a:rPr>
              <a:t>: </a:t>
            </a:r>
            <a:r>
              <a:rPr lang="en-US" altLang="zh-CN" sz="3200" dirty="0" err="1">
                <a:latin typeface="宋体" panose="02010600030101010101" pitchFamily="2" charset="-122"/>
              </a:rPr>
              <a:t>检查自己的写作</a:t>
            </a:r>
            <a:r>
              <a:rPr lang="en-US" altLang="zh-CN" sz="3200" dirty="0">
                <a:latin typeface="宋体" panose="02010600030101010101" pitchFamily="2" charset="-122"/>
              </a:rPr>
              <a:t>。（1. 要求的3个内容都写到了吗？2. </a:t>
            </a:r>
            <a:r>
              <a:rPr lang="en-US" altLang="zh-CN" sz="3200" dirty="0" err="1">
                <a:latin typeface="宋体" panose="02010600030101010101" pitchFamily="2" charset="-122"/>
              </a:rPr>
              <a:t>有否语法错误</a:t>
            </a:r>
            <a:r>
              <a:rPr lang="en-US" altLang="zh-CN" sz="3200" dirty="0">
                <a:latin typeface="宋体" panose="02010600030101010101" pitchFamily="2" charset="-122"/>
              </a:rPr>
              <a: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3" name="文本框 2"/>
          <p:cNvSpPr txBox="1">
            <a:spLocks noChangeArrowheads="1"/>
          </p:cNvSpPr>
          <p:nvPr/>
        </p:nvSpPr>
        <p:spPr bwMode="auto">
          <a:xfrm>
            <a:off x="4763" y="1085850"/>
            <a:ext cx="9139237"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800" dirty="0">
                <a:solidFill>
                  <a:srgbClr val="FF0000"/>
                </a:solidFill>
              </a:rPr>
              <a:t>Ladies and gentlemen, welcome to Shantou. Shantou is a seaside city and it’s a good place to visit. If you visit the places of interest and try the food here, you’ll fall in love with it.</a:t>
            </a:r>
          </a:p>
          <a:p>
            <a:pPr eaLnBrk="1" hangingPunct="1"/>
            <a:r>
              <a:rPr lang="zh-CN" altLang="en-US" sz="2800" dirty="0">
                <a:solidFill>
                  <a:srgbClr val="FF0000"/>
                </a:solidFill>
              </a:rPr>
              <a:t>It lies in the east of Guangdong. It has a population of over 5 million. It’s neither too hot nor too cold here all year round. Shantou is not a very big city so you can take a bus or taxi to travel around. </a:t>
            </a:r>
          </a:p>
          <a:p>
            <a:pPr eaLnBrk="1" hangingPunct="1"/>
            <a:r>
              <a:rPr lang="zh-CN" altLang="en-US" sz="2800" dirty="0">
                <a:solidFill>
                  <a:srgbClr val="FF0000"/>
                </a:solidFill>
              </a:rPr>
              <a:t>One great thing about Shantou is the snacks and seafood are very tasty. If you want to go somewhere peaceful, it’s best to visit Queshi Mountain Scenic Spot. Shantou is a wonderful city to visit. I hope you can have a good time here</a:t>
            </a:r>
            <a:r>
              <a:rPr lang="zh-CN" altLang="en-US" sz="2800" dirty="0" smtClean="0">
                <a:solidFill>
                  <a:srgbClr val="FF0000"/>
                </a:solidFill>
              </a:rPr>
              <a:t>. </a:t>
            </a:r>
            <a:endParaRPr lang="zh-CN" altLang="en-US" sz="28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前 预 习</a:t>
            </a:r>
          </a:p>
        </p:txBody>
      </p:sp>
      <p:sp>
        <p:nvSpPr>
          <p:cNvPr id="4099" name="文本框 103"/>
          <p:cNvSpPr txBox="1">
            <a:spLocks noChangeArrowheads="1"/>
          </p:cNvSpPr>
          <p:nvPr/>
        </p:nvSpPr>
        <p:spPr bwMode="auto">
          <a:xfrm>
            <a:off x="66675" y="1066800"/>
            <a:ext cx="9070975" cy="253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latin typeface="宋体" panose="02010600030101010101" pitchFamily="2" charset="-122"/>
              </a:rPr>
              <a:t>11.</a:t>
            </a:r>
            <a:r>
              <a:rPr lang="zh-CN" altLang="en-US" sz="3200">
                <a:latin typeface="宋体" panose="02010600030101010101" pitchFamily="2" charset="-122"/>
              </a:rPr>
              <a:t>狐狸</a:t>
            </a:r>
            <a:r>
              <a:rPr lang="en-US" altLang="zh-CN" sz="3200">
                <a:latin typeface="宋体" panose="02010600030101010101" pitchFamily="2" charset="-122"/>
              </a:rPr>
              <a:t>n.</a:t>
            </a:r>
            <a:r>
              <a:rPr lang="en-US" altLang="zh-CN" sz="3200" u="sng">
                <a:latin typeface="宋体" panose="02010600030101010101" pitchFamily="2" charset="-122"/>
              </a:rPr>
              <a:t>			</a:t>
            </a:r>
          </a:p>
          <a:p>
            <a:pPr eaLnBrk="1" hangingPunct="1"/>
            <a:r>
              <a:rPr lang="en-US" altLang="zh-CN" sz="3200">
                <a:latin typeface="宋体" panose="02010600030101010101" pitchFamily="2" charset="-122"/>
              </a:rPr>
              <a:t>12.</a:t>
            </a:r>
            <a:r>
              <a:rPr lang="zh-CN" altLang="en-US" sz="3200">
                <a:latin typeface="宋体" panose="02010600030101010101" pitchFamily="2" charset="-122"/>
              </a:rPr>
              <a:t>在任何</a:t>
            </a:r>
            <a:r>
              <a:rPr lang="en-US" altLang="zh-CN" sz="3200">
                <a:latin typeface="宋体" panose="02010600030101010101" pitchFamily="2" charset="-122"/>
              </a:rPr>
              <a:t>……</a:t>
            </a:r>
            <a:r>
              <a:rPr lang="zh-CN" altLang="en-US" sz="3200">
                <a:latin typeface="宋体" panose="02010600030101010101" pitchFamily="2" charset="-122"/>
              </a:rPr>
              <a:t>的时候；无论何时</a:t>
            </a:r>
            <a:r>
              <a:rPr lang="en-US" altLang="zh-CN" sz="3200">
                <a:latin typeface="宋体" panose="02010600030101010101" pitchFamily="2" charset="-122"/>
              </a:rPr>
              <a:t>conj.</a:t>
            </a:r>
            <a:r>
              <a:rPr lang="en-US" altLang="zh-CN" sz="3200" u="sng">
                <a:latin typeface="宋体" panose="02010600030101010101" pitchFamily="2" charset="-122"/>
              </a:rPr>
              <a:t> </a:t>
            </a:r>
            <a:r>
              <a:rPr lang="en-US" altLang="zh-CN" sz="3200" u="sng">
                <a:latin typeface="宋体" panose="02010600030101010101" pitchFamily="2" charset="-122"/>
                <a:sym typeface="宋体" panose="02010600030101010101" pitchFamily="2" charset="-122"/>
              </a:rPr>
              <a:t>		</a:t>
            </a:r>
            <a:r>
              <a:rPr lang="en-US" altLang="zh-CN" sz="3200" u="sng">
                <a:latin typeface="宋体" panose="02010600030101010101" pitchFamily="2" charset="-122"/>
              </a:rPr>
              <a:t>       </a:t>
            </a:r>
          </a:p>
          <a:p>
            <a:pPr eaLnBrk="1" hangingPunct="1"/>
            <a:r>
              <a:rPr lang="en-US" altLang="zh-CN" sz="3200">
                <a:latin typeface="宋体" panose="02010600030101010101" pitchFamily="2" charset="-122"/>
              </a:rPr>
              <a:t>13.</a:t>
            </a:r>
            <a:r>
              <a:rPr lang="zh-CN" altLang="en-US" sz="3200">
                <a:latin typeface="宋体" panose="02010600030101010101" pitchFamily="2" charset="-122"/>
              </a:rPr>
              <a:t>春天</a:t>
            </a:r>
            <a:r>
              <a:rPr lang="en-US" altLang="zh-CN" sz="3200">
                <a:latin typeface="宋体" panose="02010600030101010101" pitchFamily="2" charset="-122"/>
              </a:rPr>
              <a:t>n.</a:t>
            </a:r>
            <a:r>
              <a:rPr lang="en-US" altLang="zh-CN" sz="3200" u="sng">
                <a:latin typeface="宋体" panose="02010600030101010101" pitchFamily="2" charset="-122"/>
              </a:rPr>
              <a:t>				</a:t>
            </a:r>
          </a:p>
          <a:p>
            <a:pPr eaLnBrk="1" hangingPunct="1"/>
            <a:r>
              <a:rPr lang="en-US" altLang="zh-CN" sz="3200">
                <a:latin typeface="宋体" panose="02010600030101010101" pitchFamily="2" charset="-122"/>
              </a:rPr>
              <a:t>14.</a:t>
            </a:r>
            <a:r>
              <a:rPr lang="zh-CN" altLang="en-US" sz="3200">
                <a:latin typeface="宋体" panose="02010600030101010101" pitchFamily="2" charset="-122"/>
              </a:rPr>
              <a:t>主要地；通常</a:t>
            </a:r>
            <a:r>
              <a:rPr lang="en-US" altLang="zh-CN" sz="3200">
                <a:latin typeface="宋体" panose="02010600030101010101" pitchFamily="2" charset="-122"/>
              </a:rPr>
              <a:t>adv.</a:t>
            </a:r>
            <a:r>
              <a:rPr lang="en-US" altLang="zh-CN" sz="3200" u="sng">
                <a:latin typeface="宋体" panose="02010600030101010101" pitchFamily="2" charset="-122"/>
                <a:sym typeface="宋体" panose="02010600030101010101" pitchFamily="2" charset="-122"/>
              </a:rPr>
              <a:t>			</a:t>
            </a:r>
            <a:r>
              <a:rPr lang="en-US" altLang="zh-CN" sz="3200" u="sng">
                <a:latin typeface="宋体" panose="02010600030101010101" pitchFamily="2" charset="-122"/>
              </a:rPr>
              <a:t>                     </a:t>
            </a:r>
            <a:endParaRPr lang="en-US" altLang="zh-CN" sz="3200">
              <a:latin typeface="宋体" panose="02010600030101010101" pitchFamily="2" charset="-122"/>
            </a:endParaRPr>
          </a:p>
          <a:p>
            <a:pPr eaLnBrk="1" hangingPunct="1"/>
            <a:r>
              <a:rPr lang="en-US" altLang="zh-CN" sz="3200">
                <a:latin typeface="宋体" panose="02010600030101010101" pitchFamily="2" charset="-122"/>
              </a:rPr>
              <a:t>15. </a:t>
            </a:r>
            <a:r>
              <a:rPr lang="zh-CN" altLang="en-US" sz="3200">
                <a:latin typeface="宋体" panose="02010600030101010101" pitchFamily="2" charset="-122"/>
              </a:rPr>
              <a:t>赤道</a:t>
            </a:r>
            <a:r>
              <a:rPr lang="en-US" altLang="zh-CN" sz="3200">
                <a:latin typeface="宋体" panose="02010600030101010101" pitchFamily="2" charset="-122"/>
              </a:rPr>
              <a:t>n._______________</a:t>
            </a:r>
            <a:endParaRPr lang="zh-CN" altLang="en-US" sz="3200">
              <a:latin typeface="宋体" panose="02010600030101010101" pitchFamily="2" charset="-122"/>
            </a:endParaRPr>
          </a:p>
        </p:txBody>
      </p:sp>
      <p:sp>
        <p:nvSpPr>
          <p:cNvPr id="2" name="文本框 1"/>
          <p:cNvSpPr txBox="1">
            <a:spLocks noChangeArrowheads="1"/>
          </p:cNvSpPr>
          <p:nvPr/>
        </p:nvSpPr>
        <p:spPr bwMode="auto">
          <a:xfrm>
            <a:off x="2519363" y="796925"/>
            <a:ext cx="1489075"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fox</a:t>
            </a:r>
          </a:p>
        </p:txBody>
      </p:sp>
      <p:sp>
        <p:nvSpPr>
          <p:cNvPr id="3" name="文本框 2"/>
          <p:cNvSpPr txBox="1">
            <a:spLocks noChangeArrowheads="1"/>
          </p:cNvSpPr>
          <p:nvPr/>
        </p:nvSpPr>
        <p:spPr bwMode="auto">
          <a:xfrm>
            <a:off x="6799263" y="1552575"/>
            <a:ext cx="2420937"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whenever</a:t>
            </a:r>
          </a:p>
        </p:txBody>
      </p:sp>
      <p:sp>
        <p:nvSpPr>
          <p:cNvPr id="4" name="文本框 3"/>
          <p:cNvSpPr txBox="1">
            <a:spLocks noChangeArrowheads="1"/>
          </p:cNvSpPr>
          <p:nvPr/>
        </p:nvSpPr>
        <p:spPr bwMode="auto">
          <a:xfrm>
            <a:off x="2222500" y="1970088"/>
            <a:ext cx="2574925"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spring</a:t>
            </a:r>
          </a:p>
        </p:txBody>
      </p:sp>
      <p:sp>
        <p:nvSpPr>
          <p:cNvPr id="5" name="文本框 4"/>
          <p:cNvSpPr txBox="1">
            <a:spLocks noChangeArrowheads="1"/>
          </p:cNvSpPr>
          <p:nvPr/>
        </p:nvSpPr>
        <p:spPr bwMode="auto">
          <a:xfrm>
            <a:off x="4559300" y="2540000"/>
            <a:ext cx="21018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mostly</a:t>
            </a:r>
          </a:p>
        </p:txBody>
      </p:sp>
      <p:sp>
        <p:nvSpPr>
          <p:cNvPr id="6" name="文本框 5"/>
          <p:cNvSpPr txBox="1">
            <a:spLocks noChangeArrowheads="1"/>
          </p:cNvSpPr>
          <p:nvPr/>
        </p:nvSpPr>
        <p:spPr bwMode="auto">
          <a:xfrm>
            <a:off x="2528888" y="2984500"/>
            <a:ext cx="33099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equatorial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前 预 习</a:t>
            </a:r>
          </a:p>
        </p:txBody>
      </p:sp>
      <p:sp>
        <p:nvSpPr>
          <p:cNvPr id="5123" name="文本框 103"/>
          <p:cNvSpPr txBox="1">
            <a:spLocks noChangeArrowheads="1"/>
          </p:cNvSpPr>
          <p:nvPr/>
        </p:nvSpPr>
        <p:spPr bwMode="auto">
          <a:xfrm>
            <a:off x="460375" y="738188"/>
            <a:ext cx="8455025"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latin typeface="宋体" panose="02010600030101010101" pitchFamily="2" charset="-122"/>
              </a:rPr>
              <a:t>【短语】</a:t>
            </a:r>
          </a:p>
          <a:p>
            <a:pPr eaLnBrk="1" hangingPunct="1"/>
            <a:r>
              <a:rPr lang="en-US" altLang="zh-CN" sz="3200" dirty="0">
                <a:latin typeface="宋体" panose="02010600030101010101" pitchFamily="2" charset="-122"/>
              </a:rPr>
              <a:t>15. thousands of</a:t>
            </a:r>
            <a:r>
              <a:rPr lang="en-US" altLang="zh-CN" sz="3200" dirty="0">
                <a:latin typeface="宋体" panose="02010600030101010101" pitchFamily="2" charset="-122"/>
                <a:sym typeface="宋体" panose="02010600030101010101" pitchFamily="2" charset="-122"/>
              </a:rPr>
              <a:t>______________________</a:t>
            </a:r>
            <a:r>
              <a:rPr lang="en-US" altLang="zh-CN" sz="3200" u="sng" dirty="0">
                <a:latin typeface="宋体" panose="02010600030101010101" pitchFamily="2" charset="-122"/>
              </a:rPr>
              <a:t>                          </a:t>
            </a:r>
          </a:p>
          <a:p>
            <a:pPr eaLnBrk="1" hangingPunct="1"/>
            <a:r>
              <a:rPr lang="en-US" altLang="zh-CN" sz="3200" dirty="0">
                <a:latin typeface="宋体" panose="02010600030101010101" pitchFamily="2" charset="-122"/>
              </a:rPr>
              <a:t>16. on the one hand…on the other hand__</a:t>
            </a:r>
            <a:r>
              <a:rPr lang="en-US" altLang="zh-CN" sz="3200" dirty="0">
                <a:latin typeface="宋体" panose="02010600030101010101" pitchFamily="2" charset="-122"/>
                <a:sym typeface="宋体" panose="02010600030101010101" pitchFamily="2" charset="-122"/>
              </a:rPr>
              <a:t>______________________</a:t>
            </a:r>
          </a:p>
          <a:p>
            <a:pPr eaLnBrk="1" hangingPunct="1"/>
            <a:r>
              <a:rPr lang="en-US" altLang="zh-CN" sz="3200" dirty="0">
                <a:latin typeface="宋体" panose="02010600030101010101" pitchFamily="2" charset="-122"/>
              </a:rPr>
              <a:t>17. all year round </a:t>
            </a:r>
            <a:r>
              <a:rPr lang="en-US" altLang="zh-CN" sz="3200" dirty="0">
                <a:latin typeface="宋体" panose="02010600030101010101" pitchFamily="2" charset="-122"/>
                <a:sym typeface="宋体" panose="02010600030101010101" pitchFamily="2" charset="-122"/>
              </a:rPr>
              <a:t>____________</a:t>
            </a:r>
            <a:r>
              <a:rPr lang="en-US" altLang="zh-CN" sz="3200" u="sng" dirty="0">
                <a:latin typeface="宋体" panose="02010600030101010101" pitchFamily="2" charset="-122"/>
              </a:rPr>
              <a:t>                 </a:t>
            </a:r>
          </a:p>
          <a:p>
            <a:pPr eaLnBrk="1" hangingPunct="1"/>
            <a:r>
              <a:rPr lang="en-US" altLang="zh-CN" sz="3200" dirty="0">
                <a:latin typeface="宋体" panose="02010600030101010101" pitchFamily="2" charset="-122"/>
              </a:rPr>
              <a:t>18. whether … or…___________</a:t>
            </a:r>
          </a:p>
          <a:p>
            <a:pPr eaLnBrk="1" hangingPunct="1"/>
            <a:r>
              <a:rPr lang="en-US" altLang="zh-CN" sz="3200" dirty="0">
                <a:latin typeface="宋体" panose="02010600030101010101" pitchFamily="2" charset="-122"/>
              </a:rPr>
              <a:t>19. during the daytime____________</a:t>
            </a:r>
          </a:p>
          <a:p>
            <a:pPr eaLnBrk="1" hangingPunct="1"/>
            <a:r>
              <a:rPr lang="en-US" altLang="zh-CN" sz="3200" dirty="0">
                <a:latin typeface="宋体" panose="02010600030101010101" pitchFamily="2" charset="-122"/>
              </a:rPr>
              <a:t>20. wake up___________</a:t>
            </a:r>
          </a:p>
          <a:p>
            <a:pPr eaLnBrk="1" hangingPunct="1"/>
            <a:r>
              <a:rPr lang="en-US" altLang="zh-CN" sz="3200" dirty="0">
                <a:latin typeface="宋体" panose="02010600030101010101" pitchFamily="2" charset="-122"/>
              </a:rPr>
              <a:t>21. far from____________ </a:t>
            </a:r>
          </a:p>
          <a:p>
            <a:pPr eaLnBrk="1" hangingPunct="1"/>
            <a:r>
              <a:rPr lang="en-US" altLang="zh-CN" sz="3200" dirty="0">
                <a:latin typeface="宋体" panose="02010600030101010101" pitchFamily="2" charset="-122"/>
              </a:rPr>
              <a:t>22. be close to__________</a:t>
            </a:r>
            <a:endParaRPr lang="zh-CN" altLang="en-US" sz="3200" dirty="0">
              <a:latin typeface="宋体" panose="02010600030101010101" pitchFamily="2" charset="-122"/>
            </a:endParaRPr>
          </a:p>
        </p:txBody>
      </p:sp>
      <p:sp>
        <p:nvSpPr>
          <p:cNvPr id="2" name="文本框 1"/>
          <p:cNvSpPr txBox="1">
            <a:spLocks noChangeArrowheads="1"/>
          </p:cNvSpPr>
          <p:nvPr/>
        </p:nvSpPr>
        <p:spPr bwMode="auto">
          <a:xfrm>
            <a:off x="4838700" y="1223963"/>
            <a:ext cx="35877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成千上万</a:t>
            </a:r>
          </a:p>
        </p:txBody>
      </p:sp>
      <p:sp>
        <p:nvSpPr>
          <p:cNvPr id="3" name="文本框 2"/>
          <p:cNvSpPr txBox="1">
            <a:spLocks noChangeArrowheads="1"/>
          </p:cNvSpPr>
          <p:nvPr/>
        </p:nvSpPr>
        <p:spPr bwMode="auto">
          <a:xfrm>
            <a:off x="2276475" y="2120900"/>
            <a:ext cx="4749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一方面</a:t>
            </a:r>
            <a:r>
              <a:rPr lang="en-US" altLang="zh-CN" sz="3200">
                <a:solidFill>
                  <a:srgbClr val="FF0000"/>
                </a:solidFill>
              </a:rPr>
              <a:t>...</a:t>
            </a:r>
            <a:r>
              <a:rPr lang="zh-CN" altLang="en-US" sz="3200">
                <a:solidFill>
                  <a:srgbClr val="FF0000"/>
                </a:solidFill>
              </a:rPr>
              <a:t>另一方面</a:t>
            </a:r>
            <a:r>
              <a:rPr lang="en-US" altLang="zh-CN" sz="3200">
                <a:solidFill>
                  <a:srgbClr val="FF0000"/>
                </a:solidFill>
              </a:rPr>
              <a:t>...</a:t>
            </a:r>
          </a:p>
        </p:txBody>
      </p:sp>
      <p:sp>
        <p:nvSpPr>
          <p:cNvPr id="4" name="文本框 3"/>
          <p:cNvSpPr txBox="1">
            <a:spLocks noChangeArrowheads="1"/>
          </p:cNvSpPr>
          <p:nvPr/>
        </p:nvSpPr>
        <p:spPr bwMode="auto">
          <a:xfrm>
            <a:off x="4533900" y="2670175"/>
            <a:ext cx="35877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一整年</a:t>
            </a:r>
          </a:p>
        </p:txBody>
      </p:sp>
      <p:sp>
        <p:nvSpPr>
          <p:cNvPr id="5" name="文本框 4"/>
          <p:cNvSpPr txBox="1">
            <a:spLocks noChangeArrowheads="1"/>
          </p:cNvSpPr>
          <p:nvPr/>
        </p:nvSpPr>
        <p:spPr bwMode="auto">
          <a:xfrm>
            <a:off x="4664075" y="3192463"/>
            <a:ext cx="255428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是否</a:t>
            </a:r>
          </a:p>
        </p:txBody>
      </p:sp>
      <p:sp>
        <p:nvSpPr>
          <p:cNvPr id="6" name="文本框 5"/>
          <p:cNvSpPr txBox="1">
            <a:spLocks noChangeArrowheads="1"/>
          </p:cNvSpPr>
          <p:nvPr/>
        </p:nvSpPr>
        <p:spPr bwMode="auto">
          <a:xfrm>
            <a:off x="5127625" y="3683000"/>
            <a:ext cx="32004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在白天</a:t>
            </a:r>
          </a:p>
        </p:txBody>
      </p:sp>
      <p:sp>
        <p:nvSpPr>
          <p:cNvPr id="7" name="文本框 6"/>
          <p:cNvSpPr txBox="1">
            <a:spLocks noChangeArrowheads="1"/>
          </p:cNvSpPr>
          <p:nvPr/>
        </p:nvSpPr>
        <p:spPr bwMode="auto">
          <a:xfrm>
            <a:off x="3276600" y="4089400"/>
            <a:ext cx="2994025"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叫醒</a:t>
            </a:r>
          </a:p>
        </p:txBody>
      </p:sp>
      <p:sp>
        <p:nvSpPr>
          <p:cNvPr id="8" name="文本框 7"/>
          <p:cNvSpPr txBox="1">
            <a:spLocks noChangeArrowheads="1"/>
          </p:cNvSpPr>
          <p:nvPr/>
        </p:nvSpPr>
        <p:spPr bwMode="auto">
          <a:xfrm>
            <a:off x="3203575" y="4594225"/>
            <a:ext cx="27876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很远</a:t>
            </a:r>
          </a:p>
        </p:txBody>
      </p:sp>
      <p:sp>
        <p:nvSpPr>
          <p:cNvPr id="9" name="文本框 8"/>
          <p:cNvSpPr txBox="1">
            <a:spLocks noChangeArrowheads="1"/>
          </p:cNvSpPr>
          <p:nvPr/>
        </p:nvSpPr>
        <p:spPr bwMode="auto">
          <a:xfrm>
            <a:off x="3752850" y="5102225"/>
            <a:ext cx="1703388"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很近</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linds(horizontal)">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blinds(horizontal)">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blinds(horizontal)">
                                      <p:cBhvr>
                                        <p:cTn id="4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前 预 习</a:t>
            </a:r>
          </a:p>
        </p:txBody>
      </p:sp>
      <p:sp>
        <p:nvSpPr>
          <p:cNvPr id="6147" name="文本框 103"/>
          <p:cNvSpPr txBox="1">
            <a:spLocks noChangeArrowheads="1"/>
          </p:cNvSpPr>
          <p:nvPr/>
        </p:nvSpPr>
        <p:spPr bwMode="auto">
          <a:xfrm>
            <a:off x="0" y="609600"/>
            <a:ext cx="9156700" cy="6001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latin typeface="宋体" panose="02010600030101010101" pitchFamily="2" charset="-122"/>
              </a:rPr>
              <a:t>【句型】</a:t>
            </a:r>
          </a:p>
          <a:p>
            <a:pPr eaLnBrk="1" hangingPunct="1"/>
            <a:r>
              <a:rPr lang="en-US" altLang="zh-CN" sz="3200" dirty="0">
                <a:latin typeface="宋体" panose="02010600030101010101" pitchFamily="2" charset="-122"/>
              </a:rPr>
              <a:t>23. It’s a good place to practice your English!       .</a:t>
            </a:r>
          </a:p>
          <a:p>
            <a:pPr eaLnBrk="1" hangingPunct="1"/>
            <a:r>
              <a:rPr lang="en-US" altLang="zh-CN" sz="3200" dirty="0" smtClean="0">
                <a:latin typeface="宋体" panose="02010600030101010101" pitchFamily="2" charset="-122"/>
              </a:rPr>
              <a:t>_________________________________</a:t>
            </a:r>
          </a:p>
          <a:p>
            <a:pPr eaLnBrk="1" hangingPunct="1"/>
            <a:r>
              <a:rPr lang="en-US" altLang="zh-CN" sz="3200" dirty="0" smtClean="0">
                <a:latin typeface="宋体" panose="02010600030101010101" pitchFamily="2" charset="-122"/>
              </a:rPr>
              <a:t>24</a:t>
            </a:r>
            <a:r>
              <a:rPr lang="en-US" altLang="zh-CN" sz="3200" dirty="0">
                <a:latin typeface="宋体" panose="02010600030101010101" pitchFamily="2" charset="-122"/>
              </a:rPr>
              <a:t>. Whether you like Indian food, Western food or Japanese food, you’ll find it all in Singapore!</a:t>
            </a:r>
          </a:p>
          <a:p>
            <a:pPr eaLnBrk="1" hangingPunct="1"/>
            <a:r>
              <a:rPr lang="en-US" altLang="zh-CN" sz="3200" dirty="0">
                <a:latin typeface="宋体" panose="02010600030101010101" pitchFamily="2" charset="-122"/>
              </a:rPr>
              <a:t>______________________________________________________________________________</a:t>
            </a:r>
          </a:p>
          <a:p>
            <a:pPr eaLnBrk="1" hangingPunct="1"/>
            <a:r>
              <a:rPr lang="en-US" altLang="zh-CN" sz="3200" dirty="0">
                <a:latin typeface="宋体" panose="02010600030101010101" pitchFamily="2" charset="-122"/>
              </a:rPr>
              <a:t>25. You won’t have problems (in) getting rice, noodles or dumplings.</a:t>
            </a:r>
          </a:p>
          <a:p>
            <a:pPr eaLnBrk="1" hangingPunct="1"/>
            <a:r>
              <a:rPr lang="en-US" altLang="zh-CN" sz="3200" dirty="0" smtClean="0">
                <a:latin typeface="宋体" panose="02010600030101010101" pitchFamily="2" charset="-122"/>
              </a:rPr>
              <a:t>______________________________________</a:t>
            </a:r>
            <a:endParaRPr lang="zh-CN" altLang="en-US" sz="3200" dirty="0">
              <a:latin typeface="宋体" panose="02010600030101010101" pitchFamily="2" charset="-122"/>
            </a:endParaRPr>
          </a:p>
        </p:txBody>
      </p:sp>
      <p:sp>
        <p:nvSpPr>
          <p:cNvPr id="2" name="文本框 1"/>
          <p:cNvSpPr txBox="1">
            <a:spLocks noChangeArrowheads="1"/>
          </p:cNvSpPr>
          <p:nvPr/>
        </p:nvSpPr>
        <p:spPr bwMode="auto">
          <a:xfrm>
            <a:off x="257175" y="2000250"/>
            <a:ext cx="54260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这是练习英语的好地方！</a:t>
            </a:r>
          </a:p>
        </p:txBody>
      </p:sp>
      <p:sp>
        <p:nvSpPr>
          <p:cNvPr id="3" name="文本框 2"/>
          <p:cNvSpPr txBox="1">
            <a:spLocks noChangeArrowheads="1"/>
          </p:cNvSpPr>
          <p:nvPr/>
        </p:nvSpPr>
        <p:spPr bwMode="auto">
          <a:xfrm>
            <a:off x="114300" y="395605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无论你是否喜欢印度菜，西餐还是日本料理，你会发现这一切都在新加坡有！</a:t>
            </a:r>
          </a:p>
        </p:txBody>
      </p:sp>
      <p:sp>
        <p:nvSpPr>
          <p:cNvPr id="4" name="文本框 3"/>
          <p:cNvSpPr txBox="1">
            <a:spLocks noChangeArrowheads="1"/>
          </p:cNvSpPr>
          <p:nvPr/>
        </p:nvSpPr>
        <p:spPr bwMode="auto">
          <a:xfrm>
            <a:off x="220663" y="5967413"/>
            <a:ext cx="74612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你不会有获得大米，面条或饺子的问题。</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前 预 习</a:t>
            </a:r>
          </a:p>
        </p:txBody>
      </p:sp>
      <p:sp>
        <p:nvSpPr>
          <p:cNvPr id="7171" name="文本框 3"/>
          <p:cNvSpPr txBox="1">
            <a:spLocks noChangeArrowheads="1"/>
          </p:cNvSpPr>
          <p:nvPr/>
        </p:nvSpPr>
        <p:spPr bwMode="auto">
          <a:xfrm>
            <a:off x="1588" y="812800"/>
            <a:ext cx="9113837"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latin typeface="宋体" panose="02010600030101010101" pitchFamily="2" charset="-122"/>
              </a:rPr>
              <a:t>26. It might seem strange to go to a zoo when it’s dark.</a:t>
            </a:r>
          </a:p>
          <a:p>
            <a:pPr eaLnBrk="1" hangingPunct="1"/>
            <a:r>
              <a:rPr lang="en-US" altLang="zh-CN" sz="3200" dirty="0" smtClean="0">
                <a:latin typeface="宋体" panose="02010600030101010101" pitchFamily="2" charset="-122"/>
              </a:rPr>
              <a:t>_______________________________________</a:t>
            </a:r>
          </a:p>
          <a:p>
            <a:pPr eaLnBrk="1" hangingPunct="1"/>
            <a:r>
              <a:rPr lang="en-US" altLang="zh-CN" sz="3200" dirty="0" smtClean="0">
                <a:latin typeface="宋体" panose="02010600030101010101" pitchFamily="2" charset="-122"/>
              </a:rPr>
              <a:t>27</a:t>
            </a:r>
            <a:r>
              <a:rPr lang="en-US" altLang="zh-CN" sz="3200" dirty="0">
                <a:latin typeface="宋体" panose="02010600030101010101" pitchFamily="2" charset="-122"/>
              </a:rPr>
              <a:t>. It’s better to see lions and tigers during the daytime because they will probably be awake.</a:t>
            </a:r>
          </a:p>
          <a:p>
            <a:pPr eaLnBrk="1" hangingPunct="1"/>
            <a:r>
              <a:rPr lang="en-US" altLang="zh-CN" sz="3200" dirty="0">
                <a:latin typeface="宋体" panose="02010600030101010101" pitchFamily="2" charset="-122"/>
              </a:rPr>
              <a:t>______________________________________________________________________________</a:t>
            </a:r>
          </a:p>
          <a:p>
            <a:pPr eaLnBrk="1" hangingPunct="1"/>
            <a:r>
              <a:rPr lang="en-US" altLang="zh-CN" sz="3200" dirty="0">
                <a:latin typeface="宋体" panose="02010600030101010101" pitchFamily="2" charset="-122"/>
              </a:rPr>
              <a:t>28. It’s best to visit Singapore in the autumn.</a:t>
            </a:r>
          </a:p>
          <a:p>
            <a:pPr eaLnBrk="1" hangingPunct="1"/>
            <a:r>
              <a:rPr lang="en-US" altLang="zh-CN" sz="3200" dirty="0" smtClean="0">
                <a:latin typeface="宋体" panose="02010600030101010101" pitchFamily="2" charset="-122"/>
              </a:rPr>
              <a:t>____________________________________</a:t>
            </a:r>
            <a:endParaRPr lang="zh-CN" altLang="en-US" sz="3200" dirty="0">
              <a:latin typeface="宋体" panose="02010600030101010101" pitchFamily="2" charset="-122"/>
            </a:endParaRPr>
          </a:p>
        </p:txBody>
      </p:sp>
      <p:sp>
        <p:nvSpPr>
          <p:cNvPr id="2" name="文本框 1"/>
          <p:cNvSpPr txBox="1">
            <a:spLocks noChangeArrowheads="1"/>
          </p:cNvSpPr>
          <p:nvPr/>
        </p:nvSpPr>
        <p:spPr bwMode="auto">
          <a:xfrm>
            <a:off x="536575" y="1758950"/>
            <a:ext cx="763428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当天黑的时候，</a:t>
            </a:r>
            <a:r>
              <a:rPr lang="zh-CN" altLang="en-US" sz="3200">
                <a:solidFill>
                  <a:srgbClr val="FF0000"/>
                </a:solidFill>
                <a:sym typeface="宋体" panose="02010600030101010101" pitchFamily="2" charset="-122"/>
              </a:rPr>
              <a:t>去动物园</a:t>
            </a:r>
            <a:r>
              <a:rPr lang="zh-CN" altLang="en-US" sz="3200">
                <a:solidFill>
                  <a:srgbClr val="FF0000"/>
                </a:solidFill>
              </a:rPr>
              <a:t>看起来很奇怪。</a:t>
            </a:r>
          </a:p>
        </p:txBody>
      </p:sp>
      <p:sp>
        <p:nvSpPr>
          <p:cNvPr id="3" name="文本框 2"/>
          <p:cNvSpPr txBox="1">
            <a:spLocks noChangeArrowheads="1"/>
          </p:cNvSpPr>
          <p:nvPr/>
        </p:nvSpPr>
        <p:spPr bwMode="auto">
          <a:xfrm>
            <a:off x="217488" y="3699321"/>
            <a:ext cx="8154987"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最好是在白天看到狮子和老虎，因为他们可能会是清醒的。</a:t>
            </a:r>
          </a:p>
        </p:txBody>
      </p:sp>
      <p:sp>
        <p:nvSpPr>
          <p:cNvPr id="5" name="文本框 4"/>
          <p:cNvSpPr txBox="1">
            <a:spLocks noChangeArrowheads="1"/>
          </p:cNvSpPr>
          <p:nvPr/>
        </p:nvSpPr>
        <p:spPr bwMode="auto">
          <a:xfrm>
            <a:off x="217487" y="5599112"/>
            <a:ext cx="68611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秋天去新加坡是最好的。</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dirty="0">
                <a:latin typeface="宋体" panose="02010600030101010101" pitchFamily="2" charset="-122"/>
                <a:sym typeface="宋体" panose="02010600030101010101" pitchFamily="2" charset="-122"/>
              </a:rPr>
              <a:t>课 堂 小 测</a:t>
            </a:r>
          </a:p>
        </p:txBody>
      </p:sp>
      <p:sp>
        <p:nvSpPr>
          <p:cNvPr id="8195" name="文本框 103"/>
          <p:cNvSpPr txBox="1">
            <a:spLocks noChangeArrowheads="1"/>
          </p:cNvSpPr>
          <p:nvPr/>
        </p:nvSpPr>
        <p:spPr bwMode="auto">
          <a:xfrm>
            <a:off x="1588" y="611188"/>
            <a:ext cx="9128125"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000000"/>
                </a:solidFill>
                <a:latin typeface="宋体" panose="02010600030101010101" pitchFamily="2" charset="-122"/>
              </a:rPr>
              <a:t>一、根据中文意思或首字母提示，用单词的适当形式填空，每空一词。</a:t>
            </a:r>
          </a:p>
          <a:p>
            <a:pPr eaLnBrk="1" hangingPunct="1"/>
            <a:r>
              <a:rPr lang="en-US" altLang="zh-CN" sz="3200" dirty="0">
                <a:solidFill>
                  <a:srgbClr val="000000"/>
                </a:solidFill>
                <a:latin typeface="宋体" panose="02010600030101010101" pitchFamily="2" charset="-122"/>
              </a:rPr>
              <a:t>1. It’s not s________ to drive like that, you must slow down.</a:t>
            </a:r>
          </a:p>
          <a:p>
            <a:pPr eaLnBrk="1" hangingPunct="1"/>
            <a:r>
              <a:rPr lang="en-US" altLang="zh-CN" sz="3200" dirty="0">
                <a:solidFill>
                  <a:srgbClr val="000000"/>
                </a:solidFill>
                <a:latin typeface="宋体" panose="02010600030101010101" pitchFamily="2" charset="-122"/>
              </a:rPr>
              <a:t>2. W_________ you agree or not, I will carry out my plan.</a:t>
            </a:r>
          </a:p>
          <a:p>
            <a:pPr eaLnBrk="1" hangingPunct="1"/>
            <a:r>
              <a:rPr lang="en-US" altLang="zh-CN" sz="3200" dirty="0">
                <a:solidFill>
                  <a:srgbClr val="000000"/>
                </a:solidFill>
                <a:latin typeface="宋体" panose="02010600030101010101" pitchFamily="2" charset="-122"/>
              </a:rPr>
              <a:t>3. Don’t trust him. He is an old ________</a:t>
            </a:r>
            <a:r>
              <a:rPr lang="zh-CN" altLang="en-US" sz="3200" dirty="0">
                <a:solidFill>
                  <a:srgbClr val="000000"/>
                </a:solidFill>
                <a:latin typeface="宋体" panose="02010600030101010101" pitchFamily="2" charset="-122"/>
              </a:rPr>
              <a:t>（狐狸）</a:t>
            </a:r>
          </a:p>
          <a:p>
            <a:pPr eaLnBrk="1" hangingPunct="1"/>
            <a:r>
              <a:rPr lang="en-US" altLang="zh-CN" sz="3200" dirty="0">
                <a:solidFill>
                  <a:srgbClr val="000000"/>
                </a:solidFill>
                <a:latin typeface="宋体" panose="02010600030101010101" pitchFamily="2" charset="-122"/>
              </a:rPr>
              <a:t>4. Is the man an American or a ___________</a:t>
            </a:r>
            <a:r>
              <a:rPr lang="zh-CN" altLang="en-US" sz="3200" dirty="0">
                <a:solidFill>
                  <a:srgbClr val="000000"/>
                </a:solidFill>
                <a:latin typeface="宋体" panose="02010600030101010101" pitchFamily="2" charset="-122"/>
              </a:rPr>
              <a:t>（日本人）？</a:t>
            </a:r>
          </a:p>
          <a:p>
            <a:pPr eaLnBrk="1" hangingPunct="1"/>
            <a:r>
              <a:rPr lang="en-US" altLang="zh-CN" sz="3200" dirty="0">
                <a:solidFill>
                  <a:srgbClr val="000000"/>
                </a:solidFill>
                <a:latin typeface="宋体" panose="02010600030101010101" pitchFamily="2" charset="-122"/>
              </a:rPr>
              <a:t>5. Give me a call first __________</a:t>
            </a:r>
            <a:r>
              <a:rPr lang="zh-CN" altLang="en-US" sz="3200" dirty="0">
                <a:solidFill>
                  <a:srgbClr val="000000"/>
                </a:solidFill>
                <a:latin typeface="宋体" panose="02010600030101010101" pitchFamily="2" charset="-122"/>
              </a:rPr>
              <a:t>（无论何时）</a:t>
            </a:r>
            <a:r>
              <a:rPr lang="en-US" altLang="zh-CN" sz="3200" dirty="0">
                <a:solidFill>
                  <a:srgbClr val="000000"/>
                </a:solidFill>
                <a:latin typeface="宋体" panose="02010600030101010101" pitchFamily="2" charset="-122"/>
              </a:rPr>
              <a:t>you come.</a:t>
            </a:r>
          </a:p>
          <a:p>
            <a:pPr eaLnBrk="1" hangingPunct="1"/>
            <a:endParaRPr lang="zh-CN" altLang="en-US" sz="3200" dirty="0">
              <a:latin typeface="宋体" panose="02010600030101010101" pitchFamily="2" charset="-122"/>
            </a:endParaRPr>
          </a:p>
        </p:txBody>
      </p:sp>
      <p:sp>
        <p:nvSpPr>
          <p:cNvPr id="3" name="文本框 2"/>
          <p:cNvSpPr txBox="1">
            <a:spLocks noChangeArrowheads="1"/>
          </p:cNvSpPr>
          <p:nvPr/>
        </p:nvSpPr>
        <p:spPr bwMode="auto">
          <a:xfrm>
            <a:off x="2982913" y="1535113"/>
            <a:ext cx="18256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safe</a:t>
            </a:r>
          </a:p>
        </p:txBody>
      </p:sp>
      <p:sp>
        <p:nvSpPr>
          <p:cNvPr id="4" name="文本框 3"/>
          <p:cNvSpPr txBox="1">
            <a:spLocks noChangeArrowheads="1"/>
          </p:cNvSpPr>
          <p:nvPr/>
        </p:nvSpPr>
        <p:spPr bwMode="auto">
          <a:xfrm>
            <a:off x="1109663" y="2544763"/>
            <a:ext cx="194786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solidFill>
                  <a:srgbClr val="FF0000"/>
                </a:solidFill>
              </a:rPr>
              <a:t>whether</a:t>
            </a:r>
          </a:p>
        </p:txBody>
      </p:sp>
      <p:sp>
        <p:nvSpPr>
          <p:cNvPr id="5" name="文本框 4"/>
          <p:cNvSpPr txBox="1">
            <a:spLocks noChangeArrowheads="1"/>
          </p:cNvSpPr>
          <p:nvPr/>
        </p:nvSpPr>
        <p:spPr bwMode="auto">
          <a:xfrm>
            <a:off x="7361238" y="3490913"/>
            <a:ext cx="16652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solidFill>
                  <a:srgbClr val="FF0000"/>
                </a:solidFill>
              </a:rPr>
              <a:t>fox</a:t>
            </a:r>
          </a:p>
        </p:txBody>
      </p:sp>
      <p:sp>
        <p:nvSpPr>
          <p:cNvPr id="6" name="文本框 5"/>
          <p:cNvSpPr txBox="1">
            <a:spLocks noChangeArrowheads="1"/>
          </p:cNvSpPr>
          <p:nvPr/>
        </p:nvSpPr>
        <p:spPr bwMode="auto">
          <a:xfrm>
            <a:off x="6311900" y="4386263"/>
            <a:ext cx="2028825"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Japanese</a:t>
            </a:r>
          </a:p>
        </p:txBody>
      </p:sp>
      <p:sp>
        <p:nvSpPr>
          <p:cNvPr id="7" name="文本框 6"/>
          <p:cNvSpPr txBox="1">
            <a:spLocks noChangeArrowheads="1"/>
          </p:cNvSpPr>
          <p:nvPr/>
        </p:nvSpPr>
        <p:spPr bwMode="auto">
          <a:xfrm>
            <a:off x="4814888" y="5408613"/>
            <a:ext cx="2147887"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whenever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linds(horizontal)">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堂 小 测</a:t>
            </a:r>
          </a:p>
        </p:txBody>
      </p:sp>
      <p:sp>
        <p:nvSpPr>
          <p:cNvPr id="9219" name="文本框 103"/>
          <p:cNvSpPr txBox="1">
            <a:spLocks noChangeArrowheads="1"/>
          </p:cNvSpPr>
          <p:nvPr/>
        </p:nvSpPr>
        <p:spPr bwMode="auto">
          <a:xfrm>
            <a:off x="1588" y="785813"/>
            <a:ext cx="9128125" cy="2043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solidFill>
                  <a:srgbClr val="000000"/>
                </a:solidFill>
                <a:latin typeface="宋体" panose="02010600030101010101" pitchFamily="2" charset="-122"/>
              </a:rPr>
              <a:t>6. The little boy f_________ the big dog so he stood behind his father.</a:t>
            </a:r>
          </a:p>
          <a:p>
            <a:pPr eaLnBrk="1" hangingPunct="1"/>
            <a:r>
              <a:rPr lang="en-US" altLang="zh-CN" sz="3200" dirty="0">
                <a:solidFill>
                  <a:srgbClr val="000000"/>
                </a:solidFill>
                <a:latin typeface="宋体" panose="02010600030101010101" pitchFamily="2" charset="-122"/>
              </a:rPr>
              <a:t>7. Winter is coming, and s_________ is not far away.</a:t>
            </a:r>
            <a:endParaRPr lang="zh-CN" altLang="en-US" sz="3200" dirty="0">
              <a:latin typeface="宋体" panose="02010600030101010101" pitchFamily="2" charset="-122"/>
            </a:endParaRPr>
          </a:p>
        </p:txBody>
      </p:sp>
      <p:sp>
        <p:nvSpPr>
          <p:cNvPr id="3" name="文本框 2"/>
          <p:cNvSpPr txBox="1">
            <a:spLocks noChangeArrowheads="1"/>
          </p:cNvSpPr>
          <p:nvPr/>
        </p:nvSpPr>
        <p:spPr bwMode="auto">
          <a:xfrm>
            <a:off x="4019550" y="773113"/>
            <a:ext cx="19431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feared</a:t>
            </a:r>
          </a:p>
        </p:txBody>
      </p:sp>
      <p:sp>
        <p:nvSpPr>
          <p:cNvPr id="4" name="文本框 3"/>
          <p:cNvSpPr txBox="1">
            <a:spLocks noChangeArrowheads="1"/>
          </p:cNvSpPr>
          <p:nvPr/>
        </p:nvSpPr>
        <p:spPr bwMode="auto">
          <a:xfrm>
            <a:off x="5376863" y="1697038"/>
            <a:ext cx="2112962"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spring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堂 小 测</a:t>
            </a:r>
          </a:p>
        </p:txBody>
      </p:sp>
      <p:sp>
        <p:nvSpPr>
          <p:cNvPr id="10243" name="文本框 103"/>
          <p:cNvSpPr txBox="1">
            <a:spLocks noChangeArrowheads="1"/>
          </p:cNvSpPr>
          <p:nvPr/>
        </p:nvSpPr>
        <p:spPr bwMode="auto">
          <a:xfrm>
            <a:off x="-26988" y="611188"/>
            <a:ext cx="9142413"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000000"/>
                </a:solidFill>
                <a:latin typeface="宋体" panose="02010600030101010101" pitchFamily="2" charset="-122"/>
              </a:rPr>
              <a:t>二、根据中文提示完成句子，词数不限。</a:t>
            </a:r>
          </a:p>
          <a:p>
            <a:pPr eaLnBrk="1" hangingPunct="1"/>
            <a:r>
              <a:rPr lang="en-US" altLang="zh-CN" sz="3200" dirty="0">
                <a:solidFill>
                  <a:srgbClr val="000000"/>
                </a:solidFill>
                <a:latin typeface="宋体" panose="02010600030101010101" pitchFamily="2" charset="-122"/>
              </a:rPr>
              <a:t>8. </a:t>
            </a:r>
            <a:r>
              <a:rPr lang="zh-CN" altLang="en-US" sz="3200" dirty="0">
                <a:solidFill>
                  <a:srgbClr val="000000"/>
                </a:solidFill>
                <a:latin typeface="宋体" panose="02010600030101010101" pitchFamily="2" charset="-122"/>
              </a:rPr>
              <a:t>一方面他必须辛苦工作，另一方面他需要照顾家庭。</a:t>
            </a:r>
          </a:p>
          <a:p>
            <a:pPr eaLnBrk="1" hangingPunct="1"/>
            <a:r>
              <a:rPr lang="en-US" altLang="zh-CN" sz="3200" dirty="0">
                <a:solidFill>
                  <a:srgbClr val="000000"/>
                </a:solidFill>
                <a:latin typeface="宋体" panose="02010600030101010101" pitchFamily="2" charset="-122"/>
              </a:rPr>
              <a:t>___________________, he has to work hard. _______________________, he needs to take care of the family.</a:t>
            </a:r>
          </a:p>
          <a:p>
            <a:pPr eaLnBrk="1" hangingPunct="1"/>
            <a:r>
              <a:rPr lang="en-US" altLang="zh-CN" sz="3200" dirty="0">
                <a:solidFill>
                  <a:srgbClr val="000000"/>
                </a:solidFill>
                <a:latin typeface="宋体" panose="02010600030101010101" pitchFamily="2" charset="-122"/>
              </a:rPr>
              <a:t>9. </a:t>
            </a:r>
            <a:r>
              <a:rPr lang="zh-CN" altLang="en-US" sz="3200" dirty="0">
                <a:solidFill>
                  <a:srgbClr val="000000"/>
                </a:solidFill>
                <a:latin typeface="宋体" panose="02010600030101010101" pitchFamily="2" charset="-122"/>
              </a:rPr>
              <a:t>超过四分之三的人口是中国人，所以大部分时间你可以只讲普通话。</a:t>
            </a:r>
          </a:p>
          <a:p>
            <a:pPr eaLnBrk="1" hangingPunct="1"/>
            <a:r>
              <a:rPr lang="en-US" altLang="zh-CN" sz="3200" dirty="0">
                <a:solidFill>
                  <a:srgbClr val="000000"/>
                </a:solidFill>
                <a:latin typeface="宋体" panose="02010600030101010101" pitchFamily="2" charset="-122"/>
              </a:rPr>
              <a:t>______________</a:t>
            </a:r>
            <a:r>
              <a:rPr lang="en-US" altLang="zh-CN" sz="3200" dirty="0">
                <a:solidFill>
                  <a:srgbClr val="000000"/>
                </a:solidFill>
                <a:latin typeface="宋体" panose="02010600030101010101" pitchFamily="2" charset="-122"/>
                <a:sym typeface="宋体" panose="02010600030101010101" pitchFamily="2" charset="-122"/>
              </a:rPr>
              <a:t>______</a:t>
            </a:r>
            <a:r>
              <a:rPr lang="en-US" altLang="zh-CN" sz="3200" dirty="0">
                <a:solidFill>
                  <a:srgbClr val="000000"/>
                </a:solidFill>
                <a:latin typeface="宋体" panose="02010600030101010101" pitchFamily="2" charset="-122"/>
              </a:rPr>
              <a:t>_____ of the population are Chinese, so you can _______ speak Putonghua a lot of the time</a:t>
            </a:r>
            <a:r>
              <a:rPr lang="en-US" altLang="zh-CN" sz="3200" dirty="0" smtClean="0">
                <a:solidFill>
                  <a:srgbClr val="000000"/>
                </a:solidFill>
                <a:latin typeface="宋体" panose="02010600030101010101" pitchFamily="2" charset="-122"/>
              </a:rPr>
              <a:t>.</a:t>
            </a:r>
            <a:endParaRPr lang="en-US" altLang="zh-CN" sz="3200" dirty="0">
              <a:solidFill>
                <a:srgbClr val="000000"/>
              </a:solidFill>
              <a:latin typeface="宋体" panose="02010600030101010101" pitchFamily="2" charset="-122"/>
            </a:endParaRPr>
          </a:p>
        </p:txBody>
      </p:sp>
      <p:sp>
        <p:nvSpPr>
          <p:cNvPr id="3" name="文本框 2"/>
          <p:cNvSpPr txBox="1">
            <a:spLocks noChangeArrowheads="1"/>
          </p:cNvSpPr>
          <p:nvPr/>
        </p:nvSpPr>
        <p:spPr bwMode="auto">
          <a:xfrm>
            <a:off x="441325" y="2044700"/>
            <a:ext cx="40909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On the one hand</a:t>
            </a:r>
          </a:p>
        </p:txBody>
      </p:sp>
      <p:sp>
        <p:nvSpPr>
          <p:cNvPr id="4" name="文本框 3"/>
          <p:cNvSpPr txBox="1">
            <a:spLocks noChangeArrowheads="1"/>
          </p:cNvSpPr>
          <p:nvPr/>
        </p:nvSpPr>
        <p:spPr bwMode="auto">
          <a:xfrm>
            <a:off x="427038" y="2573338"/>
            <a:ext cx="4352925"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On the other hand	</a:t>
            </a:r>
          </a:p>
        </p:txBody>
      </p:sp>
      <p:sp>
        <p:nvSpPr>
          <p:cNvPr id="5" name="文本框 4"/>
          <p:cNvSpPr txBox="1">
            <a:spLocks noChangeArrowheads="1"/>
          </p:cNvSpPr>
          <p:nvPr/>
        </p:nvSpPr>
        <p:spPr bwMode="auto">
          <a:xfrm>
            <a:off x="28575" y="4475163"/>
            <a:ext cx="60166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More than/Over three quarter</a:t>
            </a:r>
            <a:r>
              <a:rPr lang="en-US" altLang="zh-CN" sz="3200">
                <a:solidFill>
                  <a:srgbClr val="FF0000"/>
                </a:solidFill>
              </a:rPr>
              <a:t>s</a:t>
            </a:r>
          </a:p>
        </p:txBody>
      </p:sp>
      <p:sp>
        <p:nvSpPr>
          <p:cNvPr id="6" name="文本框 5"/>
          <p:cNvSpPr txBox="1">
            <a:spLocks noChangeArrowheads="1"/>
          </p:cNvSpPr>
          <p:nvPr/>
        </p:nvSpPr>
        <p:spPr bwMode="auto">
          <a:xfrm>
            <a:off x="4902200" y="5006975"/>
            <a:ext cx="23923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only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theme/theme1.xml><?xml version="1.0" encoding="utf-8"?>
<a:theme xmlns:a="http://schemas.openxmlformats.org/drawingml/2006/main" name="WWW.2PPT.COM&#1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1685</Words>
  <Application>Microsoft Office PowerPoint</Application>
  <PresentationFormat>全屏显示(4:3)</PresentationFormat>
  <Paragraphs>238</Paragraphs>
  <Slides>25</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25</vt:i4>
      </vt:variant>
    </vt:vector>
  </HeadingPairs>
  <TitlesOfParts>
    <vt:vector size="33" baseType="lpstr">
      <vt:lpstr>Adobe Caslon Pro Bold</vt:lpstr>
      <vt:lpstr>宋体</vt:lpstr>
      <vt:lpstr>微软雅黑</vt:lpstr>
      <vt:lpstr>Arial</vt:lpstr>
      <vt:lpstr>Calibri</vt:lpstr>
      <vt:lpstr>Calibri Light</vt:lpstr>
      <vt:lpstr>Times New Roman</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2022-01-21T01:19:35Z</dcterms:created>
  <dcterms:modified xsi:type="dcterms:W3CDTF">2023-01-16T19:28:36Z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4CC301953F8D44EF8598AB3A3F788B61</vt:lpwstr>
  </property>
  <property fmtid="{D5CDD505-2E9C-101B-9397-08002B2CF9AE}" pid="3" name="KSOProductBuildVer">
    <vt:lpwstr>2052-11.1.0.11294</vt:lpwstr>
  </property>
  <property fmtid="{A09F084E-AD41-489F-8076-AA5BE3082BCA}" pid="100">
    <vt:ui4>5</vt:ui4>
  </property>
  <property fmtid="{64440492-4C8B-11D1-8B70-080036B11A03}" pid="11">
    <vt:lpwstr>www.2ppt.com-爱PPT提供资源下载</vt:lpwstr>
  </property>
</Properties>
</file>