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318" r:id="rId3"/>
    <p:sldId id="375" r:id="rId4"/>
    <p:sldId id="414" r:id="rId5"/>
    <p:sldId id="378" r:id="rId6"/>
    <p:sldId id="415" r:id="rId7"/>
    <p:sldId id="416" r:id="rId8"/>
    <p:sldId id="417" r:id="rId9"/>
    <p:sldId id="370" r:id="rId10"/>
    <p:sldId id="394" r:id="rId11"/>
    <p:sldId id="371" r:id="rId12"/>
    <p:sldId id="418" r:id="rId13"/>
    <p:sldId id="396" r:id="rId14"/>
    <p:sldId id="268" r:id="rId1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3" autoAdjust="0"/>
    <p:restoredTop sz="94660" autoAdjust="0"/>
  </p:normalViewPr>
  <p:slideViewPr>
    <p:cSldViewPr snapToGrid="0"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2" d="100"/>
        <a:sy n="112" d="100"/>
      </p:scale>
      <p:origin x="0" y="-618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 dirty="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fld id="{182D38AC-CE34-4900-AC51-03931D37AAD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 dirty="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dirty="0"/>
              <a:t>单击此处编辑母版文本样式</a:t>
            </a:r>
          </a:p>
          <a:p>
            <a:pPr lvl="1"/>
            <a:r>
              <a:rPr lang="zh-CN" altLang="en-US" noProof="0" dirty="0"/>
              <a:t>第二级</a:t>
            </a:r>
          </a:p>
          <a:p>
            <a:pPr lvl="2"/>
            <a:r>
              <a:rPr lang="zh-CN" altLang="en-US" noProof="0" dirty="0"/>
              <a:t>第三级</a:t>
            </a:r>
          </a:p>
          <a:p>
            <a:pPr lvl="3"/>
            <a:r>
              <a:rPr lang="zh-CN" altLang="en-US" noProof="0" dirty="0"/>
              <a:t>第四级</a:t>
            </a:r>
          </a:p>
          <a:p>
            <a:pPr lvl="4"/>
            <a:r>
              <a:rPr lang="zh-CN" altLang="en-US" noProof="0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latin typeface="Times New Roman" panose="02020603050405020304" pitchFamily="18" charset="0"/>
                <a:ea typeface="微软雅黑" panose="020B0503020204020204" pitchFamily="34" charset="-122"/>
              </a:defRPr>
            </a:lvl1pPr>
          </a:lstStyle>
          <a:p>
            <a:fld id="{B8EB0461-826D-4C03-ABC0-2238112524A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81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81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416D4D2-4CC9-4237-BCE4-F81508400481}" type="slidenum"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1</a:t>
            </a:fld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253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EF6B145-FA5D-4F53-84A6-4F4354CF0A31}" type="slidenum">
              <a:rPr lang="zh-CN" altLang="en-US">
                <a:latin typeface="Times New Roman" panose="02020603050405020304" pitchFamily="18" charset="0"/>
                <a:ea typeface="微软雅黑" panose="020B0503020204020204" pitchFamily="34" charset="-122"/>
              </a:rPr>
              <a:t>14</a:t>
            </a:fld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5687616" y="210741"/>
            <a:ext cx="2807494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外语教学与研究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出版社 </a:t>
            </a: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六</a:t>
            </a: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年级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下册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28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04635" y="189310"/>
            <a:ext cx="392906" cy="272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8"/>
          <p:cNvSpPr>
            <a:spLocks noChangeArrowheads="1"/>
          </p:cNvSpPr>
          <p:nvPr/>
        </p:nvSpPr>
        <p:spPr bwMode="auto">
          <a:xfrm>
            <a:off x="5687616" y="210741"/>
            <a:ext cx="2807494" cy="253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defRPr/>
            </a:pPr>
            <a:r>
              <a:rPr lang="zh-CN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外语教学与研究出版社 六年级 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|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下</a:t>
            </a:r>
            <a:r>
              <a:rPr lang="zh-CN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册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   </a:t>
            </a:r>
            <a:endParaRPr lang="zh-CN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8"/>
          <p:cNvSpPr>
            <a:spLocks noChangeArrowheads="1"/>
          </p:cNvSpPr>
          <p:nvPr/>
        </p:nvSpPr>
        <p:spPr bwMode="auto">
          <a:xfrm>
            <a:off x="1984772" y="1779985"/>
            <a:ext cx="5828109" cy="700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Tx/>
              <a:buNone/>
              <a:defRPr/>
            </a:pPr>
            <a:r>
              <a:rPr lang="zh-CN" altLang="en-US" sz="4100" b="1" spc="45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谢谢观看！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0287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3716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17145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0574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18859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2288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25717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29146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矩形 14"/>
          <p:cNvSpPr>
            <a:spLocks noChangeArrowheads="1"/>
          </p:cNvSpPr>
          <p:nvPr/>
        </p:nvSpPr>
        <p:spPr bwMode="auto">
          <a:xfrm>
            <a:off x="4898" y="630226"/>
            <a:ext cx="9144000" cy="4513274"/>
          </a:xfrm>
          <a:prstGeom prst="rect">
            <a:avLst/>
          </a:prstGeom>
          <a:noFill/>
          <a:ln>
            <a:noFill/>
          </a:ln>
          <a:effectLst>
            <a:reflection blurRad="6350" stA="50000" endA="300" endPos="55000" dir="5400000" sy="-100000" algn="bl" rotWithShape="0"/>
          </a:effec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endParaRPr lang="zh-CN" altLang="en-US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grpSp>
        <p:nvGrpSpPr>
          <p:cNvPr id="7170" name="组合 8"/>
          <p:cNvGrpSpPr/>
          <p:nvPr/>
        </p:nvGrpSpPr>
        <p:grpSpPr bwMode="auto">
          <a:xfrm>
            <a:off x="4899" y="1282304"/>
            <a:ext cx="6122194" cy="1332147"/>
            <a:chOff x="1181237" y="1905498"/>
            <a:chExt cx="3548062" cy="1777571"/>
          </a:xfrm>
        </p:grpSpPr>
        <p:sp>
          <p:nvSpPr>
            <p:cNvPr id="25" name="矩形 24"/>
            <p:cNvSpPr>
              <a:spLocks noChangeArrowheads="1"/>
            </p:cNvSpPr>
            <p:nvPr/>
          </p:nvSpPr>
          <p:spPr bwMode="auto">
            <a:xfrm>
              <a:off x="1704190" y="1905498"/>
              <a:ext cx="2496478" cy="492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b="1" spc="2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+mn-ea"/>
                </a:rPr>
                <a:t>Module 3 Unit 1 </a:t>
              </a:r>
            </a:p>
          </p:txBody>
        </p:sp>
        <p:sp>
          <p:nvSpPr>
            <p:cNvPr id="26" name="TextBox 2"/>
            <p:cNvSpPr txBox="1">
              <a:spLocks noChangeArrowheads="1"/>
            </p:cNvSpPr>
            <p:nvPr/>
          </p:nvSpPr>
          <p:spPr bwMode="auto">
            <a:xfrm>
              <a:off x="1181237" y="2738490"/>
              <a:ext cx="3548062" cy="944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en-US" altLang="zh-CN" sz="4000" b="1" spc="2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  <a:sym typeface="+mn-ea"/>
                </a:rPr>
                <a:t>I took some photos.</a:t>
              </a:r>
              <a:endParaRPr lang="zh-CN" altLang="en-US" sz="4000" b="1" spc="225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endParaRPr>
            </a:p>
          </p:txBody>
        </p:sp>
      </p:grpSp>
      <p:pic>
        <p:nvPicPr>
          <p:cNvPr id="7173" name="图片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98382" y="1150144"/>
            <a:ext cx="3040856" cy="3993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1224126" y="4089194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47763" y="1722835"/>
            <a:ext cx="6641306" cy="225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8"/>
          <p:cNvSpPr>
            <a:spLocks noChangeArrowheads="1"/>
          </p:cNvSpPr>
          <p:nvPr/>
        </p:nvSpPr>
        <p:spPr bwMode="auto">
          <a:xfrm>
            <a:off x="2382" y="688182"/>
            <a:ext cx="1254919" cy="41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总结提高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329929" y="1117998"/>
            <a:ext cx="6244828" cy="1453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3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</a:t>
            </a:r>
            <a:r>
              <a:rPr lang="zh-CN" altLang="en-US" sz="3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一般过去时主要表示</a:t>
            </a:r>
            <a:r>
              <a:rPr lang="zh-CN" altLang="en-US" sz="3000" b="1" u="sng" dirty="0">
                <a:latin typeface="Times New Roman" panose="02020603050405020304" pitchFamily="18" charset="0"/>
                <a:ea typeface="微软雅黑" panose="020B0503020204020204" pitchFamily="34" charset="-122"/>
              </a:rPr>
              <a:t>过去</a:t>
            </a:r>
            <a:r>
              <a:rPr lang="zh-CN" altLang="en-US" sz="30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某时发生的动作或情况。一般过去时由动词的过去式表示。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329929" y="2921794"/>
            <a:ext cx="6244828" cy="1716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</a:t>
            </a:r>
            <a:r>
              <a: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动词</a:t>
            </a: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be</a:t>
            </a:r>
            <a:r>
              <a: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的过去式有：</a:t>
            </a: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was/were</a:t>
            </a:r>
          </a:p>
          <a:p>
            <a:r>
              <a: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助动词</a:t>
            </a: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do</a:t>
            </a:r>
            <a:r>
              <a: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的过去式是：</a:t>
            </a: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did</a:t>
            </a:r>
          </a:p>
          <a:p>
            <a:r>
              <a: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在构成否定句和疑问句时，一般都借助助动词</a:t>
            </a:r>
            <a:r>
              <a:rPr lang="en-US" altLang="zh-CN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did</a:t>
            </a:r>
            <a:r>
              <a:rPr lang="zh-CN" altLang="en-US" sz="27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QQ截图2014070213400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DAD1E6"/>
              </a:clrFrom>
              <a:clrTo>
                <a:srgbClr val="DAD1E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8825" y="1147762"/>
            <a:ext cx="5086350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5" descr="QQ截图20140702134018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DAD1E6"/>
              </a:clrFrom>
              <a:clrTo>
                <a:srgbClr val="DAD1E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07756" y="2872979"/>
            <a:ext cx="22288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6" descr="untitled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28825" y="3009900"/>
            <a:ext cx="167521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137047" y="1101329"/>
            <a:ext cx="1870472" cy="53101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en-US" altLang="zh-CN" sz="3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Homework</a:t>
            </a:r>
            <a:endParaRPr lang="zh-CN" altLang="en-US" sz="3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28763" y="1879997"/>
            <a:ext cx="6250781" cy="117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完成 配套练习。</a:t>
            </a:r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endParaRPr lang="en-US" altLang="zh-CN" sz="2400" b="1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</a:t>
            </a:r>
            <a:r>
              <a:rPr lang="zh-CN" altLang="en-US" sz="2400" b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记诵本课出现的生词，尤其是不规则动词。</a:t>
            </a:r>
            <a:endParaRPr lang="en-US" altLang="zh-CN" sz="12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9"/>
          <p:cNvSpPr>
            <a:spLocks noChangeArrowheads="1"/>
          </p:cNvSpPr>
          <p:nvPr/>
        </p:nvSpPr>
        <p:spPr bwMode="auto">
          <a:xfrm>
            <a:off x="2382" y="688182"/>
            <a:ext cx="1254919" cy="41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创设情境</a:t>
            </a:r>
          </a:p>
        </p:txBody>
      </p:sp>
      <p:sp>
        <p:nvSpPr>
          <p:cNvPr id="7" name="矩形 6"/>
          <p:cNvSpPr/>
          <p:nvPr/>
        </p:nvSpPr>
        <p:spPr>
          <a:xfrm>
            <a:off x="1456135" y="717948"/>
            <a:ext cx="1933575" cy="53101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en-US" altLang="zh-CN" sz="3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Let’s chant </a:t>
            </a:r>
            <a:endParaRPr lang="zh-CN" altLang="en-US" sz="3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25066" y="1897857"/>
            <a:ext cx="5729288" cy="1869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eaLnBrk="0" hangingPunct="0">
              <a:spcBef>
                <a:spcPts val="750"/>
              </a:spcBef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Last Sunday, I 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cleaned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 my room. </a:t>
            </a:r>
          </a:p>
          <a:p>
            <a:pPr eaLnBrk="0" hangingPunct="0">
              <a:spcBef>
                <a:spcPts val="750"/>
              </a:spcBef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I </a:t>
            </a:r>
            <a:r>
              <a:rPr lang="en-US" altLang="zh-CN" sz="2100" b="1" dirty="0">
                <a:solidFill>
                  <a:schemeClr val="accent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found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 a book about the kangaroo, </a:t>
            </a:r>
          </a:p>
          <a:p>
            <a:pPr eaLnBrk="0" hangingPunct="0">
              <a:spcBef>
                <a:spcPts val="750"/>
              </a:spcBef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the lion, tiger and monkey, too!</a:t>
            </a:r>
          </a:p>
          <a:p>
            <a:pPr eaLnBrk="0" hangingPunct="0">
              <a:spcBef>
                <a:spcPts val="750"/>
              </a:spcBef>
            </a:pP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So I 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closed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 the book and </a:t>
            </a:r>
            <a:r>
              <a:rPr lang="en-US" altLang="zh-CN" sz="2100" b="1" dirty="0">
                <a:solidFill>
                  <a:schemeClr val="accent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went</a:t>
            </a:r>
            <a:r>
              <a:rPr lang="en-US" altLang="zh-CN" sz="2100" b="1" dirty="0"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 to the zoo. </a:t>
            </a:r>
            <a:endParaRPr lang="zh-CN" altLang="en-US" sz="2100" b="1" dirty="0">
              <a:latin typeface="Times New Roman" panose="02020603050405020304" pitchFamily="18" charset="0"/>
              <a:ea typeface="微软雅黑" panose="020B0503020204020204" pitchFamily="34" charset="-122"/>
              <a:sym typeface="Calibri" panose="020F0502020204030204" pitchFamily="34" charset="0"/>
            </a:endParaRPr>
          </a:p>
        </p:txBody>
      </p:sp>
      <p:pic>
        <p:nvPicPr>
          <p:cNvPr id="9220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31669" y="2518173"/>
            <a:ext cx="2887266" cy="1701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83419" y="3669506"/>
            <a:ext cx="23014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go to park</a:t>
            </a:r>
            <a:endParaRPr lang="zh-CN" altLang="en-US" sz="21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444479" y="3657601"/>
            <a:ext cx="230147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have a picnic</a:t>
            </a:r>
            <a:endParaRPr lang="zh-CN" altLang="en-US" sz="21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205537" y="3669506"/>
            <a:ext cx="23014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take photos</a:t>
            </a:r>
            <a:endParaRPr lang="zh-CN" altLang="en-US" sz="21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244" name="矩形 8"/>
          <p:cNvSpPr>
            <a:spLocks noChangeArrowheads="1"/>
          </p:cNvSpPr>
          <p:nvPr/>
        </p:nvSpPr>
        <p:spPr bwMode="auto">
          <a:xfrm>
            <a:off x="2382" y="688182"/>
            <a:ext cx="1254919" cy="41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启发思考</a:t>
            </a:r>
          </a:p>
        </p:txBody>
      </p:sp>
      <p:sp>
        <p:nvSpPr>
          <p:cNvPr id="9" name="矩形 8"/>
          <p:cNvSpPr/>
          <p:nvPr/>
        </p:nvSpPr>
        <p:spPr>
          <a:xfrm>
            <a:off x="1468041" y="747713"/>
            <a:ext cx="6207919" cy="53101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en-US" altLang="zh-CN" sz="3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What are you going to do on holidays? </a:t>
            </a:r>
            <a:endParaRPr lang="zh-CN" altLang="en-US" sz="3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10246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419" y="1760935"/>
            <a:ext cx="2159794" cy="162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图片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44479" y="1760935"/>
            <a:ext cx="2159794" cy="162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图片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05538" y="1760935"/>
            <a:ext cx="2159794" cy="162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83419" y="3669506"/>
            <a:ext cx="23014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went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to park</a:t>
            </a:r>
            <a:endParaRPr lang="zh-CN" altLang="en-US" sz="21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3444479" y="3657601"/>
            <a:ext cx="2301478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had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a picnic</a:t>
            </a:r>
            <a:endParaRPr lang="zh-CN" altLang="en-US" sz="21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205537" y="3669506"/>
            <a:ext cx="2301479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took</a:t>
            </a:r>
            <a:r>
              <a:rPr lang="en-US" altLang="zh-CN" sz="21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photos</a:t>
            </a:r>
            <a:endParaRPr lang="zh-CN" altLang="en-US" sz="2100" dirty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959769" y="747713"/>
            <a:ext cx="5224463" cy="53101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en-US" altLang="zh-CN" sz="3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What did you do last weekends? </a:t>
            </a:r>
            <a:endParaRPr lang="zh-CN" altLang="en-US" sz="3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pic>
        <p:nvPicPr>
          <p:cNvPr id="11269" name="图片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419" y="1760935"/>
            <a:ext cx="2159794" cy="162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图片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44479" y="1760935"/>
            <a:ext cx="2159794" cy="162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图片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05538" y="1760935"/>
            <a:ext cx="2159794" cy="162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11"/>
          <p:cNvSpPr>
            <a:spLocks noChangeArrowheads="1"/>
          </p:cNvSpPr>
          <p:nvPr/>
        </p:nvSpPr>
        <p:spPr bwMode="auto">
          <a:xfrm>
            <a:off x="40481" y="745332"/>
            <a:ext cx="1547813" cy="336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zh-CN" altLang="en-US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自主或小组探究</a:t>
            </a:r>
            <a:endParaRPr lang="en-US" altLang="zh-CN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22697" y="3893344"/>
            <a:ext cx="8177213" cy="1025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27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Lingling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has got a letter from </a:t>
            </a:r>
            <a:r>
              <a:rPr lang="en-US" altLang="zh-CN" sz="27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Daming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. Now let’s learn this letter. Let’s look what </a:t>
            </a:r>
            <a:r>
              <a:rPr lang="en-US" altLang="zh-CN" sz="27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Daming</a:t>
            </a:r>
            <a:r>
              <a:rPr lang="en-US" altLang="zh-CN" sz="27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did.</a:t>
            </a:r>
          </a:p>
        </p:txBody>
      </p:sp>
      <p:pic>
        <p:nvPicPr>
          <p:cNvPr id="12291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08535" y="779860"/>
            <a:ext cx="5926931" cy="3113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矩形 18"/>
          <p:cNvSpPr>
            <a:spLocks noChangeArrowheads="1"/>
          </p:cNvSpPr>
          <p:nvPr/>
        </p:nvSpPr>
        <p:spPr bwMode="auto">
          <a:xfrm>
            <a:off x="232172" y="681038"/>
            <a:ext cx="36230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Find the simple past tense!</a:t>
            </a:r>
          </a:p>
        </p:txBody>
      </p:sp>
      <p:sp>
        <p:nvSpPr>
          <p:cNvPr id="3" name="矩形 2"/>
          <p:cNvSpPr/>
          <p:nvPr/>
        </p:nvSpPr>
        <p:spPr>
          <a:xfrm>
            <a:off x="232172" y="1227535"/>
            <a:ext cx="2447925" cy="53101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en-US" altLang="zh-CN" sz="3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Regular forms </a:t>
            </a:r>
            <a:endParaRPr lang="zh-CN" altLang="en-US" sz="3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4" name="文本框 3"/>
          <p:cNvSpPr txBox="1">
            <a:spLocks noChangeArrowheads="1"/>
          </p:cNvSpPr>
          <p:nvPr/>
        </p:nvSpPr>
        <p:spPr bwMode="auto">
          <a:xfrm>
            <a:off x="621506" y="1868092"/>
            <a:ext cx="123825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wanted</a:t>
            </a:r>
            <a:endParaRPr lang="zh-CN" altLang="en-US" sz="21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2336006" y="1868092"/>
            <a:ext cx="123825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started</a:t>
            </a:r>
            <a:endParaRPr lang="zh-CN" altLang="en-US" sz="21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050506" y="1868092"/>
            <a:ext cx="123825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rained</a:t>
            </a:r>
            <a:endParaRPr lang="zh-CN" altLang="en-US" sz="21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765006" y="1868092"/>
            <a:ext cx="123825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sto</a:t>
            </a: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pp</a:t>
            </a:r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ed</a:t>
            </a:r>
            <a:endParaRPr lang="zh-CN" altLang="en-US" sz="21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66688" y="2370535"/>
            <a:ext cx="2578894" cy="53101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0" hangingPunct="0">
              <a:buFontTx/>
              <a:buNone/>
              <a:defRPr/>
            </a:pPr>
            <a:r>
              <a:rPr lang="en-US" altLang="zh-CN" sz="3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Irregular forms </a:t>
            </a:r>
            <a:endParaRPr lang="zh-CN" altLang="en-US" sz="3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9" name="文本框 8"/>
          <p:cNvSpPr txBox="1">
            <a:spLocks noChangeArrowheads="1"/>
          </p:cNvSpPr>
          <p:nvPr/>
        </p:nvSpPr>
        <p:spPr bwMode="auto">
          <a:xfrm>
            <a:off x="621506" y="3012281"/>
            <a:ext cx="1238250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had-have</a:t>
            </a:r>
            <a:endParaRPr lang="zh-CN" altLang="en-US" sz="21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>
            <a:spLocks noChangeArrowheads="1"/>
          </p:cNvSpPr>
          <p:nvPr/>
        </p:nvSpPr>
        <p:spPr bwMode="auto">
          <a:xfrm>
            <a:off x="2336006" y="3012281"/>
            <a:ext cx="1238250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went-go</a:t>
            </a:r>
            <a:endParaRPr lang="zh-CN" altLang="en-US" sz="21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4050506" y="3012281"/>
            <a:ext cx="1714500" cy="391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brought-bring</a:t>
            </a:r>
            <a:endParaRPr lang="zh-CN" altLang="en-US" sz="21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621506" y="3607594"/>
            <a:ext cx="1238250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took-take</a:t>
            </a:r>
            <a:endParaRPr lang="zh-CN" altLang="en-US" sz="21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2336006" y="3608785"/>
            <a:ext cx="1238250" cy="39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left-leave</a:t>
            </a:r>
            <a:endParaRPr lang="zh-CN" altLang="en-US" sz="21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>
            <a:spLocks noChangeArrowheads="1"/>
          </p:cNvSpPr>
          <p:nvPr/>
        </p:nvSpPr>
        <p:spPr bwMode="auto">
          <a:xfrm>
            <a:off x="4050507" y="3608785"/>
            <a:ext cx="1893094" cy="392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was/were-be</a:t>
            </a:r>
            <a:endParaRPr lang="zh-CN" altLang="en-US" sz="21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8"/>
          <p:cNvSpPr>
            <a:spLocks noChangeArrowheads="1"/>
          </p:cNvSpPr>
          <p:nvPr/>
        </p:nvSpPr>
        <p:spPr bwMode="auto">
          <a:xfrm>
            <a:off x="232172" y="681038"/>
            <a:ext cx="3623072" cy="346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Find the plot!</a:t>
            </a:r>
          </a:p>
        </p:txBody>
      </p:sp>
      <p:pic>
        <p:nvPicPr>
          <p:cNvPr id="14338" name="Picture 13"/>
          <p:cNvPicPr>
            <a:picLocks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9563" y="1796653"/>
            <a:ext cx="1620441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12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26519" y="1796653"/>
            <a:ext cx="1620441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图片 5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43475" y="1796653"/>
            <a:ext cx="1620441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图片 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260431" y="1796653"/>
            <a:ext cx="1528763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箭头: 右 7"/>
          <p:cNvSpPr>
            <a:spLocks noChangeArrowheads="1"/>
          </p:cNvSpPr>
          <p:nvPr/>
        </p:nvSpPr>
        <p:spPr bwMode="auto">
          <a:xfrm>
            <a:off x="1930004" y="2247901"/>
            <a:ext cx="696515" cy="346472"/>
          </a:xfrm>
          <a:prstGeom prst="rightArrow">
            <a:avLst>
              <a:gd name="adj1" fmla="val 50000"/>
              <a:gd name="adj2" fmla="val 4992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343" name="箭头: 右 8"/>
          <p:cNvSpPr>
            <a:spLocks noChangeArrowheads="1"/>
          </p:cNvSpPr>
          <p:nvPr/>
        </p:nvSpPr>
        <p:spPr bwMode="auto">
          <a:xfrm>
            <a:off x="4320779" y="2247901"/>
            <a:ext cx="696515" cy="346472"/>
          </a:xfrm>
          <a:prstGeom prst="rightArrow">
            <a:avLst>
              <a:gd name="adj1" fmla="val 50000"/>
              <a:gd name="adj2" fmla="val 4992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344" name="箭头: 右 9"/>
          <p:cNvSpPr>
            <a:spLocks noChangeArrowheads="1"/>
          </p:cNvSpPr>
          <p:nvPr/>
        </p:nvSpPr>
        <p:spPr bwMode="auto">
          <a:xfrm>
            <a:off x="6563917" y="2231232"/>
            <a:ext cx="696515" cy="346472"/>
          </a:xfrm>
          <a:prstGeom prst="rightArrow">
            <a:avLst>
              <a:gd name="adj1" fmla="val 50000"/>
              <a:gd name="adj2" fmla="val 4992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lIns="68580" tIns="34290" rIns="68580" bIns="34290"/>
          <a:lstStyle/>
          <a:p>
            <a:endParaRPr lang="zh-CN" altLang="en-US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309563" y="3248025"/>
            <a:ext cx="1620441" cy="71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We went to park.</a:t>
            </a:r>
            <a:endParaRPr lang="zh-CN" altLang="en-US" sz="21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2626519" y="3248025"/>
            <a:ext cx="1620441" cy="71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I took some photos.</a:t>
            </a:r>
            <a:endParaRPr lang="zh-CN" altLang="en-US" sz="21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4943475" y="3248025"/>
            <a:ext cx="1620441" cy="71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It started to rain.</a:t>
            </a:r>
            <a:endParaRPr lang="zh-CN" altLang="en-US" sz="21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>
            <a:spLocks noChangeArrowheads="1"/>
          </p:cNvSpPr>
          <p:nvPr/>
        </p:nvSpPr>
        <p:spPr bwMode="auto">
          <a:xfrm>
            <a:off x="7260431" y="3248025"/>
            <a:ext cx="1620441" cy="715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100">
                <a:latin typeface="Times New Roman" panose="02020603050405020304" pitchFamily="18" charset="0"/>
                <a:ea typeface="微软雅黑" panose="020B0503020204020204" pitchFamily="34" charset="-122"/>
              </a:rPr>
              <a:t>Ducks had a picnic.</a:t>
            </a:r>
            <a:endParaRPr lang="zh-CN" altLang="en-US" sz="210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>
            <a:spLocks noChangeArrowheads="1"/>
          </p:cNvSpPr>
          <p:nvPr/>
        </p:nvSpPr>
        <p:spPr bwMode="auto">
          <a:xfrm>
            <a:off x="263129" y="878682"/>
            <a:ext cx="1878806" cy="345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/>
          <a:p>
            <a:pPr eaLnBrk="0" hangingPunct="0"/>
            <a:r>
              <a:rPr lang="en-US" altLang="zh-CN" b="1" i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Ask and answer</a:t>
            </a:r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1739504" y="1178719"/>
            <a:ext cx="6649640" cy="3856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/>
          <a:lstStyle/>
          <a:p>
            <a:pPr marL="400050" indent="-400050" eaLnBrk="0" hangingPunct="0">
              <a:lnSpc>
                <a:spcPct val="150000"/>
              </a:lnSpc>
              <a:spcBef>
                <a:spcPts val="75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1. When did </a:t>
            </a:r>
            <a:r>
              <a:rPr lang="en-US" altLang="zh-CN" sz="2400" b="1" dirty="0" err="1"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Daming</a:t>
            </a: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 have a funny day?</a:t>
            </a:r>
          </a:p>
          <a:p>
            <a:pPr marL="400050" indent="-400050" eaLnBrk="0" hangingPunct="0">
              <a:lnSpc>
                <a:spcPct val="150000"/>
              </a:lnSpc>
              <a:spcBef>
                <a:spcPts val="750"/>
              </a:spcBef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He had a very funny day on Saturday.</a:t>
            </a:r>
          </a:p>
          <a:p>
            <a:pPr marL="400050" indent="-400050" eaLnBrk="0" hangingPunct="0">
              <a:lnSpc>
                <a:spcPct val="150000"/>
              </a:lnSpc>
              <a:spcBef>
                <a:spcPts val="75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2. When it started to rain, what did they do?</a:t>
            </a:r>
          </a:p>
          <a:p>
            <a:pPr marL="400050" indent="-400050" eaLnBrk="0" hangingPunct="0">
              <a:lnSpc>
                <a:spcPct val="150000"/>
              </a:lnSpc>
              <a:spcBef>
                <a:spcPts val="750"/>
              </a:spcBef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They ran quickly to hide and left their food.</a:t>
            </a:r>
          </a:p>
          <a:p>
            <a:pPr marL="400050" indent="-400050" eaLnBrk="0" hangingPunct="0">
              <a:lnSpc>
                <a:spcPct val="150000"/>
              </a:lnSpc>
              <a:spcBef>
                <a:spcPts val="750"/>
              </a:spcBef>
            </a:pPr>
            <a:r>
              <a:rPr lang="en-US" altLang="zh-CN" sz="2400" b="1" dirty="0"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3. What had a picnic?</a:t>
            </a:r>
          </a:p>
          <a:p>
            <a:pPr marL="400050" indent="-400050" eaLnBrk="0" hangingPunct="0">
              <a:lnSpc>
                <a:spcPct val="150000"/>
              </a:lnSpc>
              <a:spcBef>
                <a:spcPts val="750"/>
              </a:spcBef>
            </a:pPr>
            <a:r>
              <a:rPr lang="en-US" altLang="zh-CN" sz="2400" b="1" dirty="0">
                <a:solidFill>
                  <a:srgbClr val="FF33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Calibri" panose="020F0502020204030204" pitchFamily="34" charset="0"/>
              </a:rPr>
              <a:t>The naughty ducks.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9"/>
          <p:cNvSpPr>
            <a:spLocks noChangeArrowheads="1"/>
          </p:cNvSpPr>
          <p:nvPr/>
        </p:nvSpPr>
        <p:spPr bwMode="auto">
          <a:xfrm>
            <a:off x="2382" y="688182"/>
            <a:ext cx="1254919" cy="413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/>
          <a:p>
            <a:pPr algn="ctr" eaLnBrk="0" hangingPunct="0"/>
            <a:r>
              <a:rPr lang="zh-CN" altLang="en-US" b="1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协作交流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257300" y="1101328"/>
            <a:ext cx="7371160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700" b="1">
                <a:latin typeface="Times New Roman" panose="02020603050405020304" pitchFamily="18" charset="0"/>
                <a:ea typeface="微软雅黑" panose="020B0503020204020204" pitchFamily="34" charset="-122"/>
              </a:rPr>
              <a:t>Write about your last weekend and talk about it. You must use the following words.</a:t>
            </a:r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7300" y="2452687"/>
            <a:ext cx="657225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5" grpId="1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308</Words>
  <Application>Microsoft Office PowerPoint</Application>
  <PresentationFormat>全屏显示(16:9)</PresentationFormat>
  <Paragraphs>58</Paragraphs>
  <Slides>14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2023-01-16T19:29:03Z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3C1AC4E19E3C4F9A9415737A946FD3AF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