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87" r:id="rId2"/>
    <p:sldId id="258" r:id="rId3"/>
    <p:sldId id="354" r:id="rId4"/>
    <p:sldId id="355" r:id="rId5"/>
    <p:sldId id="367" r:id="rId6"/>
    <p:sldId id="368" r:id="rId7"/>
    <p:sldId id="369" r:id="rId8"/>
    <p:sldId id="371" r:id="rId9"/>
    <p:sldId id="372" r:id="rId10"/>
    <p:sldId id="377" r:id="rId11"/>
    <p:sldId id="378" r:id="rId12"/>
    <p:sldId id="379" r:id="rId13"/>
    <p:sldId id="380" r:id="rId14"/>
    <p:sldId id="381" r:id="rId15"/>
    <p:sldId id="382" r:id="rId16"/>
    <p:sldId id="295" r:id="rId17"/>
    <p:sldId id="388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CCFFFF"/>
    <a:srgbClr val="1F3262"/>
    <a:srgbClr val="1051A9"/>
    <a:srgbClr val="009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KSO_TEMPLATE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random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 descr="37_01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115502" y="2965150"/>
            <a:ext cx="4912519" cy="323945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0" y="559435"/>
            <a:ext cx="9144000" cy="2318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Unit </a:t>
            </a:r>
            <a:r>
              <a:rPr lang="zh-CN" altLang="en-US" sz="36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1</a:t>
            </a:r>
            <a:endParaRPr lang="en-US" altLang="zh-CN" sz="3600" b="1" dirty="0" smtClean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How </a:t>
            </a:r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can we become good learners?</a:t>
            </a:r>
          </a:p>
          <a:p>
            <a:pPr algn="ctr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Section </a:t>
            </a: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B ( </a:t>
            </a:r>
            <a:r>
              <a:rPr lang="zh-CN" altLang="en-US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课时</a:t>
            </a:r>
            <a:r>
              <a:rPr lang="en-US" altLang="zh-CN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)</a:t>
            </a:r>
            <a:endParaRPr lang="en-US" altLang="zh-CN" sz="2800" b="1" dirty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25479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12909" y="2101691"/>
            <a:ext cx="8340090" cy="3784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1. be born with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be born with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意为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“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生而具有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e.g.:She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was born with eyesight.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born in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出生于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en-US" altLang="zh-CN" sz="2000" dirty="0" err="1">
                <a:effectLst/>
                <a:latin typeface="Times New Roman" panose="02020603050405020304" pitchFamily="18" charset="0"/>
                <a:ea typeface="仿宋_GB2312" panose="02010609030101010101" charset="-122"/>
                <a:sym typeface="+mn-ea"/>
              </a:rPr>
              <a:t>e.g.:</a:t>
            </a:r>
            <a:r>
              <a:rPr lang="en-US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My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little daughter was born in America.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2.But whether or not you can do this well depends on your learning    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habits.</a:t>
            </a: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但是你是否能把这做好取决于你的学习习惯。（教材第</a:t>
            </a: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6</a:t>
            </a: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页）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这句话中的主语是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whether or not you can do this well</a:t>
            </a: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,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是由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whether 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引导的主语从句。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en-US" altLang="zh-CN" sz="2000" dirty="0" err="1">
                <a:effectLst/>
                <a:latin typeface="Times New Roman" panose="02020603050405020304" pitchFamily="18" charset="0"/>
                <a:ea typeface="仿宋_GB2312" panose="02010609030101010101" charset="-122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Whether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she is coming or not doesn't matter too much.</a:t>
            </a:r>
          </a:p>
        </p:txBody>
      </p:sp>
      <p:sp>
        <p:nvSpPr>
          <p:cNvPr id="4" name="矩形 3"/>
          <p:cNvSpPr/>
          <p:nvPr/>
        </p:nvSpPr>
        <p:spPr>
          <a:xfrm>
            <a:off x="1517913" y="695291"/>
            <a:ext cx="567815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6000" b="1" dirty="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</a:rPr>
              <a:t>Language Points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26269" y="1386364"/>
            <a:ext cx="8340090" cy="41541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3. depend on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depend on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取决于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</a:t>
            </a:r>
            <a:r>
              <a:rPr lang="en-US" altLang="zh-CN" sz="2000" dirty="0" err="1">
                <a:effectLst/>
                <a:latin typeface="Times New Roman" panose="02020603050405020304" pitchFamily="18" charset="0"/>
                <a:ea typeface="仿宋_GB2312" panose="02010609030101010101" charset="-122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You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success depends on whether you work hard or not.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depend on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还可译为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“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依赖；依靠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en-US" altLang="zh-CN" sz="2000" dirty="0" err="1">
                <a:effectLst/>
                <a:latin typeface="Times New Roman" panose="02020603050405020304" pitchFamily="18" charset="0"/>
                <a:ea typeface="仿宋_GB2312" panose="02010609030101010101" charset="-122"/>
                <a:sym typeface="+mn-ea"/>
              </a:rPr>
              <a:t>e.g.:</a:t>
            </a:r>
            <a:r>
              <a:rPr lang="en-US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Children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depend on their parents for food and clothing.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4.Studies show that if you are interested in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something,your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brain is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more active and it is also easier for you to pay attention to it for a long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time.</a:t>
            </a: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研究表明，如果你对某事感兴趣，你的大脑就会更活跃，你也更容易长时间关注它。（教材第</a:t>
            </a: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6</a:t>
            </a: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页）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(1)active </a:t>
            </a:r>
            <a:r>
              <a:rPr lang="en-US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adj.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,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活跃的，积极的，可作表语或定语。常用短语：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take an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active part in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积极参加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02114" y="1122521"/>
            <a:ext cx="8340090" cy="4221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</a:t>
            </a:r>
            <a:r>
              <a:rPr lang="en-US" altLang="zh-CN" sz="2000" dirty="0" err="1">
                <a:effectLst/>
                <a:latin typeface="Times New Roman" panose="02020603050405020304" pitchFamily="18" charset="0"/>
                <a:ea typeface="仿宋_GB2312" panose="02010609030101010101" charset="-122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Although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he is over 80,he is still very active.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We all take active part in the sports meeting.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(2)pay attention to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pay attention to 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意为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“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注意，关注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，其中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to 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是介词，后可接名词、代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  词或动词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-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ing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形式。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en-US" altLang="zh-CN" sz="2000" dirty="0" err="1">
                <a:effectLst/>
                <a:latin typeface="Times New Roman" panose="02020603050405020304" pitchFamily="18" charset="0"/>
                <a:ea typeface="仿宋_GB2312" panose="02010609030101010101" charset="-122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You'd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better pay attention to this word in the English exam last time.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5. Good learners often connect what they need to learn with something      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they are interested in.</a:t>
            </a: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好的学习者常常将他们需要学习的东西与之感兴趣的东西联系起来。（教材第6页）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connect…with…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意为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“ 把……和……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联系起来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，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其名词形式为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connection,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意为“连接；关系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 </a:t>
            </a:r>
            <a:r>
              <a:rPr lang="en-US" altLang="zh-CN" sz="2000" dirty="0" err="1">
                <a:effectLst/>
                <a:latin typeface="Times New Roman" panose="02020603050405020304" pitchFamily="18" charset="0"/>
                <a:ea typeface="仿宋_GB2312" panose="02010609030101010101" charset="-122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Please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don’t connect this person with that person. 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02114" y="968216"/>
            <a:ext cx="8340090" cy="45231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6.Good learners think about what they are good at and what they need to practice more. </a:t>
            </a:r>
            <a:r>
              <a:rPr lang="en-US" altLang="zh-CN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好的学习者考虑他们擅长什么和需要多练习什么</a:t>
            </a: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。（教材第6页）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(1)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think about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意为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“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考虑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，其后接名词、代词、动词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-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ing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形式或宾语从句。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en-US" altLang="zh-CN" sz="2000" dirty="0" err="1">
                <a:effectLst/>
                <a:latin typeface="Times New Roman" panose="02020603050405020304" pitchFamily="18" charset="0"/>
                <a:ea typeface="仿宋_GB2312" panose="02010609030101010101" charset="-122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They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are thinking about a serious problem.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(2)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be good at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擅长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=do well in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在某方面做得好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  <a:r>
              <a:rPr lang="en-US" altLang="zh-CN" sz="2000" dirty="0" err="1">
                <a:effectLst/>
                <a:latin typeface="Times New Roman" panose="02020603050405020304" pitchFamily="18" charset="0"/>
                <a:ea typeface="仿宋_GB2312" panose="02010609030101010101" charset="-122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He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is good at English.=He does well in English.</a:t>
            </a:r>
            <a:r>
              <a:rPr lang="zh-CN" altLang="en-US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7.Even if you learn something </a:t>
            </a:r>
            <a:r>
              <a:rPr lang="en-US" altLang="zh-CN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well,you</a:t>
            </a: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will forget it unless you use it.</a:t>
            </a: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即使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   是你学得好的东西，如果有一天你不使用它，你就会忘记它。（教材第</a:t>
            </a:r>
            <a:r>
              <a:rPr lang="en-US" altLang="zh-CN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6</a:t>
            </a:r>
            <a:r>
              <a:rPr lang="zh-CN" alt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页）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 (1)even if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意为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“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即使；尽管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，用于引导让步状语从句，有退一步设想的意味，等于</a:t>
            </a:r>
            <a:r>
              <a:rPr lang="en-US" altLang="zh-C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even though</a:t>
            </a:r>
            <a:r>
              <a:rPr lang="zh-CN" alt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。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9559" y="1407636"/>
            <a:ext cx="8340090" cy="3371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</a:t>
            </a:r>
            <a:r>
              <a:rPr lang="en-US" altLang="zh-CN" sz="2000">
                <a:effectLst/>
                <a:latin typeface="Times New Roman" panose="02020603050405020304" pitchFamily="18" charset="0"/>
                <a:ea typeface="仿宋_GB2312" panose="02010609030101010101" charset="-122"/>
                <a:sym typeface="+mn-ea"/>
              </a:rPr>
              <a:t>e.g.:</a:t>
            </a:r>
            <a:r>
              <a:rPr lang="en-US" altLang="zh-CN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</a:rPr>
              <a:t>I'll help you,even if I must stay up the whole night.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(2)forget</a:t>
            </a:r>
            <a:r>
              <a:rPr lang="zh-CN" altLang="en-US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后直接跟名词、代词、动词不定式或动词的</a:t>
            </a:r>
            <a:r>
              <a:rPr lang="en-US" altLang="zh-CN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-ing</a:t>
            </a:r>
            <a:r>
              <a:rPr lang="zh-CN" altLang="en-US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形式，但两者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  意义完全不同。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【</a:t>
            </a:r>
            <a:r>
              <a:rPr lang="zh-CN" altLang="en-US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辨析</a:t>
            </a:r>
            <a:r>
              <a:rPr lang="zh-CN" altLang="en-US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】</a:t>
            </a:r>
            <a:r>
              <a:rPr lang="en-US" altLang="zh-CN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forget to do sth.</a:t>
            </a:r>
            <a:r>
              <a:rPr lang="zh-CN" altLang="en-US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与</a:t>
            </a:r>
            <a:r>
              <a:rPr lang="en-US" altLang="zh-CN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forget doing sth.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forget to do sth.</a:t>
            </a:r>
            <a:r>
              <a:rPr lang="zh-CN" altLang="en-US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忘记去做某事（未做）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</a:t>
            </a:r>
            <a:r>
              <a:rPr lang="en-US" altLang="zh-CN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forget doing sth.</a:t>
            </a:r>
            <a:r>
              <a:rPr lang="zh-CN" altLang="en-US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忘记做过某事（已做）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</a:t>
            </a:r>
            <a:r>
              <a:rPr lang="en-US" altLang="zh-CN" sz="2000">
                <a:effectLst/>
                <a:latin typeface="Times New Roman" panose="02020603050405020304" pitchFamily="18" charset="0"/>
                <a:ea typeface="仿宋_GB2312" panose="02010609030101010101" charset="-122"/>
                <a:sym typeface="+mn-ea"/>
              </a:rPr>
              <a:t>e.g.:</a:t>
            </a:r>
            <a:r>
              <a:rPr lang="en-US" altLang="zh-CN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I forget to turn off the light.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  I forget turning off the light</a:t>
            </a:r>
            <a:r>
              <a:rPr lang="zh-CN" altLang="en-US" sz="20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。  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02114" y="1280478"/>
            <a:ext cx="8340090" cy="34150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仿宋_GB2312" panose="02010609030101010101" charset="-122"/>
              </a:rPr>
              <a:t>8.</a:t>
            </a:r>
            <a:r>
              <a:rPr sz="2000" b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They also look for ways to review what they have learned.他们也设法复习已经学过的知识。（教材第6页）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0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(1)look for 意为“寻找” 后跟名词或代词作宾语。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0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0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e.g.:</a:t>
            </a:r>
            <a:r>
              <a:rPr sz="20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They are looking for the missing child.他们在寻找失踪的孩子。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0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(2)</a:t>
            </a:r>
            <a:r>
              <a:rPr lang="zh-CN" sz="20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辨析</a:t>
            </a:r>
            <a:r>
              <a:rPr sz="20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：look for, find与 find out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0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look for寻找，强调寻找的动作和过程，是有目的的寻找。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0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find找到，发现，通常指找到或发现具体的东西，强调结果。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0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find out弄清，查明，多指通过调查、询问后搞清楚、弄明白，含经过困难、曲折的意味。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00547" y="2520452"/>
            <a:ext cx="766318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do you learn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English,math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or Chinese? What’re your problems? Write at least five ways and problems.</a:t>
            </a:r>
          </a:p>
        </p:txBody>
      </p:sp>
      <p:sp>
        <p:nvSpPr>
          <p:cNvPr id="3" name="矩形 2"/>
          <p:cNvSpPr/>
          <p:nvPr/>
        </p:nvSpPr>
        <p:spPr>
          <a:xfrm>
            <a:off x="2026285" y="988695"/>
            <a:ext cx="485775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Homework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05990" y="2829560"/>
            <a:ext cx="473202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7200" b="1">
                <a:solidFill>
                  <a:schemeClr val="accent4"/>
                </a:solidFill>
                <a:effectLst/>
                <a:latin typeface="Times New Roman" panose="02020603050405020304" pitchFamily="18" charset="0"/>
              </a:rPr>
              <a:t>Thank you!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69636" y="746601"/>
            <a:ext cx="3268504" cy="504825"/>
          </a:xfrm>
        </p:spPr>
        <p:txBody>
          <a:bodyPr/>
          <a:lstStyle/>
          <a:p>
            <a:r>
              <a:rPr lang="en-US" altLang="zh-CN" sz="4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</a:rPr>
              <a:t>Revision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9610" y="1876901"/>
            <a:ext cx="62604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根据所给图示用适当的词汇完成句子。</a:t>
            </a:r>
          </a:p>
        </p:txBody>
      </p:sp>
      <p:pic>
        <p:nvPicPr>
          <p:cNvPr id="4" name="内容占位符 3" descr="合作写作业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409825" y="2401729"/>
            <a:ext cx="3958114" cy="231314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00551" y="5263674"/>
            <a:ext cx="7942898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eaLnBrk="1" hangingPunct="1"/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1.He learns English by _______ _________ ______.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999865" y="5263515"/>
            <a:ext cx="43586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working     with        friends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36746" y="5095399"/>
            <a:ext cx="7942898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2.She learns English by _______ ______ _____.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369435" y="5095240"/>
            <a:ext cx="35591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listening       to          tapes</a:t>
            </a:r>
            <a:r>
              <a:rPr lang="en-US" altLang="zh-CN" sz="14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1" name="内容占位符 3" descr="听录音、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563178" y="2085023"/>
            <a:ext cx="4128135" cy="2724626"/>
          </a:xfrm>
          <a:prstGeom prst="rect">
            <a:avLst/>
          </a:prstGeom>
          <a:noFill/>
          <a:ln w="9525">
            <a:noFill/>
            <a:miter/>
          </a:ln>
        </p:spPr>
      </p:pic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36746" y="5095399"/>
            <a:ext cx="7942898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eaLnBrk="1" hangingPunct="1"/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3.She learns English by __________ _________ _________.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896995" y="5095240"/>
            <a:ext cx="42792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making         word          cards</a:t>
            </a:r>
            <a:r>
              <a:rPr lang="en-US" altLang="zh-CN" sz="24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1" name="内容占位符 5" descr="制作单词卡片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663190" y="2225993"/>
            <a:ext cx="3864769" cy="2490311"/>
          </a:xfrm>
          <a:prstGeom prst="rect">
            <a:avLst/>
          </a:prstGeom>
          <a:noFill/>
          <a:ln w="9525">
            <a:noFill/>
            <a:miter/>
          </a:ln>
        </p:spPr>
      </p:pic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3901" y="5294471"/>
            <a:ext cx="6119813" cy="43434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lvl="0" algn="ctr"/>
            <a:r>
              <a:rPr lang="en-US" altLang="zh-CN" sz="24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3539490" y="2761298"/>
            <a:ext cx="7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 227"/>
          <p:cNvSpPr/>
          <p:nvPr/>
        </p:nvSpPr>
        <p:spPr>
          <a:xfrm>
            <a:off x="552450" y="919480"/>
            <a:ext cx="803275" cy="639445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3a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13510" y="777875"/>
            <a:ext cx="733552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</a:rPr>
              <a:t>Your friend wants to improve his/her English and asks you for help.What are the three best ways to learn and why?Make some notes in the chart.</a:t>
            </a:r>
          </a:p>
        </p:txBody>
      </p:sp>
      <p:graphicFrame>
        <p:nvGraphicFramePr>
          <p:cNvPr id="14" name="表格 13"/>
          <p:cNvGraphicFramePr/>
          <p:nvPr/>
        </p:nvGraphicFramePr>
        <p:xfrm>
          <a:off x="550545" y="2346960"/>
          <a:ext cx="792670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        Best ways to learn                                           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Reasons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Examples</a:t>
                      </a:r>
                    </a:p>
                    <a:p>
                      <a:pPr>
                        <a:buNone/>
                      </a:pPr>
                      <a:endParaRPr lang="zh-CN" altLang="en-US" sz="20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1.Being interested in what </a:t>
                      </a:r>
                      <a:r>
                        <a:rPr lang="en-US" altLang="zh-CN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you do</a:t>
                      </a:r>
                      <a:r>
                        <a:rPr lang="zh-CN" altLang="en-US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 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If you are interested in something, your brain will be more active and...     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If you like music,                         you can learn </a:t>
                      </a:r>
                      <a:r>
                        <a:rPr lang="en-US" altLang="zh-CN" sz="20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English by lisening to</a:t>
                      </a: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zh-CN" sz="20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English songs.</a:t>
                      </a: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                                      </a:t>
                      </a:r>
                    </a:p>
                    <a:p>
                      <a:pPr>
                        <a:buNone/>
                      </a:pPr>
                      <a:endParaRPr lang="zh-CN" altLang="en-US" sz="20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0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0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0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0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3901" y="5294471"/>
            <a:ext cx="6119813" cy="43434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lvl="0" algn="ctr"/>
            <a:r>
              <a:rPr lang="en-US" altLang="zh-CN" sz="24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3539490" y="2761298"/>
            <a:ext cx="7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605280" y="2152650"/>
            <a:ext cx="6216015" cy="34150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mpd="thickThin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Use the following expressions to help you: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There are three good ways to...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I think you should...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If you do </a:t>
            </a:r>
            <a:r>
              <a:rPr lang="en-US" altLang="zh-CN" sz="2000" dirty="0" err="1">
                <a:latin typeface="Times New Roman" panose="02020603050405020304" pitchFamily="18" charset="0"/>
              </a:rPr>
              <a:t>this,you</a:t>
            </a:r>
            <a:r>
              <a:rPr lang="en-US" altLang="zh-CN" sz="2000" dirty="0">
                <a:latin typeface="Times New Roman" panose="02020603050405020304" pitchFamily="18" charset="0"/>
              </a:rPr>
              <a:t> will...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It is also a good idea to...because...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You could try to improve your English by...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This will help you to...</a:t>
            </a:r>
          </a:p>
        </p:txBody>
      </p:sp>
      <p:sp>
        <p:nvSpPr>
          <p:cNvPr id="227" name=" 227"/>
          <p:cNvSpPr/>
          <p:nvPr/>
        </p:nvSpPr>
        <p:spPr>
          <a:xfrm>
            <a:off x="552450" y="919480"/>
            <a:ext cx="803275" cy="639445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3b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89075" y="519430"/>
            <a:ext cx="73520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</a:rPr>
              <a:t>Write a letter to your friend.Give him/her some advice about the best ways to learn English.Use your notes in 3a.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3901" y="4974431"/>
            <a:ext cx="6119813" cy="43434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lvl="0" algn="ctr"/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</a:t>
            </a: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3539490" y="2441258"/>
            <a:ext cx="7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78180" y="1396365"/>
            <a:ext cx="7725251" cy="3969385"/>
          </a:xfrm>
          <a:prstGeom prst="rect">
            <a:avLst/>
          </a:prstGeom>
          <a:solidFill>
            <a:srgbClr val="CCFFFF"/>
          </a:solidFill>
          <a:ln w="476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>
                <a:solidFill>
                  <a:srgbClr val="0070C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</a:rPr>
              <a:t> Fill in the blanks with the words in the box.</a:t>
            </a:r>
          </a:p>
          <a:p>
            <a:endParaRPr lang="en-US" altLang="zh-CN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en-US" altLang="zh-CN" sz="28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</a:p>
          <a:p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</a:rPr>
              <a:t>Are you stressed out each time you have a test?You don’t have to be if you________ smart study skills.Remember to ________ in class and review them on your own or with friends after class. Then _________ what you learned by doing exercises.Try to study and _______</a:t>
            </a:r>
          </a:p>
          <a:p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</a:rPr>
              <a:t>information bit by bit instead of waiting ______ the last minute to study</a:t>
            </a:r>
          </a:p>
          <a:p>
            <a:r>
              <a:rPr lang="en-US" altLang="zh-CN" sz="2000">
                <a:solidFill>
                  <a:schemeClr val="tx1"/>
                </a:solidFill>
                <a:latin typeface="Times New Roman" panose="02020603050405020304" pitchFamily="18" charset="0"/>
              </a:rPr>
              <a:t>_________ at once.If you _______ well for a test,then there’s nothing to ____________! </a:t>
            </a:r>
          </a:p>
          <a:p>
            <a:endParaRPr lang="en-US" altLang="zh-CN" sz="20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23561" y="1818323"/>
            <a:ext cx="5428774" cy="7067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>
                <a:latin typeface="Times New Roman" panose="02020603050405020304" pitchFamily="18" charset="0"/>
              </a:rPr>
              <a:t>practice        develop        remember          prepare  </a:t>
            </a:r>
          </a:p>
          <a:p>
            <a:r>
              <a:rPr lang="en-US" altLang="zh-CN" sz="2000">
                <a:latin typeface="Times New Roman" panose="02020603050405020304" pitchFamily="18" charset="0"/>
              </a:rPr>
              <a:t>take notes    until              worry about    everything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35710" y="3076575"/>
            <a:ext cx="11499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develop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14070" y="4575651"/>
            <a:ext cx="157114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worry about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369945" y="4286885"/>
            <a:ext cx="10528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prepare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417979" y="3089593"/>
            <a:ext cx="13830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take notes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227445" y="3700145"/>
            <a:ext cx="11226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practice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760686" y="3381375"/>
            <a:ext cx="124539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remember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936490" y="3990975"/>
            <a:ext cx="96250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until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747395" y="4286885"/>
            <a:ext cx="13728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everything</a:t>
            </a:r>
          </a:p>
        </p:txBody>
      </p:sp>
      <p:sp>
        <p:nvSpPr>
          <p:cNvPr id="3" name="椭圆 2"/>
          <p:cNvSpPr/>
          <p:nvPr/>
        </p:nvSpPr>
        <p:spPr>
          <a:xfrm>
            <a:off x="1475740" y="546100"/>
            <a:ext cx="2788920" cy="7340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Self </a:t>
            </a:r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Check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3901" y="4387691"/>
            <a:ext cx="6119813" cy="43434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lvl="0" algn="ctr"/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</a:t>
            </a: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3539490" y="1854518"/>
            <a:ext cx="7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92468" y="1188244"/>
            <a:ext cx="7725251" cy="4523105"/>
          </a:xfrm>
          <a:prstGeom prst="rect">
            <a:avLst/>
          </a:prstGeom>
          <a:solidFill>
            <a:srgbClr val="CCFFFF"/>
          </a:solidFill>
          <a:ln w="476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CN" sz="2400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Number these sentences in order to make a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conversation.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  _____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What’s the matter? </a:t>
            </a:r>
          </a:p>
          <a:p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   _____Well,I practice my listening by listening to the tape over and over again until I can understand everything. </a:t>
            </a:r>
          </a:p>
          <a:p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   _____So you want to practice your listening?</a:t>
            </a:r>
          </a:p>
          <a:p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   _____Hi,Jake.I need your help. </a:t>
            </a:r>
          </a:p>
          <a:p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   _____Uh-huh.Do you have any advice?</a:t>
            </a:r>
          </a:p>
          <a:p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   _____OK,I’ll try that. </a:t>
            </a:r>
          </a:p>
          <a:p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</a:rPr>
              <a:t>   _____I have a listening test next week. 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74604" y="2283778"/>
            <a:ext cx="49958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6193" y="2666683"/>
            <a:ext cx="30432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81906" y="3348673"/>
            <a:ext cx="253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46029" y="3702685"/>
            <a:ext cx="2895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246505" y="4107815"/>
            <a:ext cx="31861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5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245870" y="4450239"/>
            <a:ext cx="20240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221264" y="4856956"/>
            <a:ext cx="3695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94335" y="4881245"/>
            <a:ext cx="6800215" cy="43434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lvl="0" algn="ctr"/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</a:t>
            </a: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3539490" y="2349183"/>
            <a:ext cx="6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49555" y="1303020"/>
            <a:ext cx="8583295" cy="4154170"/>
          </a:xfrm>
          <a:prstGeom prst="rect">
            <a:avLst/>
          </a:prstGeom>
          <a:solidFill>
            <a:srgbClr val="CCFFFF"/>
          </a:solidFill>
          <a:ln w="476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Give advice to these people.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   1. Jane is a very slow reader. 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       She should improve her reading speed _________________.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   2. Li Ming wants to improve his listening. 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       He could practice his listening _________________.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   3. Meiping doesn’t know many English words. 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       She could learn more words __________________. 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                          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953125" y="2451735"/>
            <a:ext cx="28797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by reading word groups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948555" y="3469640"/>
            <a:ext cx="30156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by listening to tapes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667885" y="4570730"/>
            <a:ext cx="31610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by using dictionaries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685"/>
  <p:tag name="KSO_WM_TAG_VERSION" val="1.0"/>
  <p:tag name="KSO_WM_TEMPLATE_THUMBS_INDEX" val="1、6、7、9、10、11、13、17、18、20、21、23、27、29、30、31、35、37、39、41、42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685"/>
  <p:tag name="KSO_WM_TAG_VERSION" val="1.0"/>
  <p:tag name="KSO_WM_TEMPLATE_THUMBS_INDEX" val="1、6、7、9、10、11、13、17、18、20、21、23、27、29、30、31、35、37、39、41、42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1288</Words>
  <Application>Microsoft Office PowerPoint</Application>
  <PresentationFormat>全屏显示(4:3)</PresentationFormat>
  <Paragraphs>143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仿宋_GB2312</vt:lpstr>
      <vt:lpstr>黑体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Revision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2016-01-11T06:31:00Z</dcterms:created>
  <dcterms:modified xsi:type="dcterms:W3CDTF">2023-01-16T19:29:30Z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3C65E90FAAA84317ADECF442A1219BD6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