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5" r:id="rId3"/>
    <p:sldId id="430" r:id="rId4"/>
    <p:sldId id="447" r:id="rId5"/>
    <p:sldId id="431" r:id="rId6"/>
    <p:sldId id="448" r:id="rId7"/>
    <p:sldId id="432" r:id="rId8"/>
    <p:sldId id="450" r:id="rId9"/>
    <p:sldId id="449" r:id="rId10"/>
    <p:sldId id="435" r:id="rId11"/>
    <p:sldId id="433" r:id="rId12"/>
    <p:sldId id="451" r:id="rId13"/>
    <p:sldId id="452" r:id="rId14"/>
    <p:sldId id="453" r:id="rId15"/>
    <p:sldId id="274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49B3297-1ADC-4B80-B340-3D613705EA3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A03C618-4F87-4270-935A-94DF16BCA3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314826" y="679070"/>
            <a:ext cx="4702103" cy="3785362"/>
          </a:xfrm>
          <a:custGeom>
            <a:avLst/>
            <a:gdLst>
              <a:gd name="connsiteX0" fmla="*/ 4479243 w 6269470"/>
              <a:gd name="connsiteY0" fmla="*/ 732874 h 5047149"/>
              <a:gd name="connsiteX1" fmla="*/ 6269470 w 6269470"/>
              <a:gd name="connsiteY1" fmla="*/ 2523573 h 5047149"/>
              <a:gd name="connsiteX2" fmla="*/ 4479243 w 6269470"/>
              <a:gd name="connsiteY2" fmla="*/ 4314272 h 5047149"/>
              <a:gd name="connsiteX3" fmla="*/ 2689016 w 6269470"/>
              <a:gd name="connsiteY3" fmla="*/ 2523573 h 5047149"/>
              <a:gd name="connsiteX4" fmla="*/ 4479243 w 6269470"/>
              <a:gd name="connsiteY4" fmla="*/ 732874 h 5047149"/>
              <a:gd name="connsiteX5" fmla="*/ 2522398 w 6269470"/>
              <a:gd name="connsiteY5" fmla="*/ 0 h 5047149"/>
              <a:gd name="connsiteX6" fmla="*/ 4114696 w 6269470"/>
              <a:gd name="connsiteY6" fmla="*/ 565929 h 5047149"/>
              <a:gd name="connsiteX7" fmla="*/ 4148778 w 6269470"/>
              <a:gd name="connsiteY7" fmla="*/ 596737 h 5047149"/>
              <a:gd name="connsiteX8" fmla="*/ 4084973 w 6269470"/>
              <a:gd name="connsiteY8" fmla="*/ 606477 h 5047149"/>
              <a:gd name="connsiteX9" fmla="*/ 2522906 w 6269470"/>
              <a:gd name="connsiteY9" fmla="*/ 2523573 h 5047149"/>
              <a:gd name="connsiteX10" fmla="*/ 4084973 w 6269470"/>
              <a:gd name="connsiteY10" fmla="*/ 4440669 h 5047149"/>
              <a:gd name="connsiteX11" fmla="*/ 4152117 w 6269470"/>
              <a:gd name="connsiteY11" fmla="*/ 4450919 h 5047149"/>
              <a:gd name="connsiteX12" fmla="*/ 4147893 w 6269470"/>
              <a:gd name="connsiteY12" fmla="*/ 4454798 h 5047149"/>
              <a:gd name="connsiteX13" fmla="*/ 1245423 w 6269470"/>
              <a:gd name="connsiteY13" fmla="*/ 4700368 h 5047149"/>
              <a:gd name="connsiteX14" fmla="*/ 1240685 w 6269470"/>
              <a:gd name="connsiteY14" fmla="*/ 4695629 h 5047149"/>
              <a:gd name="connsiteX15" fmla="*/ 167468 w 6269470"/>
              <a:gd name="connsiteY15" fmla="*/ 4989405 h 5047149"/>
              <a:gd name="connsiteX16" fmla="*/ 139038 w 6269470"/>
              <a:gd name="connsiteY16" fmla="*/ 4804616 h 5047149"/>
              <a:gd name="connsiteX17" fmla="*/ 657871 w 6269470"/>
              <a:gd name="connsiteY17" fmla="*/ 4217064 h 5047149"/>
              <a:gd name="connsiteX18" fmla="*/ 631818 w 6269470"/>
              <a:gd name="connsiteY18" fmla="*/ 4195750 h 5047149"/>
              <a:gd name="connsiteX19" fmla="*/ 738428 w 6269470"/>
              <a:gd name="connsiteY19" fmla="*/ 739172 h 5047149"/>
              <a:gd name="connsiteX20" fmla="*/ 2522398 w 6269470"/>
              <a:gd name="connsiteY20" fmla="*/ 0 h 50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69470" h="5047149">
                <a:moveTo>
                  <a:pt x="4479243" y="732874"/>
                </a:moveTo>
                <a:cubicBezTo>
                  <a:pt x="5467958" y="732874"/>
                  <a:pt x="6269470" y="1534597"/>
                  <a:pt x="6269470" y="2523573"/>
                </a:cubicBezTo>
                <a:cubicBezTo>
                  <a:pt x="6269470" y="3512549"/>
                  <a:pt x="5467958" y="4314272"/>
                  <a:pt x="4479243" y="4314272"/>
                </a:cubicBezTo>
                <a:cubicBezTo>
                  <a:pt x="3490528" y="4314272"/>
                  <a:pt x="2689016" y="3512549"/>
                  <a:pt x="2689016" y="2523573"/>
                </a:cubicBezTo>
                <a:cubicBezTo>
                  <a:pt x="2689016" y="1534597"/>
                  <a:pt x="3490528" y="732874"/>
                  <a:pt x="4479243" y="732874"/>
                </a:cubicBezTo>
                <a:close/>
                <a:moveTo>
                  <a:pt x="2522398" y="0"/>
                </a:moveTo>
                <a:cubicBezTo>
                  <a:pt x="3087288" y="0"/>
                  <a:pt x="3652176" y="188644"/>
                  <a:pt x="4114696" y="565929"/>
                </a:cubicBezTo>
                <a:lnTo>
                  <a:pt x="4148778" y="596737"/>
                </a:lnTo>
                <a:lnTo>
                  <a:pt x="4084973" y="606477"/>
                </a:lnTo>
                <a:cubicBezTo>
                  <a:pt x="3193503" y="788946"/>
                  <a:pt x="2522906" y="1577926"/>
                  <a:pt x="2522906" y="2523573"/>
                </a:cubicBezTo>
                <a:cubicBezTo>
                  <a:pt x="2522906" y="3469221"/>
                  <a:pt x="3193503" y="4258200"/>
                  <a:pt x="4084973" y="4440669"/>
                </a:cubicBezTo>
                <a:lnTo>
                  <a:pt x="4152117" y="4450919"/>
                </a:lnTo>
                <a:lnTo>
                  <a:pt x="4147893" y="4454798"/>
                </a:lnTo>
                <a:cubicBezTo>
                  <a:pt x="3320175" y="5152218"/>
                  <a:pt x="2151632" y="5233429"/>
                  <a:pt x="1245423" y="4700368"/>
                </a:cubicBezTo>
                <a:lnTo>
                  <a:pt x="1240685" y="4695629"/>
                </a:lnTo>
                <a:cubicBezTo>
                  <a:pt x="859252" y="4984667"/>
                  <a:pt x="451767" y="5034412"/>
                  <a:pt x="167468" y="4989405"/>
                </a:cubicBezTo>
                <a:cubicBezTo>
                  <a:pt x="72696" y="4975190"/>
                  <a:pt x="53743" y="4847266"/>
                  <a:pt x="139038" y="4804616"/>
                </a:cubicBezTo>
                <a:cubicBezTo>
                  <a:pt x="399641" y="4676676"/>
                  <a:pt x="563115" y="4423184"/>
                  <a:pt x="657871" y="4217064"/>
                </a:cubicBezTo>
                <a:lnTo>
                  <a:pt x="631818" y="4195750"/>
                </a:lnTo>
                <a:cubicBezTo>
                  <a:pt x="-244756" y="3203073"/>
                  <a:pt x="-209226" y="1686822"/>
                  <a:pt x="738428" y="739172"/>
                </a:cubicBezTo>
                <a:cubicBezTo>
                  <a:pt x="1231208" y="246392"/>
                  <a:pt x="1876793" y="0"/>
                  <a:pt x="252239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315686" y="0"/>
            <a:ext cx="340688" cy="8164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315686" y="0"/>
            <a:ext cx="340688" cy="8164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486" y="160565"/>
            <a:ext cx="8665029" cy="4822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30116" y="1009984"/>
            <a:ext cx="3827860" cy="3082528"/>
          </a:xfrm>
        </p:spPr>
      </p:pic>
      <p:grpSp>
        <p:nvGrpSpPr>
          <p:cNvPr id="40" name="组合 39"/>
          <p:cNvGrpSpPr/>
          <p:nvPr/>
        </p:nvGrpSpPr>
        <p:grpSpPr>
          <a:xfrm>
            <a:off x="664114" y="2115445"/>
            <a:ext cx="4463057" cy="1092240"/>
            <a:chOff x="1571361" y="2735515"/>
            <a:chExt cx="5950742" cy="1456320"/>
          </a:xfrm>
        </p:grpSpPr>
        <p:sp>
          <p:nvSpPr>
            <p:cNvPr id="41" name="矩形 40"/>
            <p:cNvSpPr/>
            <p:nvPr/>
          </p:nvSpPr>
          <p:spPr bwMode="auto">
            <a:xfrm>
              <a:off x="1602936" y="2735515"/>
              <a:ext cx="591916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3.3.1 </a:t>
              </a:r>
              <a:r>
                <a:rPr lang="zh-CN" altLang="en-US" sz="3000" b="1" kern="100" dirty="0">
                  <a:cs typeface="+mn-ea"/>
                  <a:sym typeface="+mn-lt"/>
                </a:rPr>
                <a:t>解一元一次方程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4" name="矩形 43"/>
          <p:cNvSpPr/>
          <p:nvPr/>
        </p:nvSpPr>
        <p:spPr bwMode="auto">
          <a:xfrm>
            <a:off x="664114" y="1578096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64115" y="313734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64115" y="2814035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（去括号）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133616" y="402882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情景思考</a:t>
            </a:r>
          </a:p>
        </p:txBody>
      </p:sp>
      <p:sp>
        <p:nvSpPr>
          <p:cNvPr id="5" name="Text Box 39"/>
          <p:cNvSpPr txBox="1"/>
          <p:nvPr/>
        </p:nvSpPr>
        <p:spPr>
          <a:xfrm>
            <a:off x="888777" y="948871"/>
            <a:ext cx="7683724" cy="99272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 eaLnBrk="0" hangingPunct="0"/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       一艘船从甲码头到乙码头顺流而行，用了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2h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；从乙码头到甲码头逆流而行，用了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2.5h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。已知水流的速度是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3km/h,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求船在静水中的平均速度。</a:t>
            </a:r>
            <a:endParaRPr lang="en-US" altLang="zh-CN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7444" y="2068111"/>
            <a:ext cx="9081431" cy="1762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设船在静水中的平均速度为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 km/h.</a:t>
            </a: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顺流时行驶的路程为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逆流时行驶的路程为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米；</a:t>
            </a:r>
          </a:p>
        </p:txBody>
      </p:sp>
      <p:sp>
        <p:nvSpPr>
          <p:cNvPr id="13" name="TextBox 8"/>
          <p:cNvSpPr txBox="1"/>
          <p:nvPr/>
        </p:nvSpPr>
        <p:spPr>
          <a:xfrm>
            <a:off x="3149892" y="2853427"/>
            <a:ext cx="1452705" cy="50009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2</a:t>
            </a:r>
            <a:r>
              <a:rPr lang="zh-CN" altLang="en-US" sz="28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x+3</a:t>
            </a:r>
            <a:r>
              <a:rPr lang="zh-CN" altLang="en-US" sz="28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3283612" y="3715168"/>
            <a:ext cx="4241414" cy="5617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x+3</a:t>
            </a:r>
            <a:r>
              <a:rPr lang="zh-CN" altLang="en-US" sz="32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=2.5</a:t>
            </a:r>
            <a:r>
              <a:rPr lang="zh-CN" altLang="en-US" sz="32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x-3</a:t>
            </a:r>
            <a:r>
              <a:rPr lang="zh-CN" altLang="en-US" sz="32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5" name="矩形 14"/>
          <p:cNvSpPr/>
          <p:nvPr/>
        </p:nvSpPr>
        <p:spPr>
          <a:xfrm>
            <a:off x="477444" y="3900977"/>
            <a:ext cx="7294957" cy="3770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__________________________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6" name="卷形: 水平 15"/>
          <p:cNvSpPr/>
          <p:nvPr/>
        </p:nvSpPr>
        <p:spPr>
          <a:xfrm>
            <a:off x="4467266" y="1579999"/>
            <a:ext cx="4298347" cy="97622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因为船往返的路程是一个定值，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表示它的两个式子应相等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3149892" y="3308115"/>
            <a:ext cx="1762320" cy="50009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2.5</a:t>
            </a:r>
            <a:r>
              <a:rPr lang="zh-CN" altLang="en-US" sz="28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x-3</a:t>
            </a:r>
            <a:r>
              <a:rPr lang="zh-CN" altLang="en-US" sz="28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641823" y="3745859"/>
            <a:ext cx="1349187" cy="1349187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5008232" y="4522912"/>
            <a:ext cx="248804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4B14AA">
                    <a:lumMod val="50000"/>
                  </a:srgbClr>
                </a:solidFill>
                <a:cs typeface="+mn-ea"/>
                <a:sym typeface="+mn-lt"/>
              </a:rPr>
              <a:t>你可以求出方程的解吗？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826477" y="1012682"/>
                <a:ext cx="6603023" cy="173720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1．下列变形成立的是(　　)</a:t>
                </a:r>
              </a:p>
              <a:p>
                <a:pPr defTabSz="685800"/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A．4x－5＝3x＋2变形得4x－3x＝－2＋5</a:t>
                </a:r>
              </a:p>
              <a:p>
                <a:pPr defTabSz="685800"/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B．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x－1＝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2x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＋3变形得4x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+2x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＋3</a:t>
                </a:r>
              </a:p>
              <a:p>
                <a:pPr defTabSz="685800"/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C．3(x－1)＝2(x＋3)变形得3x－1＝2x＋6</a:t>
                </a:r>
              </a:p>
              <a:p>
                <a:pPr defTabSz="685800"/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D．3x＝2变形得x＝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77" y="1012682"/>
                <a:ext cx="6603023" cy="1737206"/>
              </a:xfrm>
              <a:prstGeom prst="rect">
                <a:avLst/>
              </a:prstGeom>
              <a:blipFill rotWithShape="1">
                <a:blip r:embed="rId3"/>
                <a:stretch>
                  <a:fillRect l="-5" t="-28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738553" y="2608263"/>
                <a:ext cx="8159262" cy="266842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【分析】</a:t>
                </a:r>
              </a:p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利用等式的性质对每个式子进行变形即可找出答案．</a:t>
                </a:r>
              </a:p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解：A、4x－5＝3x＋2变形应得到4x-3x=2+5，故本选项错误；</a:t>
                </a:r>
              </a:p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  B、</a:t>
                </a:r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x－1＝ </a:t>
                </a:r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2x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＋3变形应得到4x</a:t>
                </a:r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—2x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1+3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，故本选项错误；</a:t>
                </a:r>
              </a:p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  C、3（x-1）=2（x+3）两边都变形应得3x-3=2x+6，故本选项错误；</a:t>
                </a:r>
              </a:p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  D、3x=2两边都除以3，即可得到x=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，故本选项正确．</a:t>
                </a: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3" y="2608263"/>
                <a:ext cx="8159262" cy="2668423"/>
              </a:xfrm>
              <a:prstGeom prst="rect">
                <a:avLst/>
              </a:prstGeom>
              <a:blipFill rotWithShape="1">
                <a:blip r:embed="rId4"/>
                <a:stretch>
                  <a:fillRect l="-1" t="-12" r="2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笑脸 15"/>
          <p:cNvSpPr/>
          <p:nvPr/>
        </p:nvSpPr>
        <p:spPr>
          <a:xfrm>
            <a:off x="811065" y="2256945"/>
            <a:ext cx="347414" cy="367861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p:sp>
        <p:nvSpPr>
          <p:cNvPr id="5" name="矩形 4"/>
          <p:cNvSpPr/>
          <p:nvPr/>
        </p:nvSpPr>
        <p:spPr>
          <a:xfrm>
            <a:off x="858181" y="893302"/>
            <a:ext cx="7427639" cy="9927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2．若方程2x+1＝﹣3的解是关于x的方程7﹣2(x﹣a)＝3的解，则a的值为(   )</a:t>
            </a:r>
          </a:p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A．﹣2	B．﹣4	C．﹣5	D．﹣6</a:t>
            </a:r>
          </a:p>
        </p:txBody>
      </p:sp>
      <p:sp>
        <p:nvSpPr>
          <p:cNvPr id="6" name="矩形 5"/>
          <p:cNvSpPr/>
          <p:nvPr/>
        </p:nvSpPr>
        <p:spPr>
          <a:xfrm>
            <a:off x="779049" y="1727181"/>
            <a:ext cx="8461667" cy="33932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【分析】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解方程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2x+1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，得到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的值，代入方程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2(x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a)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，得到关于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的一元一次方程，解之即可．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解：解方程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2x+1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得：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把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代入方程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2(x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a)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得：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2(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a)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解得：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1800" kern="1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zh-CN" sz="1800" kern="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2121409" y="1488665"/>
            <a:ext cx="457201" cy="47745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p:sp>
        <p:nvSpPr>
          <p:cNvPr id="5" name="矩形 4"/>
          <p:cNvSpPr/>
          <p:nvPr/>
        </p:nvSpPr>
        <p:spPr>
          <a:xfrm>
            <a:off x="899592" y="876606"/>
            <a:ext cx="7857546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．解方程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﹣（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x+6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）时，去括号正确的是（　　）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x+6=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5x+5    B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6=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5x+5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x+6=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5x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5    D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6=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5x+1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笑脸 5"/>
          <p:cNvSpPr/>
          <p:nvPr/>
        </p:nvSpPr>
        <p:spPr>
          <a:xfrm>
            <a:off x="3996532" y="2130813"/>
            <a:ext cx="457201" cy="47745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p:sp>
        <p:nvSpPr>
          <p:cNvPr id="9" name="矩形 8"/>
          <p:cNvSpPr/>
          <p:nvPr/>
        </p:nvSpPr>
        <p:spPr>
          <a:xfrm>
            <a:off x="791308" y="974245"/>
            <a:ext cx="8212015" cy="15465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4．解方程2x+3（2x﹣1）=16﹣（x+1）的第一步应是（   ）</a:t>
            </a:r>
          </a:p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A．去分母                                       B．去括号                                       C．移项                                       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D．合并</a:t>
            </a:r>
          </a:p>
        </p:txBody>
      </p:sp>
      <p:sp>
        <p:nvSpPr>
          <p:cNvPr id="13" name="笑脸 12"/>
          <p:cNvSpPr/>
          <p:nvPr/>
        </p:nvSpPr>
        <p:spPr>
          <a:xfrm>
            <a:off x="784961" y="1782610"/>
            <a:ext cx="399623" cy="322263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4961" y="2827897"/>
            <a:ext cx="8104063" cy="19162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【分析】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解一元一次方程的基本步骤为：</a:t>
            </a:r>
            <a:r>
              <a:rPr lang="en-US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①</a:t>
            </a: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去分母；</a:t>
            </a:r>
            <a:r>
              <a:rPr lang="en-US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②</a:t>
            </a: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去括号；</a:t>
            </a:r>
            <a:r>
              <a:rPr lang="en-US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③</a:t>
            </a: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移项；</a:t>
            </a:r>
            <a:r>
              <a:rPr lang="en-US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④</a:t>
            </a: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合并同类项；</a:t>
            </a:r>
            <a:r>
              <a:rPr lang="en-US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⑤</a:t>
            </a:r>
            <a:r>
              <a:rPr lang="zh-CN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未知数的系数化为</a:t>
            </a:r>
            <a:r>
              <a:rPr lang="en-US" altLang="zh-CN" sz="2000" kern="10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2000" kern="100" dirty="0">
                <a:solidFill>
                  <a:srgbClr val="FF0000"/>
                </a:solidFill>
                <a:cs typeface="+mn-ea"/>
                <a:sym typeface="+mn-lt"/>
              </a:rPr>
              <a:t>本题方程中未知数的系数不含分母，故第一步是去括号。</a:t>
            </a:r>
            <a:endParaRPr lang="zh-CN" altLang="zh-CN" sz="2000" kern="100" dirty="0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486" y="160565"/>
            <a:ext cx="8665029" cy="4822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30116" y="1009984"/>
            <a:ext cx="3827860" cy="3082528"/>
          </a:xfrm>
        </p:spPr>
      </p:pic>
      <p:grpSp>
        <p:nvGrpSpPr>
          <p:cNvPr id="40" name="组合 39"/>
          <p:cNvGrpSpPr/>
          <p:nvPr/>
        </p:nvGrpSpPr>
        <p:grpSpPr>
          <a:xfrm>
            <a:off x="664114" y="2115445"/>
            <a:ext cx="3907886" cy="1092240"/>
            <a:chOff x="1571361" y="2735515"/>
            <a:chExt cx="5210514" cy="1456320"/>
          </a:xfrm>
        </p:grpSpPr>
        <p:sp>
          <p:nvSpPr>
            <p:cNvPr id="41" name="矩形 40"/>
            <p:cNvSpPr/>
            <p:nvPr/>
          </p:nvSpPr>
          <p:spPr bwMode="auto">
            <a:xfrm>
              <a:off x="1602936" y="2735515"/>
              <a:ext cx="517893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5" name="文本框 44"/>
          <p:cNvSpPr txBox="1"/>
          <p:nvPr/>
        </p:nvSpPr>
        <p:spPr>
          <a:xfrm>
            <a:off x="664115" y="313734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969182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进一步熟悉利用等式的性质解一元一次方程的基本技能。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 </a:t>
            </a:r>
            <a:r>
              <a:rPr lang="zh-CN" altLang="en-US" dirty="0">
                <a:cs typeface="+mn-ea"/>
                <a:sym typeface="+mn-lt"/>
              </a:rPr>
              <a:t>利用去括号方法解一元一次方程。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022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2827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掌握用去括号方法解一元一次方程。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灵活用去括号方法解一元一次方程。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情景思考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65750" y="907978"/>
            <a:ext cx="8208963" cy="11772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某工厂加强节能措施，去年下半年与上半年相比，月平均用电量减少</a:t>
            </a:r>
            <a:r>
              <a:rPr lang="en-US" altLang="zh-CN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度，全年用电</a:t>
            </a:r>
            <a:r>
              <a:rPr lang="en-US" altLang="zh-CN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15</a:t>
            </a: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万度，这个工厂去年上半年每月平均用电多少度？</a:t>
            </a:r>
          </a:p>
        </p:txBody>
      </p:sp>
      <p:sp>
        <p:nvSpPr>
          <p:cNvPr id="6" name="矩形 5"/>
          <p:cNvSpPr/>
          <p:nvPr/>
        </p:nvSpPr>
        <p:spPr>
          <a:xfrm>
            <a:off x="467518" y="2187476"/>
            <a:ext cx="9081431" cy="1762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设去年上半年每月平均用电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度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去年上半年用电合计为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去年下半年用电合计为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3745274" y="2551565"/>
            <a:ext cx="1452705" cy="93092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800" dirty="0">
                <a:solidFill>
                  <a:srgbClr val="0033CC"/>
                </a:solidFill>
                <a:cs typeface="+mn-ea"/>
                <a:sym typeface="+mn-lt"/>
              </a:rPr>
              <a:t>              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6x</a:t>
            </a:r>
            <a:endParaRPr lang="zh-CN" altLang="en-US" sz="28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3254866" y="3886906"/>
            <a:ext cx="4241414" cy="5617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6x+6(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x-2000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)=150000</a:t>
            </a:r>
            <a:endParaRPr lang="zh-CN" altLang="en-US" sz="32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517" y="4020342"/>
            <a:ext cx="6249548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/>
          <p:cNvSpPr/>
          <p:nvPr/>
        </p:nvSpPr>
        <p:spPr>
          <a:xfrm>
            <a:off x="4845654" y="1701965"/>
            <a:ext cx="3519962" cy="97622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已知去年全年的用电合计为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15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万度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641823" y="3745859"/>
            <a:ext cx="1349187" cy="134918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008232" y="4522912"/>
            <a:ext cx="2488047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等式中含有括号，如何求得方程的解呢？</a:t>
            </a:r>
          </a:p>
        </p:txBody>
      </p:sp>
      <p:sp>
        <p:nvSpPr>
          <p:cNvPr id="16" name="TextBox 9"/>
          <p:cNvSpPr txBox="1"/>
          <p:nvPr/>
        </p:nvSpPr>
        <p:spPr>
          <a:xfrm>
            <a:off x="3427724" y="3362735"/>
            <a:ext cx="4241414" cy="5617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6(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x-2000)</a:t>
            </a:r>
            <a:endParaRPr lang="zh-CN" altLang="en-US" sz="32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回顾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8778" y="988345"/>
            <a:ext cx="879437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你还记得分配律吗？用字母怎样表示？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8777" y="1416346"/>
            <a:ext cx="8053000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一个数同两个数的和相乘，等于把这个数分别同这两个数相乘，再把积相加。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5132" y="2036034"/>
            <a:ext cx="4219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分配律：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a(</a:t>
            </a:r>
            <a:r>
              <a:rPr lang="en-US" altLang="zh-CN" sz="2800" b="1" dirty="0" err="1">
                <a:solidFill>
                  <a:srgbClr val="FF0000"/>
                </a:solidFill>
                <a:cs typeface="+mn-ea"/>
                <a:sym typeface="+mn-lt"/>
              </a:rPr>
              <a:t>b+c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)=</a:t>
            </a:r>
            <a:r>
              <a:rPr lang="en-US" altLang="zh-CN" sz="2800" b="1" dirty="0" err="1">
                <a:solidFill>
                  <a:srgbClr val="FF0000"/>
                </a:solidFill>
                <a:cs typeface="+mn-ea"/>
                <a:sym typeface="+mn-lt"/>
              </a:rPr>
              <a:t>ab+ac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22001" y="2704998"/>
            <a:ext cx="4751388" cy="2654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练习：</a:t>
            </a:r>
          </a:p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2(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+4)=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-3(2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+4)=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-(4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-5)=</a:t>
            </a:r>
          </a:p>
          <a:p>
            <a:pPr defTabSz="685800">
              <a:spcBef>
                <a:spcPct val="50000"/>
              </a:spcBef>
            </a:pP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69814" y="3296114"/>
            <a:ext cx="1655763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2</a:t>
            </a:r>
            <a:r>
              <a:rPr lang="en-US" altLang="zh-CN" sz="2400" b="1" i="1" dirty="0">
                <a:solidFill>
                  <a:srgbClr val="790101"/>
                </a:solidFill>
                <a:cs typeface="+mn-ea"/>
                <a:sym typeface="+mn-lt"/>
              </a:rPr>
              <a:t>x</a:t>
            </a: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+8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73570" y="3810249"/>
            <a:ext cx="1079500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-6</a:t>
            </a:r>
            <a:r>
              <a:rPr lang="en-US" altLang="zh-CN" sz="2400" b="1" i="1" dirty="0">
                <a:solidFill>
                  <a:srgbClr val="790101"/>
                </a:solidFill>
                <a:cs typeface="+mn-ea"/>
                <a:sym typeface="+mn-lt"/>
              </a:rPr>
              <a:t>x</a:t>
            </a: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-12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57670" y="4365619"/>
            <a:ext cx="1295400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-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4</a:t>
            </a:r>
            <a:r>
              <a:rPr lang="en-US" altLang="zh-CN" sz="2400" b="1" i="1" dirty="0">
                <a:solidFill>
                  <a:srgbClr val="790101"/>
                </a:solidFill>
                <a:cs typeface="+mn-ea"/>
                <a:sym typeface="+mn-lt"/>
              </a:rPr>
              <a:t>y</a:t>
            </a:r>
            <a:r>
              <a:rPr lang="en-US" altLang="zh-CN" sz="2400" b="1" dirty="0">
                <a:solidFill>
                  <a:srgbClr val="790101"/>
                </a:solidFill>
                <a:cs typeface="+mn-ea"/>
                <a:sym typeface="+mn-lt"/>
              </a:rPr>
              <a:t>+5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思考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4990" y="956736"/>
            <a:ext cx="8140563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FF0066"/>
                </a:solidFill>
                <a:cs typeface="+mn-ea"/>
                <a:sym typeface="+mn-lt"/>
              </a:rPr>
              <a:t>如何求方程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6x+6(</a:t>
            </a:r>
            <a:r>
              <a:rPr lang="en-US" altLang="zh-CN" sz="2000" dirty="0">
                <a:solidFill>
                  <a:srgbClr val="0033CC"/>
                </a:solidFill>
                <a:cs typeface="+mn-ea"/>
                <a:sym typeface="+mn-lt"/>
              </a:rPr>
              <a:t>x-2000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)=150000</a:t>
            </a:r>
            <a:r>
              <a:rPr lang="zh-CN" altLang="en-US" sz="2400" b="1" dirty="0">
                <a:solidFill>
                  <a:srgbClr val="FF0066"/>
                </a:solidFill>
                <a:cs typeface="+mn-ea"/>
                <a:sym typeface="+mn-lt"/>
              </a:rPr>
              <a:t>的解？</a:t>
            </a:r>
          </a:p>
        </p:txBody>
      </p:sp>
      <p:sp>
        <p:nvSpPr>
          <p:cNvPr id="6" name="双波形 5"/>
          <p:cNvSpPr/>
          <p:nvPr/>
        </p:nvSpPr>
        <p:spPr>
          <a:xfrm>
            <a:off x="5086714" y="358768"/>
            <a:ext cx="3376748" cy="574766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把它变成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x=a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（常数）的形式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1" y="372719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594966" y="4338969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984772" y="1361626"/>
            <a:ext cx="3653308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6x+6(x-2000)=150000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277016" y="19057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24" name="矩形 23"/>
          <p:cNvSpPr/>
          <p:nvPr/>
        </p:nvSpPr>
        <p:spPr>
          <a:xfrm>
            <a:off x="1015674" y="2269116"/>
            <a:ext cx="3610027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6x+6x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12000=150000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277016" y="284190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移项</a:t>
            </a:r>
          </a:p>
        </p:txBody>
      </p:sp>
      <p:sp>
        <p:nvSpPr>
          <p:cNvPr id="26" name="矩形 25"/>
          <p:cNvSpPr/>
          <p:nvPr/>
        </p:nvSpPr>
        <p:spPr>
          <a:xfrm>
            <a:off x="1074540" y="3169869"/>
            <a:ext cx="373243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6x+6x=150000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12000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614938" y="4077359"/>
            <a:ext cx="2113800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12x=162000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110727" y="4652848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25132" y="4067029"/>
            <a:ext cx="152990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x=13500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99112" y="2875477"/>
            <a:ext cx="4009453" cy="8079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由此可知，这个工厂去年上半年每月平均用电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13500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22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思考（其他方程方法）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65750" y="907978"/>
            <a:ext cx="8208963" cy="11772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某工厂加强节能措施，去年下半年与上半年相比，月平均用电量减少</a:t>
            </a:r>
            <a:r>
              <a:rPr lang="en-US" altLang="zh-CN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度，全年用电</a:t>
            </a:r>
            <a:r>
              <a:rPr lang="en-US" altLang="zh-CN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15</a:t>
            </a:r>
            <a:r>
              <a:rPr lang="zh-CN" altLang="en-US" sz="24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万度，这个工厂去年上半年每月平均用电多少度？</a:t>
            </a:r>
          </a:p>
        </p:txBody>
      </p:sp>
      <p:sp>
        <p:nvSpPr>
          <p:cNvPr id="6" name="矩形 5"/>
          <p:cNvSpPr/>
          <p:nvPr/>
        </p:nvSpPr>
        <p:spPr>
          <a:xfrm>
            <a:off x="467518" y="2187476"/>
            <a:ext cx="9081431" cy="1762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设去年上半年每月平均用电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度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去年上半年用电合计为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去年下半年用电合计为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3876245" y="2558151"/>
            <a:ext cx="1452705" cy="93092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800" dirty="0">
                <a:solidFill>
                  <a:srgbClr val="0033CC"/>
                </a:solidFill>
                <a:cs typeface="+mn-ea"/>
                <a:sym typeface="+mn-lt"/>
              </a:rPr>
              <a:t>              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6x</a:t>
            </a:r>
            <a:endParaRPr lang="zh-CN" altLang="en-US" sz="28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3254866" y="3851065"/>
            <a:ext cx="4241414" cy="11157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6x=150000-</a:t>
            </a:r>
            <a:r>
              <a:rPr lang="en-US" altLang="zh-CN" sz="3600" dirty="0">
                <a:solidFill>
                  <a:srgbClr val="0033CC"/>
                </a:solidFill>
                <a:cs typeface="+mn-ea"/>
                <a:sym typeface="+mn-lt"/>
              </a:rPr>
              <a:t>6(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x-2000)</a:t>
            </a:r>
            <a:endParaRPr lang="zh-CN" altLang="en-US" sz="3600" dirty="0">
              <a:solidFill>
                <a:srgbClr val="0033CC"/>
              </a:solidFill>
              <a:cs typeface="+mn-ea"/>
              <a:sym typeface="+mn-lt"/>
            </a:endParaRPr>
          </a:p>
          <a:p>
            <a:pPr defTabSz="685800"/>
            <a:endParaRPr lang="zh-CN" altLang="en-US" sz="32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517" y="4020342"/>
            <a:ext cx="6616366" cy="3770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/>
          <p:cNvSpPr/>
          <p:nvPr/>
        </p:nvSpPr>
        <p:spPr>
          <a:xfrm>
            <a:off x="4845653" y="1701965"/>
            <a:ext cx="4298347" cy="97622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因为去年上半年用电量是一个定值，表示它的两个式子应相等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3468723" y="3388093"/>
            <a:ext cx="4241414" cy="5617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6(</a:t>
            </a:r>
            <a:r>
              <a:rPr lang="en-US" altLang="zh-CN" sz="2800" dirty="0">
                <a:solidFill>
                  <a:srgbClr val="0033CC"/>
                </a:solidFill>
                <a:cs typeface="+mn-ea"/>
                <a:sym typeface="+mn-lt"/>
              </a:rPr>
              <a:t>x-2000)</a:t>
            </a:r>
            <a:endParaRPr lang="zh-CN" altLang="en-US" sz="3200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解方程</a:t>
            </a:r>
          </a:p>
        </p:txBody>
      </p:sp>
      <p:sp>
        <p:nvSpPr>
          <p:cNvPr id="20" name="Rectangle 2"/>
          <p:cNvSpPr txBox="1">
            <a:spLocks noRot="1" noChangeArrowheads="1"/>
          </p:cNvSpPr>
          <p:nvPr/>
        </p:nvSpPr>
        <p:spPr bwMode="auto">
          <a:xfrm>
            <a:off x="525553" y="809375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3-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4x-3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）＝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 </a:t>
            </a: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3502025" y="1700214"/>
          <a:ext cx="1781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r:id="rId4" imgW="837565" imgH="177800" progId="">
                  <p:embed/>
                </p:oleObj>
              </mc:Choice>
              <mc:Fallback>
                <p:oleObj r:id="rId4" imgW="837565" imgH="177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1700214"/>
                        <a:ext cx="1781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3478212" y="2307528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r:id="rId6" imgW="913765" imgH="177800" progId="">
                  <p:embed/>
                </p:oleObj>
              </mc:Choice>
              <mc:Fallback>
                <p:oleObj r:id="rId6" imgW="913765" imgH="1778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2" y="2307528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94478" y="1612735"/>
            <a:ext cx="2808287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解：去括号，得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0578" y="2243788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794474" y="2208375"/>
            <a:ext cx="1614866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24314" y="2802310"/>
            <a:ext cx="2921714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合并同类项，得 </a:t>
            </a:r>
          </a:p>
        </p:txBody>
      </p: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3502025" y="2879626"/>
          <a:ext cx="2333625" cy="43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r:id="rId8" imgW="481965" imgH="177800" progId="">
                  <p:embed/>
                </p:oleObj>
              </mc:Choice>
              <mc:Fallback>
                <p:oleObj r:id="rId8" imgW="481965" imgH="1778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2879626"/>
                        <a:ext cx="2333625" cy="431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888778" y="3370972"/>
            <a:ext cx="2808287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系数化成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3661091" y="3271242"/>
          <a:ext cx="17811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r:id="rId10" imgW="482600" imgH="393700" progId="">
                  <p:embed/>
                </p:oleObj>
              </mc:Choice>
              <mc:Fallback>
                <p:oleObj r:id="rId10" imgW="482600" imgH="3937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091" y="3271242"/>
                        <a:ext cx="178117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解方程</a:t>
            </a:r>
          </a:p>
        </p:txBody>
      </p:sp>
      <p:sp>
        <p:nvSpPr>
          <p:cNvPr id="20" name="Rectangle 2"/>
          <p:cNvSpPr txBox="1">
            <a:spLocks noRot="1" noChangeArrowheads="1"/>
          </p:cNvSpPr>
          <p:nvPr/>
        </p:nvSpPr>
        <p:spPr bwMode="auto">
          <a:xfrm>
            <a:off x="525553" y="809375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2x-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x+10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=5x+2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x-1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endParaRPr lang="en-US" altLang="zh-CN" sz="32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94478" y="1612735"/>
            <a:ext cx="2808287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解：去括号，得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0578" y="2243788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794474" y="2208375"/>
            <a:ext cx="1614866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24314" y="2802310"/>
            <a:ext cx="2921714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888778" y="3468665"/>
            <a:ext cx="2808287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系数化成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sp>
        <p:nvSpPr>
          <p:cNvPr id="15" name="Rectangle 2"/>
          <p:cNvSpPr txBox="1">
            <a:spLocks noRot="1" noChangeArrowheads="1"/>
          </p:cNvSpPr>
          <p:nvPr/>
        </p:nvSpPr>
        <p:spPr bwMode="auto">
          <a:xfrm>
            <a:off x="3913990" y="1421283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2x-x-10=5x+2x-2</a:t>
            </a:r>
          </a:p>
        </p:txBody>
      </p:sp>
      <p:sp>
        <p:nvSpPr>
          <p:cNvPr id="16" name="Rectangle 2"/>
          <p:cNvSpPr txBox="1">
            <a:spLocks noRot="1" noChangeArrowheads="1"/>
          </p:cNvSpPr>
          <p:nvPr/>
        </p:nvSpPr>
        <p:spPr bwMode="auto">
          <a:xfrm>
            <a:off x="3307321" y="2033191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2x-x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-5x-2x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=-2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+10</a:t>
            </a:r>
          </a:p>
        </p:txBody>
      </p:sp>
      <p:sp>
        <p:nvSpPr>
          <p:cNvPr id="17" name="Rectangle 2"/>
          <p:cNvSpPr txBox="1">
            <a:spLocks noRot="1" noChangeArrowheads="1"/>
          </p:cNvSpPr>
          <p:nvPr/>
        </p:nvSpPr>
        <p:spPr bwMode="auto">
          <a:xfrm>
            <a:off x="4763836" y="2679361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-6x=8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4763836" y="3291269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en-US" altLang="zh-CN" sz="3200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x=-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3836" y="3291269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l="-1" t="-7" r="1" b="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28" grpId="0"/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8778" y="843559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解方程</a:t>
            </a:r>
          </a:p>
        </p:txBody>
      </p:sp>
      <p:sp>
        <p:nvSpPr>
          <p:cNvPr id="20" name="Rectangle 2"/>
          <p:cNvSpPr txBox="1">
            <a:spLocks noRot="1" noChangeArrowheads="1"/>
          </p:cNvSpPr>
          <p:nvPr/>
        </p:nvSpPr>
        <p:spPr bwMode="auto">
          <a:xfrm>
            <a:off x="525553" y="809375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3x-7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x-1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）＝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3-2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x+3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94478" y="1612735"/>
            <a:ext cx="2808287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解：去括号，得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0578" y="2243788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794474" y="2208375"/>
            <a:ext cx="1614866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24314" y="2802310"/>
            <a:ext cx="2921714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888778" y="3370972"/>
            <a:ext cx="2808287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系数化成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sp>
        <p:nvSpPr>
          <p:cNvPr id="15" name="Rectangle 2"/>
          <p:cNvSpPr txBox="1">
            <a:spLocks noRot="1" noChangeArrowheads="1"/>
          </p:cNvSpPr>
          <p:nvPr/>
        </p:nvSpPr>
        <p:spPr bwMode="auto">
          <a:xfrm>
            <a:off x="3671689" y="1422457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3x-7x+7=3-2x-6</a:t>
            </a:r>
          </a:p>
        </p:txBody>
      </p:sp>
      <p:sp>
        <p:nvSpPr>
          <p:cNvPr id="16" name="Rectangle 2"/>
          <p:cNvSpPr txBox="1">
            <a:spLocks noRot="1" noChangeArrowheads="1"/>
          </p:cNvSpPr>
          <p:nvPr/>
        </p:nvSpPr>
        <p:spPr bwMode="auto">
          <a:xfrm>
            <a:off x="3670951" y="2006544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3x-7x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+2x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=3-6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-7</a:t>
            </a:r>
          </a:p>
        </p:txBody>
      </p:sp>
      <p:sp>
        <p:nvSpPr>
          <p:cNvPr id="17" name="Rectangle 2"/>
          <p:cNvSpPr txBox="1">
            <a:spLocks noRot="1" noChangeArrowheads="1"/>
          </p:cNvSpPr>
          <p:nvPr/>
        </p:nvSpPr>
        <p:spPr bwMode="auto">
          <a:xfrm>
            <a:off x="4645309" y="2581404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-2x=-10</a:t>
            </a:r>
            <a:endParaRPr lang="en-US" altLang="zh-CN" sz="32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Rectangle 2"/>
          <p:cNvSpPr txBox="1">
            <a:spLocks noRot="1" noChangeArrowheads="1"/>
          </p:cNvSpPr>
          <p:nvPr/>
        </p:nvSpPr>
        <p:spPr bwMode="auto">
          <a:xfrm>
            <a:off x="5042212" y="3165491"/>
            <a:ext cx="8540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x=5</a:t>
            </a:r>
            <a:endParaRPr lang="en-US" altLang="zh-CN" sz="32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28" grpId="0"/>
      <p:bldP spid="15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WWW.2PPT.COM&#10;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rjxvl1v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Office PowerPoint</Application>
  <PresentationFormat>全屏显示(16:9)</PresentationFormat>
  <Paragraphs>148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阿里巴巴普惠体 R</vt:lpstr>
      <vt:lpstr>思源黑体 CN Regular</vt:lpstr>
      <vt:lpstr>宋体</vt:lpstr>
      <vt:lpstr>微软雅黑</vt:lpstr>
      <vt:lpstr>Arial</vt:lpstr>
      <vt:lpstr>Calibri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2020-04-04T15:21:00Z</dcterms:created>
  <dcterms:modified xsi:type="dcterms:W3CDTF">2023-01-16T19:29:55Z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401899CF326245769DE06CFCCB83C8F5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