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02C"/>
    <a:srgbClr val="E5E5E5"/>
    <a:srgbClr val="0B39FC"/>
    <a:srgbClr val="FFCC80"/>
    <a:srgbClr val="5C5A1D"/>
    <a:srgbClr val="F9E5DA"/>
    <a:srgbClr val="FFC800"/>
    <a:srgbClr val="7B5074"/>
    <a:srgbClr val="F68920"/>
    <a:srgbClr val="5A8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90" y="-690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2.GIF"/><Relationship Id="rId9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1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10.png"/><Relationship Id="rId10" Type="http://schemas.openxmlformats.org/officeDocument/2006/relationships/image" Target="../media/image25.png"/><Relationship Id="rId4" Type="http://schemas.openxmlformats.org/officeDocument/2006/relationships/image" Target="../media/image12.GIF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0" y="1333303"/>
            <a:ext cx="9144000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欣赏与设计</a:t>
            </a:r>
            <a:endParaRPr lang="en-US" altLang="zh-CN" sz="5400" b="1" dirty="0">
              <a:solidFill>
                <a:schemeClr val="accent6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42334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75008" y="850006"/>
            <a:ext cx="628811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、用一个圆、三条线段，设计出一个有意义的图形。</a:t>
            </a:r>
          </a:p>
        </p:txBody>
      </p:sp>
      <p:sp>
        <p:nvSpPr>
          <p:cNvPr id="39" name="椭圆 38"/>
          <p:cNvSpPr/>
          <p:nvPr/>
        </p:nvSpPr>
        <p:spPr>
          <a:xfrm>
            <a:off x="11641014" y="1659056"/>
            <a:ext cx="848730" cy="848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1622738" y="1659056"/>
            <a:ext cx="726756" cy="7267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786944" y="1954760"/>
            <a:ext cx="12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057401" y="1954760"/>
            <a:ext cx="12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922172" y="2138285"/>
            <a:ext cx="12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3398510" y="1734953"/>
            <a:ext cx="339840" cy="3398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H="1">
            <a:off x="3214986" y="1600462"/>
            <a:ext cx="183524" cy="479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197437" y="2128507"/>
            <a:ext cx="540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192606" y="2179256"/>
            <a:ext cx="540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4524255" y="1708005"/>
            <a:ext cx="91763" cy="314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4761454" y="1708005"/>
            <a:ext cx="91763" cy="3144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616017" y="1683530"/>
            <a:ext cx="145436" cy="363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4842534" y="1734954"/>
            <a:ext cx="287480" cy="2874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774370" y="1541657"/>
            <a:ext cx="647125" cy="6471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6081311" y="1748307"/>
            <a:ext cx="13616" cy="113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6081378" y="1748307"/>
            <a:ext cx="148777" cy="11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6081312" y="1863124"/>
            <a:ext cx="204868" cy="121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1611489" y="2571750"/>
            <a:ext cx="64716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人脸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134651" y="2568021"/>
            <a:ext cx="64716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分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4263751" y="2571750"/>
            <a:ext cx="108716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此路不通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5612183" y="2571750"/>
            <a:ext cx="140036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</a:rPr>
              <a:t>12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时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分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275008" y="3235817"/>
            <a:ext cx="145853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我的设计：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2733541" y="4153437"/>
            <a:ext cx="0" cy="19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2964731" y="3235818"/>
            <a:ext cx="339840" cy="1007636"/>
            <a:chOff x="4555086" y="4220023"/>
            <a:chExt cx="453120" cy="1343515"/>
          </a:xfrm>
        </p:grpSpPr>
        <p:cxnSp>
          <p:nvCxnSpPr>
            <p:cNvPr id="6" name="直接连接符 5"/>
            <p:cNvCxnSpPr/>
            <p:nvPr/>
          </p:nvCxnSpPr>
          <p:spPr>
            <a:xfrm flipH="1" flipV="1">
              <a:off x="4781647" y="4673143"/>
              <a:ext cx="32098" cy="8903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H="1" flipV="1">
              <a:off x="4845847" y="4673143"/>
              <a:ext cx="138619" cy="8775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797696" y="5525104"/>
              <a:ext cx="18677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椭圆 37"/>
            <p:cNvSpPr/>
            <p:nvPr/>
          </p:nvSpPr>
          <p:spPr>
            <a:xfrm>
              <a:off x="4555086" y="4220023"/>
              <a:ext cx="453120" cy="453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268816" y="3575658"/>
            <a:ext cx="510877" cy="510877"/>
            <a:chOff x="5473521" y="4395038"/>
            <a:chExt cx="681169" cy="681169"/>
          </a:xfrm>
        </p:grpSpPr>
        <p:sp>
          <p:nvSpPr>
            <p:cNvPr id="45" name="椭圆 44"/>
            <p:cNvSpPr/>
            <p:nvPr/>
          </p:nvSpPr>
          <p:spPr>
            <a:xfrm>
              <a:off x="5473521" y="4395038"/>
              <a:ext cx="681169" cy="68116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1" name="直接连接符 40"/>
            <p:cNvCxnSpPr/>
            <p:nvPr/>
          </p:nvCxnSpPr>
          <p:spPr>
            <a:xfrm flipV="1">
              <a:off x="5560397" y="4767543"/>
              <a:ext cx="247975" cy="208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>
              <a:endCxn id="45" idx="5"/>
            </p:cNvCxnSpPr>
            <p:nvPr/>
          </p:nvCxnSpPr>
          <p:spPr>
            <a:xfrm>
              <a:off x="5808372" y="4767543"/>
              <a:ext cx="246563" cy="208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endCxn id="45" idx="0"/>
            </p:cNvCxnSpPr>
            <p:nvPr/>
          </p:nvCxnSpPr>
          <p:spPr>
            <a:xfrm flipV="1">
              <a:off x="5806960" y="4395038"/>
              <a:ext cx="7146" cy="3725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文本框 52"/>
          <p:cNvSpPr txBox="1"/>
          <p:nvPr/>
        </p:nvSpPr>
        <p:spPr>
          <a:xfrm>
            <a:off x="2911201" y="4285837"/>
            <a:ext cx="64716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勺子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4011286" y="4285837"/>
            <a:ext cx="98249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方向盘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30" grpId="0" animBg="1"/>
      <p:bldP spid="31" grpId="0" animBg="1"/>
      <p:bldP spid="47" grpId="0"/>
      <p:bldP spid="48" grpId="0"/>
      <p:bldP spid="49" grpId="0"/>
      <p:bldP spid="50" grpId="0"/>
      <p:bldP spid="51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926687" y="1034872"/>
            <a:ext cx="6973460" cy="1216607"/>
            <a:chOff x="1235582" y="1288283"/>
            <a:chExt cx="9297947" cy="1622143"/>
          </a:xfrm>
        </p:grpSpPr>
        <p:sp>
          <p:nvSpPr>
            <p:cNvPr id="27" name="椭圆 26"/>
            <p:cNvSpPr/>
            <p:nvPr/>
          </p:nvSpPr>
          <p:spPr>
            <a:xfrm>
              <a:off x="2159956" y="1390892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28" name="椭圆 4"/>
            <p:cNvSpPr/>
            <p:nvPr/>
          </p:nvSpPr>
          <p:spPr>
            <a:xfrm>
              <a:off x="1235582" y="1288283"/>
              <a:ext cx="9015874" cy="1622143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1490423"/>
              <a:ext cx="1315066" cy="1315066"/>
            </a:xfrm>
            <a:prstGeom prst="rect">
              <a:avLst/>
            </a:prstGeom>
          </p:spPr>
        </p:pic>
        <p:sp>
          <p:nvSpPr>
            <p:cNvPr id="30" name="TextBox 23"/>
            <p:cNvSpPr txBox="1"/>
            <p:nvPr/>
          </p:nvSpPr>
          <p:spPr>
            <a:xfrm>
              <a:off x="1993771" y="1770248"/>
              <a:ext cx="1784349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01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3984851" y="1683855"/>
              <a:ext cx="6548678" cy="861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圆是生活中常见到的图形，人们用圆设计出了许多美丽的图形。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26686" y="2335121"/>
            <a:ext cx="6973463" cy="1235617"/>
            <a:chOff x="1235581" y="3021949"/>
            <a:chExt cx="9297950" cy="1647489"/>
          </a:xfrm>
        </p:grpSpPr>
        <p:sp>
          <p:nvSpPr>
            <p:cNvPr id="33" name="椭圆 32"/>
            <p:cNvSpPr/>
            <p:nvPr/>
          </p:nvSpPr>
          <p:spPr>
            <a:xfrm>
              <a:off x="2159956" y="3124558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34" name="椭圆 4"/>
            <p:cNvSpPr/>
            <p:nvPr/>
          </p:nvSpPr>
          <p:spPr>
            <a:xfrm>
              <a:off x="1235581" y="3021949"/>
              <a:ext cx="9152351" cy="1647489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3224089"/>
              <a:ext cx="1315066" cy="1315066"/>
            </a:xfrm>
            <a:prstGeom prst="rect">
              <a:avLst/>
            </a:prstGeom>
          </p:spPr>
        </p:pic>
        <p:sp>
          <p:nvSpPr>
            <p:cNvPr id="36" name="TextBox 29"/>
            <p:cNvSpPr txBox="1"/>
            <p:nvPr/>
          </p:nvSpPr>
          <p:spPr>
            <a:xfrm>
              <a:off x="2057272" y="3488040"/>
              <a:ext cx="1584325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02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984852" y="3449698"/>
              <a:ext cx="6548679" cy="1009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画圆的时候，要先定圆心，再按照半径的长度来画圆。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26686" y="3654381"/>
            <a:ext cx="7148006" cy="1235617"/>
            <a:chOff x="1235581" y="4780961"/>
            <a:chExt cx="9530675" cy="1647489"/>
          </a:xfrm>
        </p:grpSpPr>
        <p:sp>
          <p:nvSpPr>
            <p:cNvPr id="39" name="椭圆 38"/>
            <p:cNvSpPr/>
            <p:nvPr/>
          </p:nvSpPr>
          <p:spPr>
            <a:xfrm>
              <a:off x="2159956" y="4883570"/>
              <a:ext cx="1481278" cy="1481278"/>
            </a:xfrm>
            <a:prstGeom prst="ellipse">
              <a:avLst/>
            </a:prstGeom>
            <a:noFill/>
            <a:ln w="25400" cap="flat" cmpd="sng" algn="ctr">
              <a:solidFill>
                <a:srgbClr val="92D05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40" name="椭圆 4"/>
            <p:cNvSpPr/>
            <p:nvPr/>
          </p:nvSpPr>
          <p:spPr>
            <a:xfrm>
              <a:off x="1235581" y="4780961"/>
              <a:ext cx="9152351" cy="1647489"/>
            </a:xfrm>
            <a:custGeom>
              <a:avLst/>
              <a:gdLst/>
              <a:ahLst/>
              <a:cxnLst/>
              <a:rect l="l" t="t" r="r" b="b"/>
              <a:pathLst>
                <a:path w="9152350" h="1795736">
                  <a:moveTo>
                    <a:pt x="3347053" y="0"/>
                  </a:moveTo>
                  <a:lnTo>
                    <a:pt x="9152350" y="0"/>
                  </a:lnTo>
                  <a:lnTo>
                    <a:pt x="9152350" y="206908"/>
                  </a:lnTo>
                  <a:lnTo>
                    <a:pt x="3347053" y="206908"/>
                  </a:lnTo>
                  <a:lnTo>
                    <a:pt x="3347053" y="199198"/>
                  </a:lnTo>
                  <a:cubicBezTo>
                    <a:pt x="3342298" y="198899"/>
                    <a:pt x="3337549" y="199195"/>
                    <a:pt x="3332793" y="199535"/>
                  </a:cubicBezTo>
                  <a:cubicBezTo>
                    <a:pt x="2933013" y="228129"/>
                    <a:pt x="2626755" y="558137"/>
                    <a:pt x="2620798" y="951457"/>
                  </a:cubicBezTo>
                  <a:lnTo>
                    <a:pt x="2615475" y="951837"/>
                  </a:lnTo>
                  <a:cubicBezTo>
                    <a:pt x="2564186" y="1426765"/>
                    <a:pt x="2161328" y="1795736"/>
                    <a:pt x="1672292" y="1795736"/>
                  </a:cubicBezTo>
                  <a:cubicBezTo>
                    <a:pt x="1204831" y="1795736"/>
                    <a:pt x="816110" y="1458602"/>
                    <a:pt x="737778" y="1014012"/>
                  </a:cubicBezTo>
                  <a:lnTo>
                    <a:pt x="735571" y="1013854"/>
                  </a:lnTo>
                  <a:cubicBezTo>
                    <a:pt x="729615" y="620534"/>
                    <a:pt x="423356" y="290526"/>
                    <a:pt x="23576" y="261932"/>
                  </a:cubicBezTo>
                  <a:cubicBezTo>
                    <a:pt x="15708" y="261369"/>
                    <a:pt x="7860" y="260928"/>
                    <a:pt x="0" y="261374"/>
                  </a:cubicBezTo>
                  <a:lnTo>
                    <a:pt x="0" y="63949"/>
                  </a:lnTo>
                  <a:lnTo>
                    <a:pt x="31981" y="64676"/>
                  </a:lnTo>
                  <a:cubicBezTo>
                    <a:pt x="494110" y="97730"/>
                    <a:pt x="855460" y="455594"/>
                    <a:pt x="906798" y="899173"/>
                  </a:cubicBezTo>
                  <a:lnTo>
                    <a:pt x="914157" y="899173"/>
                  </a:lnTo>
                  <a:cubicBezTo>
                    <a:pt x="948159" y="1291065"/>
                    <a:pt x="1277181" y="1598383"/>
                    <a:pt x="1677982" y="1598383"/>
                  </a:cubicBezTo>
                  <a:cubicBezTo>
                    <a:pt x="2078783" y="1598383"/>
                    <a:pt x="2407805" y="1291065"/>
                    <a:pt x="2441807" y="899173"/>
                  </a:cubicBezTo>
                  <a:lnTo>
                    <a:pt x="2444201" y="899173"/>
                  </a:lnTo>
                  <a:cubicBezTo>
                    <a:pt x="2467480" y="427223"/>
                    <a:pt x="2840744" y="36872"/>
                    <a:pt x="3324388" y="2279"/>
                  </a:cubicBezTo>
                  <a:lnTo>
                    <a:pt x="3347053" y="17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pic>
          <p:nvPicPr>
            <p:cNvPr id="41" name="图片 40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247257" y="4983101"/>
              <a:ext cx="1315066" cy="1315066"/>
            </a:xfrm>
            <a:prstGeom prst="rect">
              <a:avLst/>
            </a:prstGeom>
          </p:spPr>
        </p:pic>
        <p:sp>
          <p:nvSpPr>
            <p:cNvPr id="42" name="TextBox 35"/>
            <p:cNvSpPr txBox="1"/>
            <p:nvPr/>
          </p:nvSpPr>
          <p:spPr>
            <a:xfrm>
              <a:off x="2043936" y="5247052"/>
              <a:ext cx="1684020" cy="796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charset="-122"/>
                </a:defRPr>
              </a:lvl1pPr>
            </a:lstStyle>
            <a:p>
              <a:pPr algn="ctr">
                <a:defRPr/>
              </a:pPr>
              <a:r>
                <a:rPr lang="en-US" altLang="zh-CN" sz="4100" dirty="0">
                  <a:solidFill>
                    <a:srgbClr val="9BBB59">
                      <a:lumMod val="50000"/>
                    </a:srgbClr>
                  </a:solidFill>
                  <a:effectLst>
                    <a:outerShdw dist="38100" dir="5400000" algn="t" rotWithShape="0">
                      <a:sysClr val="window" lastClr="FFFFFF">
                        <a:alpha val="38000"/>
                      </a:sysClr>
                    </a:outerShdw>
                  </a:effectLst>
                  <a:latin typeface="Adidas Unity" pitchFamily="2" charset="0"/>
                  <a:cs typeface="Times New Roman" panose="02020603050405020304" pitchFamily="18" charset="0"/>
                </a:rPr>
                <a:t>03</a:t>
              </a:r>
              <a:endParaRPr lang="zh-CN" altLang="en-US" sz="4100" dirty="0">
                <a:solidFill>
                  <a:srgbClr val="9BBB59">
                    <a:lumMod val="50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38000"/>
                    </a:sysClr>
                  </a:outerShdw>
                </a:effectLst>
                <a:latin typeface="Adidas Unity" pitchFamily="2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3984850" y="5097188"/>
              <a:ext cx="6781406" cy="1009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800" b="1" dirty="0">
                  <a:latin typeface="微软雅黑" panose="020B0503020204020204" charset="-122"/>
                  <a:ea typeface="微软雅黑" panose="020B0503020204020204" charset="-122"/>
                </a:rPr>
                <a:t>只要肯动脑，你也能成为设计师，用学过的图形设计出优秀的作品。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92128" y="1948503"/>
            <a:ext cx="3478356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练一练第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17" name="矩形 16"/>
          <p:cNvSpPr/>
          <p:nvPr/>
        </p:nvSpPr>
        <p:spPr>
          <a:xfrm>
            <a:off x="1070669" y="787426"/>
            <a:ext cx="6180006" cy="5667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这些简笔画都是由线条和圆形组成的。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45812" y="2763517"/>
            <a:ext cx="1288673" cy="1334291"/>
          </a:xfrm>
          <a:prstGeom prst="rect">
            <a:avLst/>
          </a:prstGeom>
        </p:spPr>
      </p:pic>
      <p:grpSp>
        <p:nvGrpSpPr>
          <p:cNvPr id="43" name="组合 42"/>
          <p:cNvGrpSpPr/>
          <p:nvPr/>
        </p:nvGrpSpPr>
        <p:grpSpPr>
          <a:xfrm>
            <a:off x="5218975" y="1771513"/>
            <a:ext cx="2110596" cy="1334291"/>
            <a:chOff x="4360987" y="581727"/>
            <a:chExt cx="4369777" cy="172429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4" name="云形标注 59"/>
            <p:cNvSpPr/>
            <p:nvPr/>
          </p:nvSpPr>
          <p:spPr>
            <a:xfrm>
              <a:off x="4360987" y="581727"/>
              <a:ext cx="4369777" cy="1724298"/>
            </a:xfrm>
            <a:prstGeom prst="cloudCallout">
              <a:avLst>
                <a:gd name="adj1" fmla="val 56596"/>
                <a:gd name="adj2" fmla="val 55483"/>
              </a:avLst>
            </a:prstGeom>
            <a:grpFill/>
            <a:ln w="285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4967183" y="974271"/>
              <a:ext cx="3590164" cy="112162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100" dirty="0">
                  <a:latin typeface="微软雅黑" panose="020B0503020204020204" charset="-122"/>
                  <a:ea typeface="微软雅黑" panose="020B0503020204020204" charset="-122"/>
                </a:rPr>
                <a:t>同学们会画简笔画吗？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5944" b="55154"/>
          <a:stretch>
            <a:fillRect/>
          </a:stretch>
        </p:blipFill>
        <p:spPr>
          <a:xfrm>
            <a:off x="1577973" y="1587874"/>
            <a:ext cx="818009" cy="81373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 l="24946" r="50998" b="50000"/>
          <a:stretch>
            <a:fillRect/>
          </a:stretch>
        </p:blipFill>
        <p:spPr>
          <a:xfrm>
            <a:off x="2893489" y="1541113"/>
            <a:ext cx="818009" cy="90725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 l="47633" r="28311" b="50000"/>
          <a:stretch>
            <a:fillRect/>
          </a:stretch>
        </p:blipFill>
        <p:spPr>
          <a:xfrm>
            <a:off x="4124908" y="1541113"/>
            <a:ext cx="818009" cy="90725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 t="50658" r="75054"/>
          <a:stretch>
            <a:fillRect/>
          </a:stretch>
        </p:blipFill>
        <p:spPr>
          <a:xfrm>
            <a:off x="1577972" y="2557145"/>
            <a:ext cx="848283" cy="89531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email"/>
          <a:srcRect l="23488" t="53061" r="52456"/>
          <a:stretch>
            <a:fillRect/>
          </a:stretch>
        </p:blipFill>
        <p:spPr>
          <a:xfrm>
            <a:off x="2893489" y="2578947"/>
            <a:ext cx="818009" cy="85171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email"/>
          <a:srcRect l="71905" t="50000"/>
          <a:stretch>
            <a:fillRect/>
          </a:stretch>
        </p:blipFill>
        <p:spPr>
          <a:xfrm>
            <a:off x="3987557" y="2551175"/>
            <a:ext cx="955360" cy="90725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8551" y="921520"/>
            <a:ext cx="1131713" cy="1100942"/>
          </a:xfrm>
          <a:prstGeom prst="rect">
            <a:avLst/>
          </a:prstGeom>
        </p:spPr>
      </p:pic>
      <p:pic>
        <p:nvPicPr>
          <p:cNvPr id="1028" name="Picture 4" descr="http://photo.16pic.com/00/13/47/16pic_1347532_b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 flipV="1">
            <a:off x="4588907" y="823296"/>
            <a:ext cx="1100942" cy="110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心形 6"/>
          <p:cNvSpPr/>
          <p:nvPr/>
        </p:nvSpPr>
        <p:spPr>
          <a:xfrm flipV="1">
            <a:off x="1121661" y="2359474"/>
            <a:ext cx="967636" cy="9676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pic>
        <p:nvPicPr>
          <p:cNvPr id="1030" name="Picture 6" descr="http://pic23.photophoto.cn/20120522/0035035199054038_b.jpg"/>
          <p:cNvPicPr>
            <a:picLocks noChangeAspect="1" noChangeArrowheads="1"/>
          </p:cNvPicPr>
          <p:nvPr/>
        </p:nvPicPr>
        <p:blipFill rotWithShape="1"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887596">
            <a:off x="4629581" y="2364531"/>
            <a:ext cx="1235247" cy="107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635505" y="2346885"/>
            <a:ext cx="1143849" cy="97726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635505" y="921520"/>
            <a:ext cx="1005623" cy="100562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369510" y="2493133"/>
            <a:ext cx="1174649" cy="724136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 flipV="1">
            <a:off x="6290812" y="816015"/>
            <a:ext cx="1108223" cy="1108223"/>
            <a:chOff x="8354859" y="1591948"/>
            <a:chExt cx="1477631" cy="1477630"/>
          </a:xfrm>
        </p:grpSpPr>
        <p:sp>
          <p:nvSpPr>
            <p:cNvPr id="16" name="椭圆 15"/>
            <p:cNvSpPr/>
            <p:nvPr/>
          </p:nvSpPr>
          <p:spPr>
            <a:xfrm>
              <a:off x="8354859" y="1591948"/>
              <a:ext cx="1467922" cy="146792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不完整圆 29"/>
            <p:cNvSpPr/>
            <p:nvPr/>
          </p:nvSpPr>
          <p:spPr>
            <a:xfrm flipH="1">
              <a:off x="8363690" y="1600778"/>
              <a:ext cx="1468800" cy="1468800"/>
            </a:xfrm>
            <a:prstGeom prst="pie">
              <a:avLst>
                <a:gd name="adj1" fmla="val 5388358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8721620" y="1591948"/>
              <a:ext cx="734400" cy="734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 </a:t>
              </a:r>
            </a:p>
          </p:txBody>
        </p:sp>
        <p:sp>
          <p:nvSpPr>
            <p:cNvPr id="43" name="椭圆 42"/>
            <p:cNvSpPr/>
            <p:nvPr/>
          </p:nvSpPr>
          <p:spPr>
            <a:xfrm>
              <a:off x="8721620" y="2312851"/>
              <a:ext cx="734400" cy="73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 </a:t>
              </a:r>
            </a:p>
          </p:txBody>
        </p:sp>
      </p:grpSp>
      <p:sp>
        <p:nvSpPr>
          <p:cNvPr id="41" name="矩形 40"/>
          <p:cNvSpPr/>
          <p:nvPr/>
        </p:nvSpPr>
        <p:spPr>
          <a:xfrm>
            <a:off x="926686" y="742167"/>
            <a:ext cx="6927134" cy="285593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221103" y="3843998"/>
            <a:ext cx="453117" cy="431210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1841327" y="3863395"/>
            <a:ext cx="4885151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  <p:cxnSp>
        <p:nvCxnSpPr>
          <p:cNvPr id="46" name="直接连接符 45"/>
          <p:cNvCxnSpPr/>
          <p:nvPr/>
        </p:nvCxnSpPr>
        <p:spPr>
          <a:xfrm>
            <a:off x="926686" y="2170134"/>
            <a:ext cx="692713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4390253" y="742167"/>
            <a:ext cx="0" cy="28559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774022" y="1910139"/>
            <a:ext cx="7437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风车图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512757" y="1928678"/>
            <a:ext cx="7437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太极图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867898" y="3345401"/>
            <a:ext cx="7437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心脏线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541360" y="3315250"/>
            <a:ext cx="74375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螺旋线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4701061" y="2853172"/>
            <a:ext cx="1132025" cy="1446477"/>
          </a:xfrm>
          <a:prstGeom prst="rect">
            <a:avLst/>
          </a:prstGeom>
        </p:spPr>
      </p:pic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5997067" y="2571751"/>
            <a:ext cx="2016069" cy="759476"/>
          </a:xfrm>
          <a:prstGeom prst="wedgeRoundRectCallout">
            <a:avLst>
              <a:gd name="adj1" fmla="val -65815"/>
              <a:gd name="adj2" fmla="val 6367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以这个圆的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为新圆的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分别画出四个半圆。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399374" y="1100385"/>
            <a:ext cx="834747" cy="1237638"/>
          </a:xfrm>
          <a:prstGeom prst="rect">
            <a:avLst/>
          </a:prstGeom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5535343" y="871477"/>
            <a:ext cx="1671347" cy="874206"/>
          </a:xfrm>
          <a:prstGeom prst="wedgeRoundRectCallout">
            <a:avLst>
              <a:gd name="adj1" fmla="val 62399"/>
              <a:gd name="adj2" fmla="val 34138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先画一个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，再画出它两条垂直的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5866" y="1819924"/>
            <a:ext cx="1005623" cy="1005623"/>
          </a:xfrm>
          <a:prstGeom prst="rect">
            <a:avLst/>
          </a:prstGeom>
        </p:spPr>
      </p:pic>
      <p:sp>
        <p:nvSpPr>
          <p:cNvPr id="23" name="椭圆 22"/>
          <p:cNvSpPr/>
          <p:nvPr/>
        </p:nvSpPr>
        <p:spPr>
          <a:xfrm>
            <a:off x="2820586" y="1776914"/>
            <a:ext cx="1122218" cy="1122218"/>
          </a:xfrm>
          <a:prstGeom prst="ellipse">
            <a:avLst/>
          </a:prstGeom>
          <a:solidFill>
            <a:srgbClr val="00B0F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2817551" y="2054415"/>
            <a:ext cx="576122" cy="277403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379568" y="2342534"/>
            <a:ext cx="554739" cy="289813"/>
          </a:xfrm>
          <a:prstGeom prst="rect">
            <a:avLst/>
          </a:prstGeom>
        </p:spPr>
      </p:pic>
      <p:cxnSp>
        <p:nvCxnSpPr>
          <p:cNvPr id="26" name="直接连接符 25"/>
          <p:cNvCxnSpPr>
            <a:endCxn id="23" idx="6"/>
          </p:cNvCxnSpPr>
          <p:nvPr/>
        </p:nvCxnSpPr>
        <p:spPr>
          <a:xfrm>
            <a:off x="2820586" y="2338023"/>
            <a:ext cx="112221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 rot="16200000">
            <a:off x="3243052" y="1913618"/>
            <a:ext cx="576122" cy="28981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 rot="5400000">
            <a:off x="2965593" y="2472900"/>
            <a:ext cx="554798" cy="289813"/>
          </a:xfrm>
          <a:prstGeom prst="rect">
            <a:avLst/>
          </a:prstGeom>
        </p:spPr>
      </p:pic>
      <p:cxnSp>
        <p:nvCxnSpPr>
          <p:cNvPr id="29" name="直接连接符 28"/>
          <p:cNvCxnSpPr/>
          <p:nvPr/>
        </p:nvCxnSpPr>
        <p:spPr>
          <a:xfrm>
            <a:off x="3381695" y="1776914"/>
            <a:ext cx="0" cy="1122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1848454" y="2331818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图片 30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153793" y="3698165"/>
            <a:ext cx="1142499" cy="1147716"/>
          </a:xfrm>
          <a:prstGeom prst="rect">
            <a:avLst/>
          </a:prstGeom>
        </p:spPr>
      </p:pic>
      <p:sp>
        <p:nvSpPr>
          <p:cNvPr id="32" name="AutoShape 27"/>
          <p:cNvSpPr>
            <a:spLocks noChangeArrowheads="1"/>
          </p:cNvSpPr>
          <p:nvPr/>
        </p:nvSpPr>
        <p:spPr bwMode="auto">
          <a:xfrm>
            <a:off x="2371534" y="3080503"/>
            <a:ext cx="2016069" cy="821792"/>
          </a:xfrm>
          <a:prstGeom prst="wedgeRoundRectCallout">
            <a:avLst>
              <a:gd name="adj1" fmla="val -65815"/>
              <a:gd name="adj2" fmla="val 6367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风车图是由</a:t>
            </a:r>
            <a:r>
              <a:rPr lang="en-US" altLang="zh-CN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个大圆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相同的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小的半圆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组成的。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1073873" y="947305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378283" y="927261"/>
            <a:ext cx="40791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5" grpId="0" animBg="1"/>
      <p:bldP spid="23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1184418" y="3605127"/>
            <a:ext cx="1019489" cy="1302681"/>
          </a:xfrm>
          <a:prstGeom prst="rect">
            <a:avLst/>
          </a:prstGeom>
        </p:spPr>
      </p:pic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2382202" y="3228499"/>
            <a:ext cx="2069783" cy="995839"/>
          </a:xfrm>
          <a:prstGeom prst="wedgeRoundRectCallout">
            <a:avLst>
              <a:gd name="adj1" fmla="val -65815"/>
              <a:gd name="adj2" fmla="val 6367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以</a:t>
            </a:r>
            <a:r>
              <a:rPr lang="en-US" altLang="zh-CN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点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和圆边上的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任一点之间的距离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直径，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画两个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对称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的等圆。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921166" y="3605127"/>
            <a:ext cx="834747" cy="1237638"/>
          </a:xfrm>
          <a:prstGeom prst="rect">
            <a:avLst/>
          </a:prstGeom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5441493" y="3349740"/>
            <a:ext cx="2256884" cy="874206"/>
          </a:xfrm>
          <a:prstGeom prst="wedgeRoundRectCallout">
            <a:avLst>
              <a:gd name="adj1" fmla="val 62399"/>
              <a:gd name="adj2" fmla="val 34138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先画一个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，再画一条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，将直径与圆边的一个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交点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定为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1800" b="0" dirty="0">
                <a:latin typeface="微软雅黑" panose="020B0503020204020204" charset="-122"/>
                <a:ea typeface="微软雅黑" panose="020B0503020204020204" charset="-122"/>
              </a:rPr>
              <a:t>点。</a:t>
            </a:r>
            <a:endParaRPr lang="zh-CN" altLang="zh-CN" sz="18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4867007" y="1660584"/>
            <a:ext cx="1406672" cy="1406672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4618114" y="1581965"/>
            <a:ext cx="1435604" cy="1435604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4974835" y="2826161"/>
            <a:ext cx="345551" cy="345551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5336784" y="2826161"/>
            <a:ext cx="345551" cy="345551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5252664" y="2483159"/>
            <a:ext cx="693674" cy="693674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4703070" y="2485728"/>
            <a:ext cx="693674" cy="693674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4452336" y="2167844"/>
            <a:ext cx="1014126" cy="1014126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5195678" y="2151284"/>
            <a:ext cx="1014126" cy="1014126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4403925" y="1909840"/>
            <a:ext cx="1198308" cy="1198308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5060754" y="1909980"/>
            <a:ext cx="1198308" cy="1198308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4398154" y="1671368"/>
            <a:ext cx="1406672" cy="1406672"/>
          </a:xfrm>
          <a:prstGeom prst="ellipse">
            <a:avLst/>
          </a:prstGeom>
          <a:solidFill>
            <a:srgbClr val="00B0F0">
              <a:alpha val="10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76" name="直接连接符 75"/>
          <p:cNvCxnSpPr/>
          <p:nvPr/>
        </p:nvCxnSpPr>
        <p:spPr>
          <a:xfrm>
            <a:off x="5328584" y="1221384"/>
            <a:ext cx="0" cy="2224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5303861" y="3016980"/>
            <a:ext cx="275266" cy="284693"/>
          </a:xfrm>
          <a:prstGeom prst="rect">
            <a:avLst/>
          </a:prstGeom>
          <a:solidFill>
            <a:srgbClr val="00B0F0">
              <a:alpha val="10000"/>
            </a:srgb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图片 7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481838" y="2021667"/>
            <a:ext cx="1143849" cy="977269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>
            <a:off x="3722329" y="2538898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椭圆 78"/>
          <p:cNvSpPr/>
          <p:nvPr/>
        </p:nvSpPr>
        <p:spPr>
          <a:xfrm>
            <a:off x="1073873" y="947305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0" name="文本框 79"/>
          <p:cNvSpPr txBox="1"/>
          <p:nvPr/>
        </p:nvSpPr>
        <p:spPr>
          <a:xfrm>
            <a:off x="1378283" y="927261"/>
            <a:ext cx="40791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ldLvl="0" animBg="1"/>
      <p:bldP spid="55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 animBg="1"/>
      <p:bldP spid="7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4616305" y="3178624"/>
            <a:ext cx="1132025" cy="1446477"/>
          </a:xfrm>
          <a:prstGeom prst="rect">
            <a:avLst/>
          </a:prstGeom>
        </p:spPr>
      </p:pic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5899498" y="2966731"/>
            <a:ext cx="2016069" cy="759476"/>
          </a:xfrm>
          <a:prstGeom prst="wedgeRoundRectCallout">
            <a:avLst>
              <a:gd name="adj1" fmla="val -65815"/>
              <a:gd name="adj2" fmla="val 6367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分别以这个圆的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直径</a:t>
            </a:r>
            <a:r>
              <a:rPr lang="zh-CN" altLang="en-US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，在上下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画两个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，涂上颜色。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959908" y="1555880"/>
            <a:ext cx="834747" cy="1237638"/>
          </a:xfrm>
          <a:prstGeom prst="rect">
            <a:avLst/>
          </a:prstGeom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5466385" y="1266003"/>
            <a:ext cx="2256884" cy="874206"/>
          </a:xfrm>
          <a:prstGeom prst="wedgeRoundRectCallout">
            <a:avLst>
              <a:gd name="adj1" fmla="val 62399"/>
              <a:gd name="adj2" fmla="val 34138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先画一个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，再画两条垂直的直径将圆平均分为四等份。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354746" y="2334616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 flipH="1">
            <a:off x="1087250" y="1713200"/>
            <a:ext cx="1108223" cy="1108223"/>
            <a:chOff x="8354859" y="1591948"/>
            <a:chExt cx="1477631" cy="1477630"/>
          </a:xfrm>
        </p:grpSpPr>
        <p:sp>
          <p:nvSpPr>
            <p:cNvPr id="23" name="椭圆 22"/>
            <p:cNvSpPr/>
            <p:nvPr/>
          </p:nvSpPr>
          <p:spPr>
            <a:xfrm>
              <a:off x="8354859" y="1591948"/>
              <a:ext cx="1467922" cy="1467922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不完整圆 23"/>
            <p:cNvSpPr/>
            <p:nvPr/>
          </p:nvSpPr>
          <p:spPr>
            <a:xfrm flipH="1">
              <a:off x="8363690" y="1600778"/>
              <a:ext cx="1468800" cy="1468800"/>
            </a:xfrm>
            <a:prstGeom prst="pie">
              <a:avLst>
                <a:gd name="adj1" fmla="val 5388358"/>
                <a:gd name="adj2" fmla="val 16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8721620" y="1591948"/>
              <a:ext cx="734400" cy="734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 </a:t>
              </a:r>
            </a:p>
          </p:txBody>
        </p:sp>
        <p:sp>
          <p:nvSpPr>
            <p:cNvPr id="26" name="椭圆 25"/>
            <p:cNvSpPr/>
            <p:nvPr/>
          </p:nvSpPr>
          <p:spPr>
            <a:xfrm>
              <a:off x="8721620" y="2312851"/>
              <a:ext cx="734400" cy="73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 </a:t>
              </a:r>
            </a:p>
          </p:txBody>
        </p:sp>
      </p:grpSp>
      <p:sp>
        <p:nvSpPr>
          <p:cNvPr id="27" name="椭圆 26"/>
          <p:cNvSpPr/>
          <p:nvPr/>
        </p:nvSpPr>
        <p:spPr>
          <a:xfrm>
            <a:off x="3147640" y="1488788"/>
            <a:ext cx="1598036" cy="1598036"/>
          </a:xfrm>
          <a:prstGeom prst="ellipse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51944" y="1488789"/>
            <a:ext cx="1604911" cy="1614056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 flipH="1">
            <a:off x="3578732" y="2288710"/>
            <a:ext cx="375668" cy="80016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955622" y="1497455"/>
            <a:ext cx="411516" cy="800169"/>
          </a:xfrm>
          <a:prstGeom prst="rect">
            <a:avLst/>
          </a:prstGeom>
        </p:spPr>
      </p:pic>
      <p:cxnSp>
        <p:nvCxnSpPr>
          <p:cNvPr id="31" name="直接连接符 30"/>
          <p:cNvCxnSpPr/>
          <p:nvPr/>
        </p:nvCxnSpPr>
        <p:spPr>
          <a:xfrm>
            <a:off x="3946658" y="1295245"/>
            <a:ext cx="0" cy="20397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2805009" y="2287806"/>
            <a:ext cx="226841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图片 32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323128" y="3779152"/>
            <a:ext cx="1142499" cy="1147716"/>
          </a:xfrm>
          <a:prstGeom prst="rect">
            <a:avLst/>
          </a:prstGeom>
        </p:spPr>
      </p:pic>
      <p:sp>
        <p:nvSpPr>
          <p:cNvPr id="34" name="AutoShape 27"/>
          <p:cNvSpPr>
            <a:spLocks noChangeArrowheads="1"/>
          </p:cNvSpPr>
          <p:nvPr/>
        </p:nvSpPr>
        <p:spPr bwMode="auto">
          <a:xfrm>
            <a:off x="2532931" y="3302104"/>
            <a:ext cx="2016069" cy="821792"/>
          </a:xfrm>
          <a:prstGeom prst="wedgeRoundRectCallout">
            <a:avLst>
              <a:gd name="adj1" fmla="val -68690"/>
              <a:gd name="adj2" fmla="val 46041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太极图中有</a:t>
            </a:r>
            <a:r>
              <a:rPr lang="en-US" altLang="zh-CN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个大圆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小的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同样大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1073873" y="947305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1378283" y="927261"/>
            <a:ext cx="40791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ldLvl="0" animBg="1"/>
      <p:bldP spid="55" grpId="0" animBg="1"/>
      <p:bldP spid="27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1327421" y="3226002"/>
            <a:ext cx="1132025" cy="1446477"/>
          </a:xfrm>
          <a:prstGeom prst="rect">
            <a:avLst/>
          </a:prstGeom>
        </p:spPr>
      </p:pic>
      <p:sp>
        <p:nvSpPr>
          <p:cNvPr id="45" name="AutoShape 27"/>
          <p:cNvSpPr>
            <a:spLocks noChangeArrowheads="1"/>
          </p:cNvSpPr>
          <p:nvPr/>
        </p:nvSpPr>
        <p:spPr bwMode="auto">
          <a:xfrm>
            <a:off x="2623426" y="2944580"/>
            <a:ext cx="2119219" cy="1030688"/>
          </a:xfrm>
          <a:prstGeom prst="wedgeRoundRectCallout">
            <a:avLst>
              <a:gd name="adj1" fmla="val -67182"/>
              <a:gd name="adj2" fmla="val 4160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分别以这些正方形的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角尖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为圆心，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边长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为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画四分之一的圆。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875096" y="3467280"/>
            <a:ext cx="834747" cy="1237638"/>
          </a:xfrm>
          <a:prstGeom prst="rect">
            <a:avLst/>
          </a:prstGeom>
        </p:spPr>
      </p:pic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4962506" y="2715198"/>
            <a:ext cx="2589579" cy="1260081"/>
          </a:xfrm>
          <a:prstGeom prst="wedgeRoundRectCallout">
            <a:avLst>
              <a:gd name="adj1" fmla="val 61280"/>
              <a:gd name="adj2" fmla="val 41037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先画两个同样大的小正方形，组成一个长方形。再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以这个长方形的长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为边长画一个正方形，用同样的方法画</a:t>
            </a:r>
            <a:r>
              <a:rPr lang="en-US" altLang="zh-CN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个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正方形组成一个大的长方形。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642443" y="2015084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327420" y="1653016"/>
            <a:ext cx="1174649" cy="72413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6973536" y="1342971"/>
            <a:ext cx="1197968" cy="118005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6238941" y="1342971"/>
            <a:ext cx="741779" cy="74159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6238115" y="2085139"/>
            <a:ext cx="448407" cy="439038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6689322" y="2087939"/>
            <a:ext cx="296138" cy="14305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6691262" y="2230233"/>
            <a:ext cx="299859" cy="292789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6238114" y="1337794"/>
            <a:ext cx="1934306" cy="1186961"/>
            <a:chOff x="6406204" y="1635343"/>
            <a:chExt cx="2579074" cy="1582614"/>
          </a:xfrm>
        </p:grpSpPr>
        <p:sp>
          <p:nvSpPr>
            <p:cNvPr id="29" name="矩形 28"/>
            <p:cNvSpPr/>
            <p:nvPr/>
          </p:nvSpPr>
          <p:spPr>
            <a:xfrm>
              <a:off x="7004080" y="2620081"/>
              <a:ext cx="199292" cy="1992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7203372" y="2620081"/>
              <a:ext cx="199292" cy="1992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7004080" y="2819373"/>
              <a:ext cx="398584" cy="3985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6406204" y="2620081"/>
              <a:ext cx="597876" cy="5978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6406204" y="1635343"/>
              <a:ext cx="996460" cy="99646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7402664" y="1635343"/>
              <a:ext cx="1582614" cy="15826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3915899" y="2221020"/>
            <a:ext cx="24618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881190" y="2062571"/>
            <a:ext cx="149469" cy="14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030659" y="2062571"/>
            <a:ext cx="149469" cy="1494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3881190" y="2212040"/>
            <a:ext cx="298938" cy="298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3432783" y="2062571"/>
            <a:ext cx="448407" cy="4484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3432783" y="1324018"/>
            <a:ext cx="747345" cy="747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180128" y="1324018"/>
            <a:ext cx="1186961" cy="11869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3542011" y="2151805"/>
            <a:ext cx="24618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872065" y="2030661"/>
            <a:ext cx="246185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1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004154" y="2033744"/>
            <a:ext cx="246185" cy="23852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1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11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674405" y="1574200"/>
            <a:ext cx="31652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544537" y="1876787"/>
            <a:ext cx="316523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6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1" name="直接箭头连接符 50"/>
          <p:cNvCxnSpPr/>
          <p:nvPr/>
        </p:nvCxnSpPr>
        <p:spPr>
          <a:xfrm>
            <a:off x="5511212" y="2030661"/>
            <a:ext cx="54443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1088803" y="800913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1393214" y="780868"/>
            <a:ext cx="407913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说一说，上面这些图案是怎样形成的？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5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22" name="椭圆 21"/>
          <p:cNvSpPr/>
          <p:nvPr/>
        </p:nvSpPr>
        <p:spPr>
          <a:xfrm>
            <a:off x="1088803" y="800913"/>
            <a:ext cx="304411" cy="327703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0DAF55"/>
              </a:gs>
              <a:gs pos="83000">
                <a:srgbClr val="00AA4F"/>
              </a:gs>
              <a:gs pos="100000">
                <a:srgbClr val="45BC78"/>
              </a:gs>
            </a:gsLst>
            <a:lin ang="5400000" scaled="1"/>
          </a:gradFill>
          <a:ln w="28575">
            <a:solidFill>
              <a:srgbClr val="00A3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393213" y="780868"/>
            <a:ext cx="641138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</a:rPr>
              <a:t>你能画出下面的图案吗？再设计一个有趣的图案与同伴交流。</a:t>
            </a:r>
          </a:p>
        </p:txBody>
      </p:sp>
      <p:sp>
        <p:nvSpPr>
          <p:cNvPr id="56" name="椭圆 55"/>
          <p:cNvSpPr/>
          <p:nvPr/>
        </p:nvSpPr>
        <p:spPr>
          <a:xfrm>
            <a:off x="1445188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2433940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1939564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186752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692375" y="2761800"/>
            <a:ext cx="656822" cy="656822"/>
          </a:xfrm>
          <a:prstGeom prst="ellipse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3877915" y="2479037"/>
            <a:ext cx="656822" cy="656822"/>
          </a:xfrm>
          <a:prstGeom prst="ellipse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704351" y="2785266"/>
            <a:ext cx="656822" cy="656822"/>
          </a:xfrm>
          <a:prstGeom prst="ellipse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4051478" y="2785266"/>
            <a:ext cx="656822" cy="656822"/>
          </a:xfrm>
          <a:prstGeom prst="ellipse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93" name="图片 9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25093" y="2823269"/>
            <a:ext cx="834747" cy="1237638"/>
          </a:xfrm>
          <a:prstGeom prst="rect">
            <a:avLst/>
          </a:prstGeom>
        </p:spPr>
      </p:pic>
      <p:sp>
        <p:nvSpPr>
          <p:cNvPr id="94" name="AutoShape 27"/>
          <p:cNvSpPr>
            <a:spLocks noChangeArrowheads="1"/>
          </p:cNvSpPr>
          <p:nvPr/>
        </p:nvSpPr>
        <p:spPr bwMode="auto">
          <a:xfrm>
            <a:off x="5055427" y="2479037"/>
            <a:ext cx="2256884" cy="874206"/>
          </a:xfrm>
          <a:prstGeom prst="wedgeRoundRectCallout">
            <a:avLst>
              <a:gd name="adj1" fmla="val 62399"/>
              <a:gd name="adj2" fmla="val 34138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先确定是几个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相交的圆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，把这些</a:t>
            </a:r>
            <a:r>
              <a:rPr lang="zh-CN" altLang="en-US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相交的圆</a:t>
            </a: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</a:rPr>
              <a:t>画出来，再涂上相应的颜色。</a:t>
            </a:r>
            <a:endParaRPr lang="zh-CN" altLang="zh-CN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3349" y="1506005"/>
            <a:ext cx="2003780" cy="89881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2692" y="1276237"/>
            <a:ext cx="1397629" cy="1106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82" grpId="0" animBg="1"/>
      <p:bldP spid="83" grpId="0" animBg="1"/>
      <p:bldP spid="84" grpId="0" animBg="1"/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26686" y="832787"/>
            <a:ext cx="761300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、先说一说下面的图案是怎样形成的，再画一画。</a:t>
            </a: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44213" y="3660275"/>
            <a:ext cx="738002" cy="1271149"/>
          </a:xfrm>
          <a:prstGeom prst="rect">
            <a:avLst/>
          </a:prstGeom>
        </p:spPr>
      </p:pic>
      <p:sp>
        <p:nvSpPr>
          <p:cNvPr id="38" name="AutoShape 27"/>
          <p:cNvSpPr>
            <a:spLocks noChangeArrowheads="1"/>
          </p:cNvSpPr>
          <p:nvPr/>
        </p:nvSpPr>
        <p:spPr bwMode="auto">
          <a:xfrm>
            <a:off x="4247837" y="2918217"/>
            <a:ext cx="2753394" cy="1254746"/>
          </a:xfrm>
          <a:prstGeom prst="wedgeRoundRectCallout">
            <a:avLst>
              <a:gd name="adj1" fmla="val 66566"/>
              <a:gd name="adj2" fmla="val 39267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以大正方形的中心为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，以它边长的一半为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画一个圆</a:t>
            </a:r>
            <a:r>
              <a:rPr lang="zh-CN" altLang="en-US" sz="1600" b="0" dirty="0" smtClean="0">
                <a:latin typeface="微软雅黑" panose="020B0503020204020204" charset="-122"/>
                <a:ea typeface="微软雅黑" panose="020B0503020204020204" charset="-122"/>
              </a:rPr>
              <a:t>，再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分别以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D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四个点为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，以小正方形的边长为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个小圆。</a:t>
            </a:r>
            <a:endParaRPr lang="zh-CN" altLang="zh-CN" sz="16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90650" y="1355854"/>
          <a:ext cx="723900" cy="1063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49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9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9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" name="弧形 45"/>
          <p:cNvSpPr/>
          <p:nvPr/>
        </p:nvSpPr>
        <p:spPr>
          <a:xfrm rot="5400000">
            <a:off x="1031437" y="1717236"/>
            <a:ext cx="708020" cy="696207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7" name="不完整圆 46"/>
          <p:cNvSpPr/>
          <p:nvPr/>
        </p:nvSpPr>
        <p:spPr>
          <a:xfrm rot="5400000">
            <a:off x="1398130" y="1352551"/>
            <a:ext cx="696206" cy="696206"/>
          </a:xfrm>
          <a:prstGeom prst="pi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8" name="弧形 47"/>
          <p:cNvSpPr/>
          <p:nvPr/>
        </p:nvSpPr>
        <p:spPr>
          <a:xfrm rot="5400000">
            <a:off x="630185" y="955200"/>
            <a:ext cx="1438275" cy="1490026"/>
          </a:xfrm>
          <a:prstGeom prst="arc">
            <a:avLst>
              <a:gd name="adj1" fmla="val 16200000"/>
              <a:gd name="adj2" fmla="val 21467308"/>
            </a:avLst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7" name="表格 56"/>
          <p:cNvGraphicFramePr>
            <a:graphicFrameLocks noGrp="1"/>
          </p:cNvGraphicFramePr>
          <p:nvPr/>
        </p:nvGraphicFramePr>
        <p:xfrm>
          <a:off x="2628900" y="1386457"/>
          <a:ext cx="723900" cy="1063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49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9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9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/>
        </p:nvGraphicFramePr>
        <p:xfrm>
          <a:off x="1328673" y="2724151"/>
          <a:ext cx="1300228" cy="132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862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" name="椭圆 49"/>
          <p:cNvSpPr/>
          <p:nvPr/>
        </p:nvSpPr>
        <p:spPr>
          <a:xfrm>
            <a:off x="1330787" y="2739875"/>
            <a:ext cx="1296000" cy="1296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655843" y="2739875"/>
            <a:ext cx="648000" cy="648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655843" y="3387875"/>
            <a:ext cx="648000" cy="648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1328673" y="3061557"/>
            <a:ext cx="648000" cy="648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978787" y="3052184"/>
            <a:ext cx="648000" cy="648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/>
        </p:nvGraphicFramePr>
        <p:xfrm>
          <a:off x="2835840" y="2781129"/>
          <a:ext cx="1300228" cy="132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862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62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" name="椭圆 72"/>
          <p:cNvSpPr/>
          <p:nvPr/>
        </p:nvSpPr>
        <p:spPr>
          <a:xfrm>
            <a:off x="2837954" y="2796854"/>
            <a:ext cx="1296000" cy="1296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3163010" y="2796854"/>
            <a:ext cx="648000" cy="648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3163010" y="3444854"/>
            <a:ext cx="648000" cy="648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2835840" y="3118535"/>
            <a:ext cx="648000" cy="648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3485954" y="3109162"/>
            <a:ext cx="648000" cy="648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2" name="弧形 51"/>
          <p:cNvSpPr/>
          <p:nvPr/>
        </p:nvSpPr>
        <p:spPr>
          <a:xfrm rot="10800000">
            <a:off x="2628900" y="1390649"/>
            <a:ext cx="739589" cy="697005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9" name="弧形 78"/>
          <p:cNvSpPr/>
          <p:nvPr/>
        </p:nvSpPr>
        <p:spPr>
          <a:xfrm rot="16200000">
            <a:off x="2633161" y="1388647"/>
            <a:ext cx="701951" cy="708197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0" name="弧形 79"/>
          <p:cNvSpPr/>
          <p:nvPr/>
        </p:nvSpPr>
        <p:spPr>
          <a:xfrm>
            <a:off x="2642479" y="1387321"/>
            <a:ext cx="701951" cy="708197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1" name="弧形 80"/>
          <p:cNvSpPr/>
          <p:nvPr/>
        </p:nvSpPr>
        <p:spPr>
          <a:xfrm rot="5400000">
            <a:off x="1874522" y="983628"/>
            <a:ext cx="1452253" cy="1485253"/>
          </a:xfrm>
          <a:prstGeom prst="arc">
            <a:avLst>
              <a:gd name="adj1" fmla="val 16200000"/>
              <a:gd name="adj2" fmla="val 2146730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2" name="弧形 81"/>
          <p:cNvSpPr/>
          <p:nvPr/>
        </p:nvSpPr>
        <p:spPr>
          <a:xfrm rot="5400000">
            <a:off x="2282023" y="1738167"/>
            <a:ext cx="708020" cy="696207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83" name="图片 8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488157" y="1823919"/>
            <a:ext cx="834747" cy="1237638"/>
          </a:xfrm>
          <a:prstGeom prst="rect">
            <a:avLst/>
          </a:prstGeom>
        </p:spPr>
      </p:pic>
      <p:sp>
        <p:nvSpPr>
          <p:cNvPr id="84" name="AutoShape 27"/>
          <p:cNvSpPr>
            <a:spLocks noChangeArrowheads="1"/>
          </p:cNvSpPr>
          <p:nvPr/>
        </p:nvSpPr>
        <p:spPr bwMode="auto">
          <a:xfrm>
            <a:off x="4048512" y="1237840"/>
            <a:ext cx="3016535" cy="1562100"/>
          </a:xfrm>
          <a:prstGeom prst="wedgeRoundRectCallout">
            <a:avLst>
              <a:gd name="adj1" fmla="val 64925"/>
              <a:gd name="adj2" fmla="val 18284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点为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个小正方形的边长为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画四分之一圆，再以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点为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，以同样的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画四分之三圆，最后以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C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点为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圆心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，以</a:t>
            </a:r>
            <a:r>
              <a:rPr lang="en-US" altLang="zh-CN" sz="1600" b="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个小正方形的边长长度为</a:t>
            </a:r>
            <a:r>
              <a:rPr lang="zh-CN" altLang="en-US" sz="1600" b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半径</a:t>
            </a:r>
            <a:r>
              <a:rPr lang="zh-CN" altLang="en-US" sz="1600" b="0" dirty="0">
                <a:latin typeface="微软雅黑" panose="020B0503020204020204" charset="-122"/>
                <a:ea typeface="微软雅黑" panose="020B0503020204020204" charset="-122"/>
              </a:rPr>
              <a:t>画四分之一圆。</a:t>
            </a:r>
            <a:endParaRPr lang="zh-CN" altLang="zh-CN" sz="1600" b="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2372732" y="1600654"/>
            <a:ext cx="970542" cy="706793"/>
            <a:chOff x="3163643" y="2134203"/>
            <a:chExt cx="1294056" cy="942390"/>
          </a:xfrm>
        </p:grpSpPr>
        <p:grpSp>
          <p:nvGrpSpPr>
            <p:cNvPr id="90" name="组合 89"/>
            <p:cNvGrpSpPr/>
            <p:nvPr/>
          </p:nvGrpSpPr>
          <p:grpSpPr>
            <a:xfrm>
              <a:off x="3163643" y="2134203"/>
              <a:ext cx="1294056" cy="942390"/>
              <a:chOff x="3163643" y="2134203"/>
              <a:chExt cx="1294056" cy="942390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3173448" y="2666224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 flipH="1">
                <a:off x="3467530" y="2768747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文本框 84"/>
              <p:cNvSpPr txBox="1"/>
              <p:nvPr/>
            </p:nvSpPr>
            <p:spPr>
              <a:xfrm>
                <a:off x="4025899" y="2298931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文本框 85"/>
              <p:cNvSpPr txBox="1"/>
              <p:nvPr/>
            </p:nvSpPr>
            <p:spPr>
              <a:xfrm>
                <a:off x="3163643" y="2134203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椭圆 86"/>
              <p:cNvSpPr/>
              <p:nvPr/>
            </p:nvSpPr>
            <p:spPr>
              <a:xfrm flipH="1">
                <a:off x="3964940" y="2300607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9" name="椭圆 88"/>
            <p:cNvSpPr/>
            <p:nvPr/>
          </p:nvSpPr>
          <p:spPr>
            <a:xfrm flipH="1">
              <a:off x="3481915" y="228871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2939963" y="2894819"/>
            <a:ext cx="1154696" cy="1144314"/>
            <a:chOff x="3211548" y="2032231"/>
            <a:chExt cx="1539595" cy="1525751"/>
          </a:xfrm>
        </p:grpSpPr>
        <p:grpSp>
          <p:nvGrpSpPr>
            <p:cNvPr id="93" name="组合 92"/>
            <p:cNvGrpSpPr/>
            <p:nvPr/>
          </p:nvGrpSpPr>
          <p:grpSpPr>
            <a:xfrm>
              <a:off x="3211548" y="2032231"/>
              <a:ext cx="1539595" cy="1525751"/>
              <a:chOff x="3211548" y="2032231"/>
              <a:chExt cx="1539595" cy="1525751"/>
            </a:xfrm>
          </p:grpSpPr>
          <p:sp>
            <p:nvSpPr>
              <p:cNvPr id="95" name="文本框 94"/>
              <p:cNvSpPr txBox="1"/>
              <p:nvPr/>
            </p:nvSpPr>
            <p:spPr>
              <a:xfrm>
                <a:off x="3211548" y="2704324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椭圆 95"/>
              <p:cNvSpPr/>
              <p:nvPr/>
            </p:nvSpPr>
            <p:spPr>
              <a:xfrm flipH="1">
                <a:off x="3467530" y="2730647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文本框 96"/>
              <p:cNvSpPr txBox="1"/>
              <p:nvPr/>
            </p:nvSpPr>
            <p:spPr>
              <a:xfrm>
                <a:off x="3924299" y="2032231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文本框 97"/>
              <p:cNvSpPr txBox="1"/>
              <p:nvPr/>
            </p:nvSpPr>
            <p:spPr>
              <a:xfrm>
                <a:off x="4319343" y="2489803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椭圆 98"/>
              <p:cNvSpPr/>
              <p:nvPr/>
            </p:nvSpPr>
            <p:spPr>
              <a:xfrm flipH="1">
                <a:off x="3914140" y="2287907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文本框 99"/>
              <p:cNvSpPr txBox="1"/>
              <p:nvPr/>
            </p:nvSpPr>
            <p:spPr>
              <a:xfrm>
                <a:off x="3909917" y="3147613"/>
                <a:ext cx="431800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zh-CN" alt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 flipH="1">
                <a:off x="3912843" y="3177906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4" name="椭圆 93"/>
            <p:cNvSpPr/>
            <p:nvPr/>
          </p:nvSpPr>
          <p:spPr>
            <a:xfrm flipH="1">
              <a:off x="4345515" y="2733214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52" grpId="0" animBg="1"/>
      <p:bldP spid="79" grpId="0" animBg="1"/>
      <p:bldP spid="80" grpId="0" animBg="1"/>
      <p:bldP spid="81" grpId="0" animBg="1"/>
      <p:bldP spid="82" grpId="0" animBg="1"/>
      <p:bldP spid="8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全屏显示(16:9)</PresentationFormat>
  <Paragraphs>79</Paragraphs>
  <Slides>12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Adidas Unity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2023-01-16T19:30:11Z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C6C65782E56A4F02AE83FF79B7702DA8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