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EB17F-06A7-46A5-8EDF-813EB51580F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26DC9-360A-48D1-8F3D-85F4E4B5B6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26DC9-360A-48D1-8F3D-85F4E4B5B66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五边形 7"/>
          <p:cNvSpPr>
            <a:spLocks noChangeArrowheads="1"/>
          </p:cNvSpPr>
          <p:nvPr/>
        </p:nvSpPr>
        <p:spPr bwMode="auto">
          <a:xfrm>
            <a:off x="0" y="501650"/>
            <a:ext cx="262771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slow">
    <p:cover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 idx="4294967295"/>
          </p:nvPr>
        </p:nvSpPr>
        <p:spPr>
          <a:xfrm>
            <a:off x="513160" y="584201"/>
            <a:ext cx="1524000" cy="498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Unit 1 </a:t>
            </a:r>
          </a:p>
        </p:txBody>
      </p:sp>
      <p:sp>
        <p:nvSpPr>
          <p:cNvPr id="4099" name="文本框 3"/>
          <p:cNvSpPr txBox="1"/>
          <p:nvPr/>
        </p:nvSpPr>
        <p:spPr>
          <a:xfrm>
            <a:off x="84772" y="1806695"/>
            <a:ext cx="8953720" cy="10156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6000" b="1" dirty="0">
                <a:solidFill>
                  <a:srgbClr val="000000"/>
                </a:solidFill>
              </a:rPr>
              <a:t> </a:t>
            </a:r>
            <a:r>
              <a:rPr lang="en-US" altLang="zh-CN" sz="6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lion and a mouse</a:t>
            </a:r>
            <a:endParaRPr lang="zh-CN" altLang="zh-CN" sz="6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图片 1" descr="u=1397571258,1688199511&amp;fm=23&amp;gp=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341" y="2822358"/>
            <a:ext cx="4045268" cy="36805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79478" y="3288379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000000"/>
                </a:solidFill>
              </a:rPr>
              <a:t>第一课时</a:t>
            </a:r>
          </a:p>
        </p:txBody>
      </p:sp>
      <p:sp>
        <p:nvSpPr>
          <p:cNvPr id="6" name="矩形 5"/>
          <p:cNvSpPr/>
          <p:nvPr/>
        </p:nvSpPr>
        <p:spPr>
          <a:xfrm>
            <a:off x="4903900" y="5661391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title" idx="4294967295"/>
          </p:nvPr>
        </p:nvSpPr>
        <p:spPr>
          <a:xfrm>
            <a:off x="253604" y="584201"/>
            <a:ext cx="2313750" cy="498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3315" name="矩形 1"/>
          <p:cNvSpPr/>
          <p:nvPr/>
        </p:nvSpPr>
        <p:spPr>
          <a:xfrm>
            <a:off x="369955" y="1438782"/>
            <a:ext cx="1107996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改错</a:t>
            </a:r>
          </a:p>
        </p:txBody>
      </p:sp>
      <p:sp>
        <p:nvSpPr>
          <p:cNvPr id="13316" name="矩形 2"/>
          <p:cNvSpPr/>
          <p:nvPr/>
        </p:nvSpPr>
        <p:spPr>
          <a:xfrm>
            <a:off x="253604" y="1905978"/>
            <a:ext cx="8890396" cy="44012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</a:rPr>
              <a:t>1. I and mum go to supermarket every day . ________</a:t>
            </a:r>
            <a:endParaRPr lang="zh-CN" altLang="zh-CN" sz="2800" dirty="0">
              <a:solidFill>
                <a:srgbClr val="000000"/>
              </a:solidFill>
            </a:endParaRP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</a:rPr>
              <a:t>2. He brings some eggs yesterday.               ________</a:t>
            </a:r>
            <a:endParaRPr lang="zh-CN" altLang="zh-CN" sz="2800" dirty="0">
              <a:solidFill>
                <a:srgbClr val="000000"/>
              </a:solidFill>
            </a:endParaRPr>
          </a:p>
          <a:p>
            <a:pPr eaLnBrk="0" fontAlgn="base" latinLnBrk="1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</a:rPr>
              <a:t>3. He’d like play games after class.               ________</a:t>
            </a:r>
            <a:endParaRPr lang="zh-CN" altLang="zh-CN" sz="2800" dirty="0">
              <a:solidFill>
                <a:srgbClr val="000000"/>
              </a:solidFill>
            </a:endParaRPr>
          </a:p>
          <a:p>
            <a:pPr eaLnBrk="0" fontAlgn="base" latinLnBrk="1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</a:rPr>
              <a:t>4. Mr. Wu teaches us English last term.        ________</a:t>
            </a:r>
            <a:br>
              <a:rPr lang="en-US" altLang="zh-CN" sz="2800" dirty="0">
                <a:solidFill>
                  <a:srgbClr val="000000"/>
                </a:solidFill>
              </a:rPr>
            </a:br>
            <a:r>
              <a:rPr lang="en-US" altLang="zh-CN" sz="2800" dirty="0">
                <a:solidFill>
                  <a:srgbClr val="000000"/>
                </a:solidFill>
              </a:rPr>
              <a:t>5. She don’t do her homework last Sunday.  ________</a:t>
            </a:r>
            <a:endParaRPr lang="zh-CN" altLang="zh-CN" sz="2800" dirty="0">
              <a:solidFill>
                <a:srgbClr val="000000"/>
              </a:solidFill>
            </a:endParaRPr>
          </a:p>
        </p:txBody>
      </p:sp>
      <p:sp>
        <p:nvSpPr>
          <p:cNvPr id="13317" name="矩形 3"/>
          <p:cNvSpPr/>
          <p:nvPr/>
        </p:nvSpPr>
        <p:spPr>
          <a:xfrm>
            <a:off x="7308338" y="2202979"/>
            <a:ext cx="1552028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Mum and I</a:t>
            </a:r>
          </a:p>
        </p:txBody>
      </p:sp>
      <p:sp>
        <p:nvSpPr>
          <p:cNvPr id="13318" name="矩形 4"/>
          <p:cNvSpPr/>
          <p:nvPr/>
        </p:nvSpPr>
        <p:spPr>
          <a:xfrm>
            <a:off x="7414103" y="3015350"/>
            <a:ext cx="1218603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brought </a:t>
            </a:r>
          </a:p>
        </p:txBody>
      </p:sp>
      <p:sp>
        <p:nvSpPr>
          <p:cNvPr id="13319" name="矩形 5"/>
          <p:cNvSpPr/>
          <p:nvPr/>
        </p:nvSpPr>
        <p:spPr>
          <a:xfrm>
            <a:off x="7451396" y="3797154"/>
            <a:ext cx="1029449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to play</a:t>
            </a:r>
          </a:p>
        </p:txBody>
      </p:sp>
      <p:sp>
        <p:nvSpPr>
          <p:cNvPr id="13320" name="矩形 6"/>
          <p:cNvSpPr/>
          <p:nvPr/>
        </p:nvSpPr>
        <p:spPr>
          <a:xfrm>
            <a:off x="7451396" y="4629417"/>
            <a:ext cx="952505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taught</a:t>
            </a:r>
          </a:p>
        </p:txBody>
      </p:sp>
      <p:sp>
        <p:nvSpPr>
          <p:cNvPr id="13321" name="矩形 7"/>
          <p:cNvSpPr/>
          <p:nvPr/>
        </p:nvSpPr>
        <p:spPr>
          <a:xfrm>
            <a:off x="7545511" y="5421897"/>
            <a:ext cx="913263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didn’t</a:t>
            </a:r>
          </a:p>
        </p:txBody>
      </p:sp>
      <p:pic>
        <p:nvPicPr>
          <p:cNvPr id="2" name="图片 1" descr="03F58PICMxw_102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834167" y="27396"/>
            <a:ext cx="1309833" cy="2057717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13319" grpId="0"/>
      <p:bldP spid="13320" grpId="0"/>
      <p:bldP spid="133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 idx="4294967295"/>
          </p:nvPr>
        </p:nvSpPr>
        <p:spPr>
          <a:xfrm>
            <a:off x="253604" y="584201"/>
            <a:ext cx="3403665" cy="498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4339" name="矩形 1"/>
          <p:cNvSpPr/>
          <p:nvPr/>
        </p:nvSpPr>
        <p:spPr>
          <a:xfrm>
            <a:off x="273204" y="1880722"/>
            <a:ext cx="3877985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latinLnBrk="1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左右栏配对，连线</a:t>
            </a:r>
          </a:p>
        </p:txBody>
      </p:sp>
      <p:sp>
        <p:nvSpPr>
          <p:cNvPr id="14340" name="矩形 2"/>
          <p:cNvSpPr/>
          <p:nvPr/>
        </p:nvSpPr>
        <p:spPr>
          <a:xfrm>
            <a:off x="366989" y="3027039"/>
            <a:ext cx="7748956" cy="304698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fontAlgn="base" latinLnBrk="1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What are you doing ?                 Some apples.</a:t>
            </a:r>
            <a:endParaRPr lang="zh-CN" altLang="zh-CN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latinLnBrk="1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Please don’t eat me.                   OK.</a:t>
            </a:r>
            <a:endParaRPr lang="zh-CN" altLang="zh-CN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latinLnBrk="1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What did you do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I’m doing my homework.</a:t>
            </a:r>
            <a:endParaRPr lang="zh-CN" altLang="zh-CN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latinLnBrk="1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What would you like?                  We played football.</a:t>
            </a:r>
            <a:endParaRPr lang="zh-CN" altLang="zh-CN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341" name="直接连接符 4"/>
          <p:cNvCxnSpPr/>
          <p:nvPr/>
        </p:nvCxnSpPr>
        <p:spPr>
          <a:xfrm>
            <a:off x="3498823" y="3470032"/>
            <a:ext cx="1032986" cy="1366457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4342" name="直接连接符 21"/>
          <p:cNvCxnSpPr/>
          <p:nvPr/>
        </p:nvCxnSpPr>
        <p:spPr>
          <a:xfrm flipH="1" flipV="1">
            <a:off x="3344701" y="5239746"/>
            <a:ext cx="1070610" cy="604520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4343" name="直接连接符 23"/>
          <p:cNvCxnSpPr/>
          <p:nvPr/>
        </p:nvCxnSpPr>
        <p:spPr>
          <a:xfrm flipV="1">
            <a:off x="3382325" y="4279623"/>
            <a:ext cx="1032986" cy="17145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4344" name="直接连接符 25"/>
          <p:cNvCxnSpPr/>
          <p:nvPr/>
        </p:nvCxnSpPr>
        <p:spPr>
          <a:xfrm flipV="1">
            <a:off x="3498822" y="3470032"/>
            <a:ext cx="1072109" cy="2440877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 idx="4294967295"/>
          </p:nvPr>
        </p:nvSpPr>
        <p:spPr>
          <a:xfrm>
            <a:off x="253604" y="584201"/>
            <a:ext cx="3013801" cy="498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Homework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267405" y="696595"/>
            <a:ext cx="5491639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Name the animals.</a:t>
            </a:r>
          </a:p>
        </p:txBody>
      </p:sp>
      <p:pic>
        <p:nvPicPr>
          <p:cNvPr id="4" name="图片 3" descr="2531170_001330832000_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831733" y="2508738"/>
            <a:ext cx="5685288" cy="4349262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 idx="4294967295"/>
          </p:nvPr>
        </p:nvSpPr>
        <p:spPr>
          <a:xfrm>
            <a:off x="253604" y="584201"/>
            <a:ext cx="2677165" cy="498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Introduce</a:t>
            </a:r>
          </a:p>
        </p:txBody>
      </p:sp>
      <p:sp>
        <p:nvSpPr>
          <p:cNvPr id="5123" name="矩形 1"/>
          <p:cNvSpPr/>
          <p:nvPr/>
        </p:nvSpPr>
        <p:spPr>
          <a:xfrm>
            <a:off x="4572000" y="2283806"/>
            <a:ext cx="4572000" cy="26517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Hello, boys and girls!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Hello, Miss Tang.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Nice to see you.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Nice to see you, too.  </a:t>
            </a:r>
          </a:p>
        </p:txBody>
      </p:sp>
      <p:pic>
        <p:nvPicPr>
          <p:cNvPr id="2" name="图片 1" descr="66H58PICcnt_102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65019" y="1700787"/>
            <a:ext cx="3885680" cy="4376394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 idx="4294967295"/>
          </p:nvPr>
        </p:nvSpPr>
        <p:spPr>
          <a:xfrm>
            <a:off x="520304" y="558800"/>
            <a:ext cx="1544240" cy="5143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6147" name="矩形 1"/>
          <p:cNvSpPr/>
          <p:nvPr/>
        </p:nvSpPr>
        <p:spPr>
          <a:xfrm>
            <a:off x="196410" y="1093356"/>
            <a:ext cx="3974165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lollipop  [ˈ</a:t>
            </a:r>
            <a:r>
              <a:rPr lang="en-US" altLang="zh-CN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lɒlipɒp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] </a:t>
            </a:r>
            <a:endParaRPr lang="zh-CN" altLang="zh-CN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8" name="矩形 2"/>
          <p:cNvSpPr/>
          <p:nvPr/>
        </p:nvSpPr>
        <p:spPr>
          <a:xfrm>
            <a:off x="0" y="1739687"/>
            <a:ext cx="8594019" cy="5170646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作为名词，意为：“棒棒糖 ”。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If you'll be making lollipops, remember to buy some lollipopsticks as well.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5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如果你要做棒棒糖，别忘了还要买些棒棒糖棍哟。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5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5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所给词的适当形式填空：</a:t>
            </a:r>
            <a:endParaRPr lang="en-US" altLang="zh-CN" sz="2500" dirty="0">
              <a:solidFill>
                <a:srgbClr val="000000"/>
              </a:solidFill>
              <a:latin typeface="Times New Roman" panose="02020603050405020304" pitchFamily="18" charset="0"/>
              <a:sym typeface="+mn-ea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                He wants to buy some _______ (lollipop).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5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    拓展：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sweets</a:t>
            </a:r>
            <a:r>
              <a:rPr lang="zh-CN" altLang="zh-CN" sz="25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也表示糖果，而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sweet</a:t>
            </a:r>
            <a:r>
              <a:rPr lang="zh-CN" altLang="zh-CN" sz="25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表示甜的</a:t>
            </a:r>
            <a:endParaRPr lang="en-US" altLang="zh-CN" sz="2500" dirty="0">
              <a:solidFill>
                <a:srgbClr val="000000"/>
              </a:solidFill>
              <a:latin typeface="Times New Roman" panose="02020603050405020304" pitchFamily="18" charset="0"/>
              <a:sym typeface="+mn-ea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       </a:t>
            </a:r>
            <a:r>
              <a:rPr lang="en-US" altLang="zh-CN" sz="2500" dirty="0" err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eg</a:t>
            </a:r>
            <a:r>
              <a:rPr lang="zh-CN" altLang="en-US" sz="25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：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I love sweet sweets but Mum doesn‘t let me have them.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              </a:t>
            </a:r>
            <a:r>
              <a:rPr lang="zh-CN" altLang="zh-CN" sz="25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我爱吃</a:t>
            </a:r>
            <a:r>
              <a:rPr lang="zh-CN" altLang="en-US" sz="25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非常甜的</a:t>
            </a:r>
            <a:r>
              <a:rPr lang="zh-CN" altLang="zh-CN" sz="25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糖，可妈妈不让我常吃。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5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               (2) I love sweet foot.</a:t>
            </a:r>
            <a:r>
              <a:rPr lang="zh-CN" altLang="zh-CN" sz="25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我喜欢甜食。</a:t>
            </a:r>
          </a:p>
        </p:txBody>
      </p:sp>
      <p:pic>
        <p:nvPicPr>
          <p:cNvPr id="3" name="图片 2" descr="0017030513951972_b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360105" y="0"/>
            <a:ext cx="1783895" cy="2442579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4278933" y="3907879"/>
            <a:ext cx="1439818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lollipops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 idx="4294967295"/>
          </p:nvPr>
        </p:nvSpPr>
        <p:spPr>
          <a:xfrm>
            <a:off x="520304" y="558800"/>
            <a:ext cx="1544240" cy="5143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7171" name="矩形 1"/>
          <p:cNvSpPr/>
          <p:nvPr/>
        </p:nvSpPr>
        <p:spPr>
          <a:xfrm>
            <a:off x="229671" y="1467485"/>
            <a:ext cx="3392760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buy   [</a:t>
            </a:r>
            <a:r>
              <a:rPr lang="en-US" altLang="zh-CN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baɪ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]</a:t>
            </a:r>
            <a:endParaRPr lang="zh-CN" altLang="zh-CN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2" name="矩形 2"/>
          <p:cNvSpPr/>
          <p:nvPr/>
        </p:nvSpPr>
        <p:spPr>
          <a:xfrm>
            <a:off x="1" y="2241352"/>
            <a:ext cx="9144000" cy="461664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作动词，意为“买”。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        </a:t>
            </a: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eg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：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He buys a toy car.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他买了一个玩具汽车。</a:t>
            </a:r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  <a:sym typeface="+mn-ea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    固定搭配：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买某物给某人：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buy </a:t>
            </a: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sb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sth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 =buy </a:t>
            </a: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sth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 for </a:t>
            </a: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sb</a:t>
            </a:r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  <a:sym typeface="+mn-ea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        </a:t>
            </a: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eg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：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 He buys a book for me.  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他给我买了一本书。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           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     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He buys me a book.       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他给我买了一本书。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根据中文提示完成句子：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He _____(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买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) a pie every morning. </a:t>
            </a:r>
          </a:p>
        </p:txBody>
      </p:sp>
      <p:pic>
        <p:nvPicPr>
          <p:cNvPr id="2" name="图片 1" descr="498149_151441923517_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913830" y="400050"/>
            <a:ext cx="2146459" cy="213487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934252" y="5357266"/>
            <a:ext cx="84189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buys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 idx="4294967295"/>
          </p:nvPr>
        </p:nvSpPr>
        <p:spPr>
          <a:xfrm>
            <a:off x="0" y="609844"/>
            <a:ext cx="3108111" cy="4826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8195" name="矩形 1"/>
          <p:cNvSpPr/>
          <p:nvPr/>
        </p:nvSpPr>
        <p:spPr>
          <a:xfrm>
            <a:off x="0" y="1476789"/>
            <a:ext cx="6571030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What will he say? 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他将说什么？</a:t>
            </a:r>
            <a:endParaRPr lang="zh-CN" altLang="zh-CN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矩形 2"/>
          <p:cNvSpPr/>
          <p:nvPr/>
        </p:nvSpPr>
        <p:spPr>
          <a:xfrm>
            <a:off x="0" y="2435795"/>
            <a:ext cx="9226062" cy="39703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作情态动词，意为“将要”，后面接动词的原形。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：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He will buy a new car.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他将买一个新汽车。</a:t>
            </a:r>
            <a:endParaRPr lang="zh-CN" altLang="zh-CN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单项选择：（ ）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He will ____ (go) to playground.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A: go        B: goes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拓展：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be going to+动词原形”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表示即将发生的或最近打算进行的事。</a:t>
            </a:r>
            <a:endParaRPr lang="zh-CN" altLang="zh-CN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：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He is going to play basketball.= He will play basketball.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他将要打篮球。</a:t>
            </a:r>
          </a:p>
        </p:txBody>
      </p:sp>
      <p:pic>
        <p:nvPicPr>
          <p:cNvPr id="2" name="图片 1" descr="73F58PICpE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272336" y="233086"/>
            <a:ext cx="1849389" cy="1950003"/>
          </a:xfrm>
          <a:prstGeom prst="ellipse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000376" y="3563608"/>
            <a:ext cx="4092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 idx="4294967295"/>
          </p:nvPr>
        </p:nvSpPr>
        <p:spPr>
          <a:xfrm>
            <a:off x="0" y="668459"/>
            <a:ext cx="3374688" cy="4826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9219" name="矩形 1"/>
          <p:cNvSpPr/>
          <p:nvPr/>
        </p:nvSpPr>
        <p:spPr>
          <a:xfrm>
            <a:off x="190748" y="1585087"/>
            <a:ext cx="875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What do you want to buy? 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你想要买什么？</a:t>
            </a:r>
            <a:endParaRPr lang="zh-CN" altLang="zh-CN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0" name="矩形 2"/>
          <p:cNvSpPr/>
          <p:nvPr/>
        </p:nvSpPr>
        <p:spPr>
          <a:xfrm>
            <a:off x="190748" y="2330599"/>
            <a:ext cx="8730916" cy="3350854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want to do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想要干某事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：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 want to play cards.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我想打牌。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所给词的适当形式填空：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Helen wants ____ (be) a doctor.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拓展：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would like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也表示想要干某事。</a:t>
            </a:r>
            <a:endParaRPr lang="zh-CN" altLang="zh-CN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：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He would like some apples.    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他想要一些苹果。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He’d like to have a PE lesson. 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他想上一节体育课。</a:t>
            </a:r>
          </a:p>
        </p:txBody>
      </p:sp>
      <p:sp>
        <p:nvSpPr>
          <p:cNvPr id="9221" name="矩形 3"/>
          <p:cNvSpPr/>
          <p:nvPr/>
        </p:nvSpPr>
        <p:spPr>
          <a:xfrm>
            <a:off x="450056" y="2733675"/>
            <a:ext cx="184731" cy="3693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zh-CN" dirty="0">
              <a:solidFill>
                <a:srgbClr val="000000"/>
              </a:solidFill>
            </a:endParaRPr>
          </a:p>
        </p:txBody>
      </p:sp>
      <p:sp>
        <p:nvSpPr>
          <p:cNvPr id="9223" name="矩形 5"/>
          <p:cNvSpPr/>
          <p:nvPr/>
        </p:nvSpPr>
        <p:spPr>
          <a:xfrm>
            <a:off x="450056" y="3756025"/>
            <a:ext cx="184731" cy="3693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zh-CN" dirty="0">
              <a:solidFill>
                <a:srgbClr val="000000"/>
              </a:solidFill>
            </a:endParaRPr>
          </a:p>
        </p:txBody>
      </p:sp>
      <p:pic>
        <p:nvPicPr>
          <p:cNvPr id="3" name="图片 2" descr="583daabee99c6366_jpeg!600x60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647948" y="5509846"/>
            <a:ext cx="1496052" cy="1348154"/>
          </a:xfrm>
          <a:prstGeom prst="ellipse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6370839" y="3267362"/>
            <a:ext cx="89159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to be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 idx="4294967295"/>
          </p:nvPr>
        </p:nvSpPr>
        <p:spPr>
          <a:xfrm>
            <a:off x="253604" y="584201"/>
            <a:ext cx="2688888" cy="498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Dialogue</a:t>
            </a:r>
          </a:p>
        </p:txBody>
      </p:sp>
      <p:sp>
        <p:nvSpPr>
          <p:cNvPr id="10243" name="矩形 2"/>
          <p:cNvSpPr/>
          <p:nvPr/>
        </p:nvSpPr>
        <p:spPr>
          <a:xfrm>
            <a:off x="248406" y="1536065"/>
            <a:ext cx="8501539" cy="5212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you going? To the sweet shop. 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800" dirty="0">
                <a:solidFill>
                  <a:srgbClr val="000000"/>
                </a:solidFill>
              </a:rPr>
              <a:t>你将要去哪儿？去甜品店。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you want to buy? A lollipop.   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800" dirty="0">
                <a:solidFill>
                  <a:srgbClr val="000000"/>
                </a:solidFill>
              </a:rPr>
              <a:t>你想要买什么？一个棒棒糖。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is it for?  The boy over there.    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</a:rPr>
              <a:t> </a:t>
            </a:r>
            <a:r>
              <a:rPr lang="zh-CN" altLang="zh-CN" sz="2800" dirty="0">
                <a:solidFill>
                  <a:srgbClr val="000000"/>
                </a:solidFill>
              </a:rPr>
              <a:t>它是给谁的？那儿的男孩。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will he say? It doesn’t matter.    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</a:rPr>
              <a:t> </a:t>
            </a:r>
            <a:r>
              <a:rPr lang="zh-CN" altLang="zh-CN" sz="2800" dirty="0">
                <a:solidFill>
                  <a:srgbClr val="000000"/>
                </a:solidFill>
              </a:rPr>
              <a:t>他将说什么？没关系。</a:t>
            </a:r>
          </a:p>
        </p:txBody>
      </p:sp>
      <p:pic>
        <p:nvPicPr>
          <p:cNvPr id="2" name="图片 1" descr="21a4462309f79052b3ea7d000ff3d7ca7bcbd5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5444" y="2602523"/>
            <a:ext cx="2898556" cy="4145622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/>
          <p:cNvPicPr>
            <a:picLocks noChangeAspect="1"/>
          </p:cNvPicPr>
          <p:nvPr/>
        </p:nvPicPr>
        <p:blipFill>
          <a:blip r:embed="rId2" cstate="email"/>
          <a:srcRect l="2991" t="7024" r="2748" b="6274"/>
          <a:stretch>
            <a:fillRect/>
          </a:stretch>
        </p:blipFill>
        <p:spPr>
          <a:xfrm>
            <a:off x="1240632" y="1676401"/>
            <a:ext cx="5575697" cy="39735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标题 1"/>
          <p:cNvSpPr>
            <a:spLocks noGrp="1"/>
          </p:cNvSpPr>
          <p:nvPr>
            <p:ph type="title" idx="4294967295"/>
          </p:nvPr>
        </p:nvSpPr>
        <p:spPr>
          <a:xfrm>
            <a:off x="253604" y="584201"/>
            <a:ext cx="2302027" cy="498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pic>
        <p:nvPicPr>
          <p:cNvPr id="11268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6329" y="2779713"/>
            <a:ext cx="2031206" cy="351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9" name="矩形 1"/>
          <p:cNvSpPr/>
          <p:nvPr/>
        </p:nvSpPr>
        <p:spPr>
          <a:xfrm>
            <a:off x="2220992" y="2411731"/>
            <a:ext cx="1460656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FFFFFF"/>
                </a:solidFill>
                <a:latin typeface="Times New Roman" panose="02020603050405020304" pitchFamily="18" charset="0"/>
              </a:rPr>
              <a:t>lollipop</a:t>
            </a:r>
            <a:endParaRPr lang="zh-CN" altLang="en-US"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0" name="矩形 2"/>
          <p:cNvSpPr/>
          <p:nvPr/>
        </p:nvSpPr>
        <p:spPr>
          <a:xfrm>
            <a:off x="4296846" y="2458594"/>
            <a:ext cx="914033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FFFFFF"/>
                </a:solidFill>
              </a:rPr>
              <a:t> </a:t>
            </a:r>
            <a:r>
              <a:rPr lang="en-US" altLang="zh-CN" sz="3200" dirty="0">
                <a:solidFill>
                  <a:srgbClr val="FFFFFF"/>
                </a:solidFill>
                <a:latin typeface="Times New Roman" panose="02020603050405020304" pitchFamily="18" charset="0"/>
              </a:rPr>
              <a:t>buy</a:t>
            </a:r>
          </a:p>
        </p:txBody>
      </p:sp>
      <p:sp>
        <p:nvSpPr>
          <p:cNvPr id="11271" name="矩形 3"/>
          <p:cNvSpPr/>
          <p:nvPr/>
        </p:nvSpPr>
        <p:spPr>
          <a:xfrm>
            <a:off x="2220993" y="3645219"/>
            <a:ext cx="3241593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FFFFFF"/>
                </a:solidFill>
                <a:latin typeface="Times New Roman" panose="02020603050405020304" pitchFamily="18" charset="0"/>
              </a:rPr>
              <a:t>What will he say? 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 idx="4294967295"/>
          </p:nvPr>
        </p:nvSpPr>
        <p:spPr>
          <a:xfrm>
            <a:off x="253604" y="584201"/>
            <a:ext cx="2717130" cy="498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2291" name="矩形 1"/>
          <p:cNvSpPr/>
          <p:nvPr/>
        </p:nvSpPr>
        <p:spPr>
          <a:xfrm>
            <a:off x="105847" y="1385779"/>
            <a:ext cx="5262979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写出下列单词的适当形式</a:t>
            </a:r>
          </a:p>
        </p:txBody>
      </p:sp>
      <p:sp>
        <p:nvSpPr>
          <p:cNvPr id="12292" name="矩形 2"/>
          <p:cNvSpPr/>
          <p:nvPr/>
        </p:nvSpPr>
        <p:spPr>
          <a:xfrm>
            <a:off x="253841" y="2117090"/>
            <a:ext cx="4572000" cy="44805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1.happy (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副词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 ________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2.sad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（副词）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3.quiet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（副词）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4. bite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（过去式）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5.say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（过去式）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6.let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（过去式）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7.wake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（过去式）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8.catch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过去式）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</a:t>
            </a:r>
          </a:p>
        </p:txBody>
      </p:sp>
      <p:sp>
        <p:nvSpPr>
          <p:cNvPr id="12293" name="矩形 3"/>
          <p:cNvSpPr/>
          <p:nvPr/>
        </p:nvSpPr>
        <p:spPr>
          <a:xfrm>
            <a:off x="2168511" y="2240915"/>
            <a:ext cx="1183337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happily</a:t>
            </a:r>
          </a:p>
        </p:txBody>
      </p:sp>
      <p:sp>
        <p:nvSpPr>
          <p:cNvPr id="12294" name="矩形 4"/>
          <p:cNvSpPr/>
          <p:nvPr/>
        </p:nvSpPr>
        <p:spPr>
          <a:xfrm>
            <a:off x="2312815" y="2874645"/>
            <a:ext cx="898003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0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sadly</a:t>
            </a:r>
          </a:p>
        </p:txBody>
      </p:sp>
      <p:sp>
        <p:nvSpPr>
          <p:cNvPr id="12295" name="矩形 5"/>
          <p:cNvSpPr/>
          <p:nvPr/>
        </p:nvSpPr>
        <p:spPr>
          <a:xfrm>
            <a:off x="2341865" y="3331845"/>
            <a:ext cx="1037463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quietly</a:t>
            </a:r>
          </a:p>
        </p:txBody>
      </p:sp>
      <p:sp>
        <p:nvSpPr>
          <p:cNvPr id="12296" name="矩形 6"/>
          <p:cNvSpPr/>
          <p:nvPr/>
        </p:nvSpPr>
        <p:spPr>
          <a:xfrm>
            <a:off x="2610709" y="3992880"/>
            <a:ext cx="572593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0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bit</a:t>
            </a:r>
          </a:p>
        </p:txBody>
      </p:sp>
      <p:sp>
        <p:nvSpPr>
          <p:cNvPr id="12297" name="矩形 7"/>
          <p:cNvSpPr/>
          <p:nvPr/>
        </p:nvSpPr>
        <p:spPr>
          <a:xfrm>
            <a:off x="2524032" y="4449763"/>
            <a:ext cx="679994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said</a:t>
            </a:r>
          </a:p>
        </p:txBody>
      </p:sp>
      <p:sp>
        <p:nvSpPr>
          <p:cNvPr id="12298" name="矩形 8"/>
          <p:cNvSpPr/>
          <p:nvPr/>
        </p:nvSpPr>
        <p:spPr>
          <a:xfrm>
            <a:off x="2524032" y="5041583"/>
            <a:ext cx="567784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let </a:t>
            </a:r>
          </a:p>
        </p:txBody>
      </p:sp>
      <p:sp>
        <p:nvSpPr>
          <p:cNvPr id="12299" name="矩形 9"/>
          <p:cNvSpPr/>
          <p:nvPr/>
        </p:nvSpPr>
        <p:spPr>
          <a:xfrm>
            <a:off x="2775491" y="5612765"/>
            <a:ext cx="851515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woke</a:t>
            </a:r>
          </a:p>
        </p:txBody>
      </p:sp>
      <p:sp>
        <p:nvSpPr>
          <p:cNvPr id="12300" name="矩形 10"/>
          <p:cNvSpPr/>
          <p:nvPr/>
        </p:nvSpPr>
        <p:spPr>
          <a:xfrm>
            <a:off x="2398302" y="6140450"/>
            <a:ext cx="1144865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0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caught </a:t>
            </a:r>
          </a:p>
        </p:txBody>
      </p:sp>
      <p:pic>
        <p:nvPicPr>
          <p:cNvPr id="2" name="图片 1" descr="076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57274" y="2458974"/>
            <a:ext cx="4286726" cy="4372610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  <p:bldP spid="12296" grpId="0"/>
      <p:bldP spid="12297" grpId="0"/>
      <p:bldP spid="12298" grpId="0"/>
      <p:bldP spid="12299" grpId="0"/>
      <p:bldP spid="12300" grpId="0"/>
    </p:bldLst>
  </p:timing>
</p:sld>
</file>

<file path=ppt/theme/theme1.xml><?xml version="1.0" encoding="utf-8"?>
<a:theme xmlns:a="http://schemas.openxmlformats.org/drawingml/2006/main" name="WWW.2PPT.COM&#10;">
  <a:themeElements>
    <a:clrScheme name="3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Office 主题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622</Words>
  <Application>Microsoft Office PowerPoint</Application>
  <PresentationFormat>全屏显示(4:3)</PresentationFormat>
  <Paragraphs>99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宋体</vt:lpstr>
      <vt:lpstr>微软雅黑</vt:lpstr>
      <vt:lpstr>Arial</vt:lpstr>
      <vt:lpstr>Calibri</vt:lpstr>
      <vt:lpstr>Times New Roman</vt:lpstr>
      <vt:lpstr>WWW.2PPT.COM
</vt:lpstr>
      <vt:lpstr>Unit 1 </vt:lpstr>
      <vt:lpstr>Introduce</vt:lpstr>
      <vt:lpstr>Words</vt:lpstr>
      <vt:lpstr>Words</vt:lpstr>
      <vt:lpstr>Expressions</vt:lpstr>
      <vt:lpstr>Expressions</vt:lpstr>
      <vt:lpstr>Dialogue</vt:lpstr>
      <vt:lpstr>Summary</vt:lpstr>
      <vt:lpstr>Exercise</vt:lpstr>
      <vt:lpstr>Exercise</vt:lpstr>
      <vt:lpstr>Exercise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2019-03-16T03:12:00Z</dcterms:created>
  <dcterms:modified xsi:type="dcterms:W3CDTF">2023-01-16T19:30:24Z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22646B26EA7848278B54DFAA86266898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