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335" r:id="rId2"/>
    <p:sldId id="370" r:id="rId3"/>
    <p:sldId id="359" r:id="rId4"/>
    <p:sldId id="260" r:id="rId5"/>
    <p:sldId id="336" r:id="rId6"/>
    <p:sldId id="353" r:id="rId7"/>
    <p:sldId id="377" r:id="rId8"/>
    <p:sldId id="378" r:id="rId9"/>
    <p:sldId id="379" r:id="rId10"/>
    <p:sldId id="327" r:id="rId11"/>
    <p:sldId id="295" r:id="rId12"/>
    <p:sldId id="269" r:id="rId13"/>
    <p:sldId id="371" r:id="rId14"/>
    <p:sldId id="373" r:id="rId15"/>
    <p:sldId id="372" r:id="rId16"/>
    <p:sldId id="361" r:id="rId17"/>
    <p:sldId id="362" r:id="rId18"/>
    <p:sldId id="368" r:id="rId19"/>
    <p:sldId id="363" r:id="rId20"/>
    <p:sldId id="369" r:id="rId21"/>
    <p:sldId id="374" r:id="rId22"/>
    <p:sldId id="375" r:id="rId23"/>
    <p:sldId id="276" r:id="rId24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4">
          <p15:clr>
            <a:srgbClr val="A4A3A4"/>
          </p15:clr>
        </p15:guide>
        <p15:guide id="2" pos="29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2" autoAdjust="0"/>
    <p:restoredTop sz="94698" autoAdjust="0"/>
  </p:normalViewPr>
  <p:slideViewPr>
    <p:cSldViewPr snapToGrid="0" snapToObjects="1">
      <p:cViewPr>
        <p:scale>
          <a:sx n="100" d="100"/>
          <a:sy n="100" d="100"/>
        </p:scale>
        <p:origin x="-378" y="-774"/>
      </p:cViewPr>
      <p:guideLst>
        <p:guide orient="horz" pos="1664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9363875-EED4-4D4A-867F-A999B95592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58709B0-715B-4BFB-A4DD-E6DAEDFB47D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709B0-715B-4BFB-A4DD-E6DAEDFB47D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93F6355-A631-42C5-9F58-788B9E0C958B}" type="slidenum">
              <a:rPr lang="zh-CN" altLang="en-US" smtClean="0">
                <a:latin typeface="Arial" panose="020B0604020202020204" pitchFamily="34" charset="0"/>
              </a:rPr>
              <a:t>5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BD9470A-662C-440E-AC2B-1ED74C59B7EE}" type="slidenum">
              <a:rPr lang="zh-CN" altLang="en-US" smtClean="0">
                <a:latin typeface="Arial" panose="020B0604020202020204" pitchFamily="34" charset="0"/>
              </a:rPr>
              <a:t>6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53ED82B-D7F2-447A-B5E6-6BA6B46AF4CC}" type="slidenum">
              <a:rPr lang="zh-CN" altLang="en-US" smtClean="0">
                <a:latin typeface="Arial" panose="020B0604020202020204" pitchFamily="34" charset="0"/>
              </a:rPr>
              <a:t>10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B882291-CBC6-4E4D-B0D1-DF60A277EE90}" type="slidenum">
              <a:rPr lang="zh-CN" altLang="en-US" smtClean="0">
                <a:latin typeface="Arial" panose="020B0604020202020204" pitchFamily="34" charset="0"/>
              </a:rPr>
              <a:t>11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1085844-C687-4B58-90E9-9E7F4BCA93AC}" type="slidenum">
              <a:rPr lang="zh-CN" altLang="en-US" smtClean="0">
                <a:latin typeface="Arial" panose="020B0604020202020204" pitchFamily="34" charset="0"/>
              </a:rPr>
              <a:t>17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57C312C-5754-49D3-A723-83B4E3FC34D9}" type="slidenum">
              <a:rPr lang="zh-CN" altLang="en-US" smtClean="0">
                <a:latin typeface="Arial" panose="020B0604020202020204" pitchFamily="34" charset="0"/>
              </a:rPr>
              <a:t>18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88159E6-48E0-4830-9602-BEF05E8A16C8}" type="slidenum">
              <a:rPr lang="zh-CN" altLang="en-US" smtClean="0">
                <a:latin typeface="Arial" panose="020B0604020202020204" pitchFamily="34" charset="0"/>
              </a:rPr>
              <a:t>19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DC12-E207-47AE-883B-C8BB462BDB7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43272-DB4D-4C31-BE42-F0E926B1CA4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F5AB5-E6E7-4602-9477-4394C9738BC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94B1C-EE0D-4538-866E-EB0C874430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D1575-BC8F-40B8-9C4D-8CA63EC1497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F209-B0D0-4A02-AC69-8877190628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F40B-0666-4E97-8F0A-E252165AA3B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9197-616C-4F55-878F-AFE09D931D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B2B04-AC47-489C-A3FF-FF76E63B411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B2F0E-983E-457D-B1F4-4D812A083F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83A80-D9CA-4A36-B34C-CD818785226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9163-2AA3-4D45-BBE7-F6CECFB9D3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A4F3-2978-4F28-80AE-4E4B06EF252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1172-A4DB-45D8-96B6-55ABE6607A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183D-BBED-48C8-AC15-EC2133661BD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0489F-B847-461D-AEDD-C6366DFD72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BE68D-8781-48D2-B0F3-64E148167E7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3F6F3-D169-4E5F-B886-665374D0AE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23EF6-C58B-4307-A201-C8F9987B663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36CD-B61E-4AD6-A490-63D93E24E5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5BCB-A33F-4561-9D29-8A10A898CBF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0F703-8DD6-44C3-8171-13F727330A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3D0558-AE13-48BE-8EB6-94DF1A715A8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10F4C7-9D09-4702-A564-614B8BAA50C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5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11150" y="-136525"/>
            <a:ext cx="913924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2" y="895294"/>
            <a:ext cx="9139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第三章</a:t>
            </a:r>
            <a:r>
              <a:rPr kumimoji="1"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1"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概率的进一步认识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4098" y="2112281"/>
            <a:ext cx="48013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kumimoji="1"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树状图或表格求概率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36776" y="3028286"/>
            <a:ext cx="60436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第</a:t>
            </a:r>
            <a:r>
              <a:rPr kumimoji="1" lang="en-US" altLang="zh-CN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1</a:t>
            </a:r>
            <a:r>
              <a:rPr kumimoji="1" lang="zh-CN" altLang="en-US" sz="32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课时</a:t>
            </a:r>
            <a:endParaRPr kumimoji="1" lang="zh-CN" altLang="en-US" sz="3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" y="4502104"/>
            <a:ext cx="913923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0"/>
          <p:cNvSpPr>
            <a:spLocks noChangeArrowheads="1"/>
          </p:cNvSpPr>
          <p:nvPr/>
        </p:nvSpPr>
        <p:spPr bwMode="auto">
          <a:xfrm>
            <a:off x="836613" y="854870"/>
            <a:ext cx="7459662" cy="474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3">
              <a:lnSpc>
                <a:spcPct val="125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树状图法：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是用树状图的形式反映事件发生的各种情况出现的次数和方式，以及某一事件发生的次数和方式，并求出概率的方法．用树状图求概率适用于求两步或两步以上试验的事件发生的概率，其画树状图和计算方法如图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25.2­7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>
              <a:lnSpc>
                <a:spcPct val="125000"/>
              </a:lnSpc>
            </a:pP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>
              <a:lnSpc>
                <a:spcPct val="125000"/>
              </a:lnSpc>
            </a:pP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>
              <a:lnSpc>
                <a:spcPct val="125000"/>
              </a:lnSpc>
            </a:pP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>
              <a:lnSpc>
                <a:spcPct val="125000"/>
              </a:lnSpc>
            </a:pP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>
              <a:lnSpc>
                <a:spcPct val="125000"/>
              </a:lnSpc>
            </a:pP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>
              <a:lnSpc>
                <a:spcPct val="125000"/>
              </a:lnSpc>
            </a:pP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>
              <a:lnSpc>
                <a:spcPct val="125000"/>
              </a:lnSpc>
            </a:pP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故共有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种可能情况，再分别计算各类情况的概率．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30400" y="2034780"/>
            <a:ext cx="3449638" cy="208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69" name="文本框 30"/>
          <p:cNvSpPr txBox="1">
            <a:spLocks noChangeArrowheads="1"/>
          </p:cNvSpPr>
          <p:nvPr/>
        </p:nvSpPr>
        <p:spPr bwMode="auto">
          <a:xfrm>
            <a:off x="7669216" y="64293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图片 37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内容占位符 7"/>
          <p:cNvSpPr txBox="1">
            <a:spLocks noChangeArrowheads="1"/>
          </p:cNvSpPr>
          <p:nvPr/>
        </p:nvSpPr>
        <p:spPr bwMode="auto">
          <a:xfrm>
            <a:off x="1111250" y="1756173"/>
            <a:ext cx="7526338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袋中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个珠子可以分别标记为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用画“树状图”法求概率．</a:t>
            </a:r>
          </a:p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从中任取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个珠子可看作第一次取出一个，不放回，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第二次再取出一个．画树状图如图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可看出任取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个珠子共有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种等可能结果，其中都是蓝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色珠子的有两种结果，∴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都是蓝色珠子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62114" y="3461175"/>
            <a:ext cx="577532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293" name="内容占位符 7"/>
          <p:cNvSpPr txBox="1">
            <a:spLocks noChangeArrowheads="1"/>
          </p:cNvSpPr>
          <p:nvPr/>
        </p:nvSpPr>
        <p:spPr bwMode="auto">
          <a:xfrm>
            <a:off x="713234" y="509678"/>
            <a:ext cx="7051675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一个袋中有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个珠子，其中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个红色，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个蓝色，除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颜色外其余特征均相同，若从这个袋中任取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个珠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子，求都是蓝色珠子的概率．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5" name="文本框 30"/>
          <p:cNvSpPr txBox="1">
            <a:spLocks noChangeArrowheads="1"/>
          </p:cNvSpPr>
          <p:nvPr/>
        </p:nvSpPr>
        <p:spPr bwMode="auto">
          <a:xfrm>
            <a:off x="7669216" y="64293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图片 37" descr="上条蓝窄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6975478" y="4231483"/>
          <a:ext cx="957263" cy="489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7" imgW="596900" imgH="406400" progId="Equation.DSMT4">
                  <p:embed/>
                </p:oleObj>
              </mc:Choice>
              <mc:Fallback>
                <p:oleObj name="Equation" r:id="rId7" imgW="596900" imgH="406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8" y="4231483"/>
                        <a:ext cx="957263" cy="489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441450" y="1306116"/>
            <a:ext cx="6726238" cy="15621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三张外观相同的卡片分别标有数字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，从中随机一次抽出两张，这两张卡片上的数字恰好都小于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的概率是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389813" y="784623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7" name="文本框 33"/>
          <p:cNvSpPr txBox="1">
            <a:spLocks noChangeArrowheads="1"/>
          </p:cNvSpPr>
          <p:nvPr/>
        </p:nvSpPr>
        <p:spPr bwMode="auto">
          <a:xfrm>
            <a:off x="7512052" y="784623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5" name="Object 19"/>
          <p:cNvGraphicFramePr>
            <a:graphicFrameLocks noChangeAspect="1"/>
          </p:cNvGraphicFramePr>
          <p:nvPr/>
        </p:nvGraphicFramePr>
        <p:xfrm>
          <a:off x="1471616" y="2868217"/>
          <a:ext cx="6524625" cy="60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5" imgW="2476500" imgH="406400" progId="Equation.DSMT4">
                  <p:embed/>
                </p:oleObj>
              </mc:Choice>
              <mc:Fallback>
                <p:oleObj name="Equation" r:id="rId5" imgW="2476500" imgH="40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6" y="2868217"/>
                        <a:ext cx="6524625" cy="60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6" name="组合 4"/>
          <p:cNvGrpSpPr/>
          <p:nvPr/>
        </p:nvGrpSpPr>
        <p:grpSpPr bwMode="auto">
          <a:xfrm>
            <a:off x="914400" y="1370409"/>
            <a:ext cx="446088" cy="461665"/>
            <a:chOff x="850900" y="1260019"/>
            <a:chExt cx="446088" cy="614051"/>
          </a:xfrm>
        </p:grpSpPr>
        <p:sp>
          <p:nvSpPr>
            <p:cNvPr id="3" name="矩形 2"/>
            <p:cNvSpPr/>
            <p:nvPr/>
          </p:nvSpPr>
          <p:spPr>
            <a:xfrm>
              <a:off x="850900" y="1275855"/>
              <a:ext cx="446088" cy="44658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911225" y="1260019"/>
              <a:ext cx="338554" cy="6140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441450" y="1128713"/>
            <a:ext cx="6726238" cy="3243263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质地均匀的骰子六个面分别刻有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的点数，掷两次骰子，得到向上一面的两个点数，则下列事件中，发生可能性最大的是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．点数都是偶数  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．点数的和为奇数</a:t>
            </a:r>
          </a:p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．点数的和小于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 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．点数的和小于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457200" indent="-457200"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389813" y="784623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1" name="文本框 33"/>
          <p:cNvSpPr txBox="1">
            <a:spLocks noChangeArrowheads="1"/>
          </p:cNvSpPr>
          <p:nvPr/>
        </p:nvSpPr>
        <p:spPr bwMode="auto">
          <a:xfrm>
            <a:off x="7512052" y="784623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8" name="组合 4"/>
          <p:cNvGrpSpPr/>
          <p:nvPr/>
        </p:nvGrpSpPr>
        <p:grpSpPr bwMode="auto">
          <a:xfrm>
            <a:off x="914400" y="1204914"/>
            <a:ext cx="446088" cy="461665"/>
            <a:chOff x="850900" y="1275785"/>
            <a:chExt cx="446088" cy="615157"/>
          </a:xfrm>
        </p:grpSpPr>
        <p:sp>
          <p:nvSpPr>
            <p:cNvPr id="3" name="矩形 2"/>
            <p:cNvSpPr/>
            <p:nvPr/>
          </p:nvSpPr>
          <p:spPr>
            <a:xfrm>
              <a:off x="850900" y="1275785"/>
              <a:ext cx="446088" cy="44738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911225" y="1275785"/>
              <a:ext cx="338554" cy="615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314453" y="1072753"/>
            <a:ext cx="7059613" cy="134302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如图，一个小球从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点入口往下落，在每个交叉口都有向左或向右两种可能，且两种可能性相等．则小球最终从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点落出的概率为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5" name="文本框 33"/>
          <p:cNvSpPr txBox="1">
            <a:spLocks noChangeArrowheads="1"/>
          </p:cNvSpPr>
          <p:nvPr/>
        </p:nvSpPr>
        <p:spPr bwMode="auto">
          <a:xfrm>
            <a:off x="7669216" y="64293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4703" y="2571750"/>
            <a:ext cx="26717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4" name="Object 4"/>
          <p:cNvGraphicFramePr>
            <a:graphicFrameLocks noChangeAspect="1"/>
          </p:cNvGraphicFramePr>
          <p:nvPr/>
        </p:nvGraphicFramePr>
        <p:xfrm>
          <a:off x="1471613" y="2415779"/>
          <a:ext cx="198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6" imgW="989965" imgH="406400" progId="Equation.DSMT4">
                  <p:embed/>
                </p:oleObj>
              </mc:Choice>
              <mc:Fallback>
                <p:oleObj name="Equation" r:id="rId6" imgW="989965" imgH="40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2415779"/>
                        <a:ext cx="198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Object 5"/>
          <p:cNvGraphicFramePr>
            <a:graphicFrameLocks noChangeAspect="1"/>
          </p:cNvGraphicFramePr>
          <p:nvPr/>
        </p:nvGraphicFramePr>
        <p:xfrm>
          <a:off x="1471613" y="3034904"/>
          <a:ext cx="193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8" imgW="964565" imgH="406400" progId="Equation.DSMT4">
                  <p:embed/>
                </p:oleObj>
              </mc:Choice>
              <mc:Fallback>
                <p:oleObj name="Equation" r:id="rId8" imgW="964565" imgH="40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3034904"/>
                        <a:ext cx="1930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76" name="组合 25"/>
          <p:cNvGrpSpPr/>
          <p:nvPr/>
        </p:nvGrpSpPr>
        <p:grpSpPr bwMode="auto">
          <a:xfrm>
            <a:off x="914400" y="1169195"/>
            <a:ext cx="446088" cy="461665"/>
            <a:chOff x="850900" y="1275785"/>
            <a:chExt cx="446088" cy="615157"/>
          </a:xfrm>
        </p:grpSpPr>
        <p:sp>
          <p:nvSpPr>
            <p:cNvPr id="27" name="矩形 26"/>
            <p:cNvSpPr/>
            <p:nvPr/>
          </p:nvSpPr>
          <p:spPr>
            <a:xfrm>
              <a:off x="850900" y="1275785"/>
              <a:ext cx="446088" cy="44738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911225" y="1275785"/>
              <a:ext cx="338554" cy="615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441450" y="1306117"/>
            <a:ext cx="6726238" cy="173235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经过某十字路口的汽车，可能直行，也可能左转或者右转，如果这三种可能性大小相同，则经过这个十字路口的两辆汽车一辆左转、一辆右转的概率是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389813" y="784623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89" name="文本框 33"/>
          <p:cNvSpPr txBox="1">
            <a:spLocks noChangeArrowheads="1"/>
          </p:cNvSpPr>
          <p:nvPr/>
        </p:nvSpPr>
        <p:spPr bwMode="auto">
          <a:xfrm>
            <a:off x="7512052" y="784623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6" name="Object 19"/>
          <p:cNvGraphicFramePr>
            <a:graphicFrameLocks noChangeAspect="1"/>
          </p:cNvGraphicFramePr>
          <p:nvPr/>
        </p:nvGraphicFramePr>
        <p:xfrm>
          <a:off x="1471616" y="3207545"/>
          <a:ext cx="6524625" cy="6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5" imgW="2476500" imgH="406400" progId="Equation.DSMT4">
                  <p:embed/>
                </p:oleObj>
              </mc:Choice>
              <mc:Fallback>
                <p:oleObj name="Equation" r:id="rId5" imgW="2476500" imgH="40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6" y="3207545"/>
                        <a:ext cx="6524625" cy="608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7" name="组合 4"/>
          <p:cNvGrpSpPr/>
          <p:nvPr/>
        </p:nvGrpSpPr>
        <p:grpSpPr bwMode="auto">
          <a:xfrm>
            <a:off x="914400" y="1370409"/>
            <a:ext cx="446088" cy="461665"/>
            <a:chOff x="850900" y="1260019"/>
            <a:chExt cx="446088" cy="614051"/>
          </a:xfrm>
        </p:grpSpPr>
        <p:sp>
          <p:nvSpPr>
            <p:cNvPr id="3" name="矩形 2"/>
            <p:cNvSpPr/>
            <p:nvPr/>
          </p:nvSpPr>
          <p:spPr>
            <a:xfrm>
              <a:off x="850900" y="1275855"/>
              <a:ext cx="446088" cy="44658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911225" y="1260019"/>
              <a:ext cx="338554" cy="6140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5" name="文本框 48"/>
          <p:cNvSpPr txBox="1">
            <a:spLocks noChangeArrowheads="1"/>
          </p:cNvSpPr>
          <p:nvPr/>
        </p:nvSpPr>
        <p:spPr bwMode="auto">
          <a:xfrm>
            <a:off x="7669216" y="64293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7416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Box 33"/>
          <p:cNvSpPr txBox="1">
            <a:spLocks noChangeArrowheads="1"/>
          </p:cNvSpPr>
          <p:nvPr/>
        </p:nvSpPr>
        <p:spPr bwMode="auto">
          <a:xfrm>
            <a:off x="1700216" y="1670449"/>
            <a:ext cx="6232525" cy="13619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抛掷一枚普通硬币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有人说“连续掷出三个正面”和“先掷出两个正面，再掷出一个反面”的概率是一样的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你同意吗？</a:t>
            </a:r>
          </a:p>
        </p:txBody>
      </p:sp>
      <p:sp>
        <p:nvSpPr>
          <p:cNvPr id="24" name="内容占位符 7"/>
          <p:cNvSpPr txBox="1"/>
          <p:nvPr/>
        </p:nvSpPr>
        <p:spPr>
          <a:xfrm>
            <a:off x="1035050" y="1659732"/>
            <a:ext cx="668338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33"/>
          <p:cNvSpPr txBox="1">
            <a:spLocks noChangeArrowheads="1"/>
          </p:cNvSpPr>
          <p:nvPr/>
        </p:nvSpPr>
        <p:spPr bwMode="auto">
          <a:xfrm>
            <a:off x="942975" y="2826545"/>
            <a:ext cx="6961188" cy="22929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 indent="-539750">
              <a:lnSpc>
                <a:spcPct val="125000"/>
              </a:lnSpc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分析：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对于第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次抛掷，可能出现的结果是正面或 反面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 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对于第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次抛掷来说也是这样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而且每次硬币出现正面或反面的概率都相等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由此，我们可以画出树状 图，如图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25. 2. 7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所示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indent="-539750">
              <a:lnSpc>
                <a:spcPct val="150000"/>
              </a:lnSpc>
              <a:defRPr/>
            </a:pPr>
            <a:endParaRPr lang="zh-CN" altLang="zh-CN" sz="2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22" name="AutoShape 2"/>
          <p:cNvSpPr>
            <a:spLocks noChangeArrowheads="1"/>
          </p:cNvSpPr>
          <p:nvPr/>
        </p:nvSpPr>
        <p:spPr bwMode="gray">
          <a:xfrm flipH="1">
            <a:off x="2376491" y="1019175"/>
            <a:ext cx="3819525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3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4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7425" name="文本框 39"/>
          <p:cNvSpPr txBox="1">
            <a:spLocks noChangeArrowheads="1"/>
          </p:cNvSpPr>
          <p:nvPr/>
        </p:nvSpPr>
        <p:spPr bwMode="auto">
          <a:xfrm>
            <a:off x="963616" y="1002508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知识点</a:t>
            </a:r>
          </a:p>
        </p:txBody>
      </p:sp>
      <p:sp>
        <p:nvSpPr>
          <p:cNvPr id="17426" name="文本框 40"/>
          <p:cNvSpPr txBox="1">
            <a:spLocks noChangeArrowheads="1"/>
          </p:cNvSpPr>
          <p:nvPr/>
        </p:nvSpPr>
        <p:spPr bwMode="auto">
          <a:xfrm>
            <a:off x="2863853" y="1002508"/>
            <a:ext cx="333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两步以上试验的树状图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36" name="文本框 30"/>
          <p:cNvSpPr txBox="1">
            <a:spLocks noChangeArrowheads="1"/>
          </p:cNvSpPr>
          <p:nvPr/>
        </p:nvSpPr>
        <p:spPr bwMode="auto">
          <a:xfrm>
            <a:off x="7669216" y="64293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TextBox 65"/>
          <p:cNvSpPr txBox="1">
            <a:spLocks noChangeArrowheads="1"/>
          </p:cNvSpPr>
          <p:nvPr/>
        </p:nvSpPr>
        <p:spPr bwMode="auto">
          <a:xfrm>
            <a:off x="4340225" y="2776536"/>
            <a:ext cx="1225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图 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</a:rPr>
              <a:t>25.2.7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04" name="TextBox 26"/>
          <p:cNvSpPr txBox="1">
            <a:spLocks noChangeArrowheads="1"/>
          </p:cNvSpPr>
          <p:nvPr/>
        </p:nvSpPr>
        <p:spPr bwMode="auto">
          <a:xfrm>
            <a:off x="1301750" y="3118249"/>
            <a:ext cx="66309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667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在图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25. 2. 7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中，从上至下每一条路径就是一种可能 的结果，而且每种结果发生的概率相等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组合 133"/>
          <p:cNvGrpSpPr/>
          <p:nvPr/>
        </p:nvGrpSpPr>
        <p:grpSpPr bwMode="auto">
          <a:xfrm>
            <a:off x="1982790" y="1195386"/>
            <a:ext cx="4976845" cy="1619985"/>
            <a:chOff x="2310011" y="2637978"/>
            <a:chExt cx="4977244" cy="2160597"/>
          </a:xfrm>
        </p:grpSpPr>
        <p:grpSp>
          <p:nvGrpSpPr>
            <p:cNvPr id="18446" name="组合 48"/>
            <p:cNvGrpSpPr/>
            <p:nvPr/>
          </p:nvGrpSpPr>
          <p:grpSpPr bwMode="auto">
            <a:xfrm rot="767856">
              <a:off x="5072735" y="2637978"/>
              <a:ext cx="1088081" cy="426865"/>
              <a:chOff x="6938532" y="1521429"/>
              <a:chExt cx="683953" cy="380967"/>
            </a:xfrm>
          </p:grpSpPr>
          <p:cxnSp>
            <p:nvCxnSpPr>
              <p:cNvPr id="42" name="直接连接符 41"/>
              <p:cNvCxnSpPr/>
              <p:nvPr/>
            </p:nvCxnSpPr>
            <p:spPr>
              <a:xfrm rot="5400000" flipH="1">
                <a:off x="7320315" y="1425322"/>
                <a:ext cx="206913" cy="3981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rot="20832144" flipH="1">
                <a:off x="6934558" y="1561903"/>
                <a:ext cx="311364" cy="3372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47" name="组合 132"/>
            <p:cNvGrpSpPr/>
            <p:nvPr/>
          </p:nvGrpSpPr>
          <p:grpSpPr bwMode="auto">
            <a:xfrm>
              <a:off x="2310011" y="2912793"/>
              <a:ext cx="4977244" cy="1885782"/>
              <a:chOff x="2310011" y="2912793"/>
              <a:chExt cx="4977244" cy="1885782"/>
            </a:xfrm>
          </p:grpSpPr>
          <p:sp>
            <p:nvSpPr>
              <p:cNvPr id="18448" name="TextBox 36"/>
              <p:cNvSpPr txBox="1">
                <a:spLocks noChangeArrowheads="1"/>
              </p:cNvSpPr>
              <p:nvPr/>
            </p:nvSpPr>
            <p:spPr bwMode="auto">
              <a:xfrm>
                <a:off x="2310011" y="2912793"/>
                <a:ext cx="829139" cy="533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次</a:t>
                </a:r>
                <a:endPara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449" name="组合 53"/>
              <p:cNvGrpSpPr/>
              <p:nvPr/>
            </p:nvGrpSpPr>
            <p:grpSpPr bwMode="auto">
              <a:xfrm>
                <a:off x="4657416" y="2980849"/>
                <a:ext cx="1863695" cy="509799"/>
                <a:chOff x="6549609" y="1907527"/>
                <a:chExt cx="1171494" cy="454978"/>
              </a:xfrm>
            </p:grpSpPr>
            <p:sp>
              <p:nvSpPr>
                <p:cNvPr id="18489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6549609" y="1907527"/>
                  <a:ext cx="262206" cy="439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1800" b="1">
                      <a:latin typeface="Arial" panose="020B0604020202020204" pitchFamily="34" charset="0"/>
                    </a:rPr>
                    <a:t>正</a:t>
                  </a:r>
                </a:p>
              </p:txBody>
            </p:sp>
            <p:sp>
              <p:nvSpPr>
                <p:cNvPr id="18490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7458897" y="1922892"/>
                  <a:ext cx="262206" cy="439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1800" b="1">
                      <a:latin typeface="Arial" panose="020B0604020202020204" pitchFamily="34" charset="0"/>
                    </a:rPr>
                    <a:t>反</a:t>
                  </a:r>
                </a:p>
              </p:txBody>
            </p:sp>
          </p:grpSp>
          <p:grpSp>
            <p:nvGrpSpPr>
              <p:cNvPr id="18450" name="组合 85"/>
              <p:cNvGrpSpPr/>
              <p:nvPr/>
            </p:nvGrpSpPr>
            <p:grpSpPr bwMode="auto">
              <a:xfrm>
                <a:off x="5508531" y="3428378"/>
                <a:ext cx="1778724" cy="1370197"/>
                <a:chOff x="5137613" y="3366921"/>
                <a:chExt cx="1778724" cy="1370197"/>
              </a:xfrm>
            </p:grpSpPr>
            <p:grpSp>
              <p:nvGrpSpPr>
                <p:cNvPr id="18471" name="组合 57"/>
                <p:cNvGrpSpPr/>
                <p:nvPr/>
              </p:nvGrpSpPr>
              <p:grpSpPr bwMode="auto">
                <a:xfrm rot="767856">
                  <a:off x="5740881" y="3366921"/>
                  <a:ext cx="729215" cy="283772"/>
                  <a:chOff x="7058159" y="1521653"/>
                  <a:chExt cx="566903" cy="320598"/>
                </a:xfrm>
              </p:grpSpPr>
              <p:cxnSp>
                <p:nvCxnSpPr>
                  <p:cNvPr id="36" name="直接连接符 35"/>
                  <p:cNvCxnSpPr/>
                  <p:nvPr/>
                </p:nvCxnSpPr>
                <p:spPr>
                  <a:xfrm rot="5400000" flipH="1">
                    <a:off x="7316965" y="1424372"/>
                    <a:ext cx="213490" cy="39619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/>
                  <p:cNvCxnSpPr/>
                  <p:nvPr/>
                </p:nvCxnSpPr>
                <p:spPr>
                  <a:xfrm flipH="1">
                    <a:off x="7057877" y="1513572"/>
                    <a:ext cx="162921" cy="32830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72" name="组合 61"/>
                <p:cNvGrpSpPr/>
                <p:nvPr/>
              </p:nvGrpSpPr>
              <p:grpSpPr bwMode="auto">
                <a:xfrm>
                  <a:off x="5421098" y="3580095"/>
                  <a:ext cx="1248233" cy="507784"/>
                  <a:chOff x="6869651" y="1768961"/>
                  <a:chExt cx="784623" cy="453185"/>
                </a:xfrm>
              </p:grpSpPr>
              <p:sp>
                <p:nvSpPr>
                  <p:cNvPr id="18485" name="Text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9651" y="1768961"/>
                    <a:ext cx="262206" cy="4396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1800" b="1">
                        <a:latin typeface="Arial" panose="020B0604020202020204" pitchFamily="34" charset="0"/>
                      </a:rPr>
                      <a:t>正</a:t>
                    </a:r>
                  </a:p>
                </p:txBody>
              </p:sp>
              <p:sp>
                <p:nvSpPr>
                  <p:cNvPr id="18486" name="Text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92068" y="1782528"/>
                    <a:ext cx="262206" cy="4396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1800" b="1">
                        <a:latin typeface="Arial" panose="020B0604020202020204" pitchFamily="34" charset="0"/>
                      </a:rPr>
                      <a:t>反</a:t>
                    </a:r>
                  </a:p>
                </p:txBody>
              </p:sp>
            </p:grpSp>
            <p:grpSp>
              <p:nvGrpSpPr>
                <p:cNvPr id="18473" name="组合 67"/>
                <p:cNvGrpSpPr/>
                <p:nvPr/>
              </p:nvGrpSpPr>
              <p:grpSpPr bwMode="auto">
                <a:xfrm>
                  <a:off x="5137613" y="3872292"/>
                  <a:ext cx="847412" cy="814476"/>
                  <a:chOff x="7261544" y="2693572"/>
                  <a:chExt cx="847412" cy="814476"/>
                </a:xfrm>
              </p:grpSpPr>
              <p:cxnSp>
                <p:nvCxnSpPr>
                  <p:cNvPr id="69" name="直接连接符 68"/>
                  <p:cNvCxnSpPr/>
                  <p:nvPr/>
                </p:nvCxnSpPr>
                <p:spPr bwMode="auto">
                  <a:xfrm flipH="1" flipV="1">
                    <a:off x="7743144" y="2699924"/>
                    <a:ext cx="155587" cy="28900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481" name="组合 49"/>
                  <p:cNvGrpSpPr/>
                  <p:nvPr/>
                </p:nvGrpSpPr>
                <p:grpSpPr bwMode="auto">
                  <a:xfrm>
                    <a:off x="7261544" y="2693572"/>
                    <a:ext cx="847412" cy="814476"/>
                    <a:chOff x="7261544" y="2693572"/>
                    <a:chExt cx="847412" cy="814476"/>
                  </a:xfrm>
                </p:grpSpPr>
                <p:sp>
                  <p:nvSpPr>
                    <p:cNvPr id="18482" name="TextBox 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1544" y="3015464"/>
                      <a:ext cx="417135" cy="4925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lang="zh-CN" altLang="en-US" sz="1800" b="1">
                          <a:latin typeface="Arial" panose="020B0604020202020204" pitchFamily="34" charset="0"/>
                        </a:rPr>
                        <a:t>正</a:t>
                      </a:r>
                    </a:p>
                  </p:txBody>
                </p:sp>
                <p:sp>
                  <p:nvSpPr>
                    <p:cNvPr id="18483" name="Text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91821" y="3005952"/>
                      <a:ext cx="417135" cy="4925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lang="zh-CN" altLang="en-US" sz="1800" b="1">
                          <a:latin typeface="Arial" panose="020B0604020202020204" pitchFamily="34" charset="0"/>
                        </a:rPr>
                        <a:t>反</a:t>
                      </a:r>
                    </a:p>
                  </p:txBody>
                </p:sp>
                <p:cxnSp>
                  <p:nvCxnSpPr>
                    <p:cNvPr id="73" name="直接连接符 72"/>
                    <p:cNvCxnSpPr/>
                    <p:nvPr/>
                  </p:nvCxnSpPr>
                  <p:spPr bwMode="auto">
                    <a:xfrm rot="767856" flipH="1">
                      <a:off x="7495474" y="2693572"/>
                      <a:ext cx="209567" cy="28265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474" name="组合 73"/>
                <p:cNvGrpSpPr/>
                <p:nvPr/>
              </p:nvGrpSpPr>
              <p:grpSpPr bwMode="auto">
                <a:xfrm>
                  <a:off x="6068925" y="3923106"/>
                  <a:ext cx="847412" cy="814012"/>
                  <a:chOff x="7261544" y="2694035"/>
                  <a:chExt cx="847412" cy="814012"/>
                </a:xfrm>
              </p:grpSpPr>
              <p:cxnSp>
                <p:nvCxnSpPr>
                  <p:cNvPr id="75" name="直接连接符 74"/>
                  <p:cNvCxnSpPr/>
                  <p:nvPr/>
                </p:nvCxnSpPr>
                <p:spPr bwMode="auto">
                  <a:xfrm flipH="1" flipV="1">
                    <a:off x="7742182" y="2700387"/>
                    <a:ext cx="149237" cy="28900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476" name="组合 49"/>
                  <p:cNvGrpSpPr/>
                  <p:nvPr/>
                </p:nvGrpSpPr>
                <p:grpSpPr bwMode="auto">
                  <a:xfrm>
                    <a:off x="7261544" y="2694035"/>
                    <a:ext cx="847412" cy="814012"/>
                    <a:chOff x="7261544" y="2694035"/>
                    <a:chExt cx="847412" cy="814012"/>
                  </a:xfrm>
                </p:grpSpPr>
                <p:sp>
                  <p:nvSpPr>
                    <p:cNvPr id="18477" name="TextBox 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1544" y="3015464"/>
                      <a:ext cx="417135" cy="4925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lang="zh-CN" altLang="en-US" sz="1800" b="1">
                          <a:latin typeface="Arial" panose="020B0604020202020204" pitchFamily="34" charset="0"/>
                        </a:rPr>
                        <a:t>正</a:t>
                      </a:r>
                    </a:p>
                  </p:txBody>
                </p:sp>
                <p:sp>
                  <p:nvSpPr>
                    <p:cNvPr id="18478" name="Text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91821" y="3005952"/>
                      <a:ext cx="417135" cy="4925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lang="zh-CN" altLang="en-US" sz="1800" b="1">
                          <a:latin typeface="Arial" panose="020B0604020202020204" pitchFamily="34" charset="0"/>
                        </a:rPr>
                        <a:t>反</a:t>
                      </a:r>
                    </a:p>
                  </p:txBody>
                </p:sp>
                <p:cxnSp>
                  <p:nvCxnSpPr>
                    <p:cNvPr id="79" name="直接连接符 78"/>
                    <p:cNvCxnSpPr/>
                    <p:nvPr/>
                  </p:nvCxnSpPr>
                  <p:spPr bwMode="auto">
                    <a:xfrm rot="767856" flipH="1">
                      <a:off x="7494512" y="2694035"/>
                      <a:ext cx="209567" cy="28265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8451" name="组合 86"/>
              <p:cNvGrpSpPr/>
              <p:nvPr/>
            </p:nvGrpSpPr>
            <p:grpSpPr bwMode="auto">
              <a:xfrm>
                <a:off x="4112118" y="3333492"/>
                <a:ext cx="1551876" cy="1447098"/>
                <a:chOff x="4112118" y="3333492"/>
                <a:chExt cx="1551876" cy="1447098"/>
              </a:xfrm>
            </p:grpSpPr>
            <p:sp>
              <p:nvSpPr>
                <p:cNvPr id="18454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4389899" y="3673159"/>
                  <a:ext cx="417135" cy="492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1800" b="1">
                      <a:latin typeface="Arial" panose="020B0604020202020204" pitchFamily="34" charset="0"/>
                    </a:rPr>
                    <a:t>正</a:t>
                  </a:r>
                </a:p>
              </p:txBody>
            </p:sp>
            <p:sp>
              <p:nvSpPr>
                <p:cNvPr id="18455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5043034" y="3624121"/>
                  <a:ext cx="417135" cy="492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1800" b="1">
                      <a:latin typeface="Arial" panose="020B0604020202020204" pitchFamily="34" charset="0"/>
                    </a:rPr>
                    <a:t>反</a:t>
                  </a:r>
                </a:p>
              </p:txBody>
            </p:sp>
            <p:grpSp>
              <p:nvGrpSpPr>
                <p:cNvPr id="18456" name="组合 50"/>
                <p:cNvGrpSpPr/>
                <p:nvPr/>
              </p:nvGrpSpPr>
              <p:grpSpPr bwMode="auto">
                <a:xfrm rot="767856">
                  <a:off x="4612660" y="3333492"/>
                  <a:ext cx="629509" cy="328774"/>
                  <a:chOff x="7054385" y="1470540"/>
                  <a:chExt cx="489387" cy="371435"/>
                </a:xfrm>
              </p:grpSpPr>
              <p:cxnSp>
                <p:nvCxnSpPr>
                  <p:cNvPr id="40" name="直接连接符 39"/>
                  <p:cNvCxnSpPr/>
                  <p:nvPr/>
                </p:nvCxnSpPr>
                <p:spPr>
                  <a:xfrm rot="20832144" flipH="1" flipV="1">
                    <a:off x="7239557" y="1466851"/>
                    <a:ext cx="302388" cy="29062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/>
                  <p:cNvCxnSpPr/>
                  <p:nvPr/>
                </p:nvCxnSpPr>
                <p:spPr>
                  <a:xfrm flipH="1">
                    <a:off x="7048086" y="1518096"/>
                    <a:ext cx="165388" cy="31933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57" name="组合 66"/>
                <p:cNvGrpSpPr/>
                <p:nvPr/>
              </p:nvGrpSpPr>
              <p:grpSpPr bwMode="auto">
                <a:xfrm>
                  <a:off x="4112118" y="3965508"/>
                  <a:ext cx="847412" cy="815082"/>
                  <a:chOff x="7261544" y="2692966"/>
                  <a:chExt cx="847412" cy="815082"/>
                </a:xfrm>
              </p:grpSpPr>
              <p:cxnSp>
                <p:nvCxnSpPr>
                  <p:cNvPr id="47" name="直接连接符 46"/>
                  <p:cNvCxnSpPr/>
                  <p:nvPr/>
                </p:nvCxnSpPr>
                <p:spPr bwMode="auto">
                  <a:xfrm flipH="1" flipV="1">
                    <a:off x="7742445" y="2699318"/>
                    <a:ext cx="149237" cy="28900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465" name="组合 49"/>
                  <p:cNvGrpSpPr/>
                  <p:nvPr/>
                </p:nvGrpSpPr>
                <p:grpSpPr bwMode="auto">
                  <a:xfrm>
                    <a:off x="7261544" y="2692966"/>
                    <a:ext cx="847412" cy="815082"/>
                    <a:chOff x="7261544" y="2692966"/>
                    <a:chExt cx="847412" cy="815082"/>
                  </a:xfrm>
                </p:grpSpPr>
                <p:sp>
                  <p:nvSpPr>
                    <p:cNvPr id="18466" name="TextBox 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1544" y="3015465"/>
                      <a:ext cx="417135" cy="4925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lang="zh-CN" altLang="en-US" sz="1800" b="1">
                          <a:latin typeface="Arial" panose="020B0604020202020204" pitchFamily="34" charset="0"/>
                        </a:rPr>
                        <a:t>正</a:t>
                      </a:r>
                    </a:p>
                  </p:txBody>
                </p:sp>
                <p:sp>
                  <p:nvSpPr>
                    <p:cNvPr id="18467" name="Text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91821" y="3005951"/>
                      <a:ext cx="417135" cy="4925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lang="zh-CN" altLang="en-US" sz="1800" b="1">
                          <a:latin typeface="Arial" panose="020B0604020202020204" pitchFamily="34" charset="0"/>
                        </a:rPr>
                        <a:t>反</a:t>
                      </a:r>
                    </a:p>
                  </p:txBody>
                </p:sp>
                <p:cxnSp>
                  <p:nvCxnSpPr>
                    <p:cNvPr id="48" name="直接连接符 47"/>
                    <p:cNvCxnSpPr/>
                    <p:nvPr/>
                  </p:nvCxnSpPr>
                  <p:spPr bwMode="auto">
                    <a:xfrm rot="767856" flipH="1">
                      <a:off x="7494775" y="2692966"/>
                      <a:ext cx="209567" cy="28265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458" name="组合 79"/>
                <p:cNvGrpSpPr/>
                <p:nvPr/>
              </p:nvGrpSpPr>
              <p:grpSpPr bwMode="auto">
                <a:xfrm>
                  <a:off x="4816582" y="3970272"/>
                  <a:ext cx="847412" cy="807449"/>
                  <a:chOff x="7261544" y="2700598"/>
                  <a:chExt cx="847412" cy="807449"/>
                </a:xfrm>
              </p:grpSpPr>
              <p:cxnSp>
                <p:nvCxnSpPr>
                  <p:cNvPr id="81" name="直接连接符 80"/>
                  <p:cNvCxnSpPr/>
                  <p:nvPr/>
                </p:nvCxnSpPr>
                <p:spPr bwMode="auto">
                  <a:xfrm flipH="1" flipV="1">
                    <a:off x="7742887" y="2706950"/>
                    <a:ext cx="149237" cy="28265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460" name="组合 49"/>
                  <p:cNvGrpSpPr/>
                  <p:nvPr/>
                </p:nvGrpSpPr>
                <p:grpSpPr bwMode="auto">
                  <a:xfrm>
                    <a:off x="7261544" y="2700598"/>
                    <a:ext cx="847412" cy="807449"/>
                    <a:chOff x="7261544" y="2700598"/>
                    <a:chExt cx="847412" cy="807449"/>
                  </a:xfrm>
                </p:grpSpPr>
                <p:sp>
                  <p:nvSpPr>
                    <p:cNvPr id="18461" name="TextBox 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1544" y="3015464"/>
                      <a:ext cx="417135" cy="4925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lang="zh-CN" altLang="en-US" sz="1800" b="1">
                          <a:latin typeface="Arial" panose="020B0604020202020204" pitchFamily="34" charset="0"/>
                        </a:rPr>
                        <a:t>正</a:t>
                      </a:r>
                    </a:p>
                  </p:txBody>
                </p:sp>
                <p:sp>
                  <p:nvSpPr>
                    <p:cNvPr id="18462" name="Text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91821" y="3005952"/>
                      <a:ext cx="417135" cy="4925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lang="zh-CN" altLang="en-US" sz="1800" b="1">
                          <a:latin typeface="Arial" panose="020B0604020202020204" pitchFamily="34" charset="0"/>
                        </a:rPr>
                        <a:t>反</a:t>
                      </a:r>
                    </a:p>
                  </p:txBody>
                </p:sp>
                <p:cxnSp>
                  <p:nvCxnSpPr>
                    <p:cNvPr id="85" name="直接连接符 84"/>
                    <p:cNvCxnSpPr/>
                    <p:nvPr/>
                  </p:nvCxnSpPr>
                  <p:spPr bwMode="auto">
                    <a:xfrm rot="767856" flipH="1">
                      <a:off x="7495217" y="2700598"/>
                      <a:ext cx="209567" cy="27630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8452" name="TextBox 36"/>
              <p:cNvSpPr txBox="1">
                <a:spLocks noChangeArrowheads="1"/>
              </p:cNvSpPr>
              <p:nvPr/>
            </p:nvSpPr>
            <p:spPr bwMode="auto">
              <a:xfrm>
                <a:off x="2310011" y="3619399"/>
                <a:ext cx="829139" cy="533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次</a:t>
                </a:r>
                <a:endPara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53" name="TextBox 36"/>
              <p:cNvSpPr txBox="1">
                <a:spLocks noChangeArrowheads="1"/>
              </p:cNvSpPr>
              <p:nvPr/>
            </p:nvSpPr>
            <p:spPr bwMode="auto">
              <a:xfrm>
                <a:off x="2310011" y="4171908"/>
                <a:ext cx="829139" cy="533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次</a:t>
                </a:r>
                <a:endPara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/>
      <p:bldP spid="123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0" name="文本框 30"/>
          <p:cNvSpPr txBox="1">
            <a:spLocks noChangeArrowheads="1"/>
          </p:cNvSpPr>
          <p:nvPr/>
        </p:nvSpPr>
        <p:spPr bwMode="auto">
          <a:xfrm>
            <a:off x="7669216" y="64293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37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内容占位符 7"/>
          <p:cNvSpPr txBox="1">
            <a:spLocks noChangeArrowheads="1"/>
          </p:cNvSpPr>
          <p:nvPr/>
        </p:nvSpPr>
        <p:spPr bwMode="auto">
          <a:xfrm>
            <a:off x="863600" y="1263255"/>
            <a:ext cx="74739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抛掷一枚普通硬币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次，共有以下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种机会 均等的 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结果：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正正正，正正反，正反正，正反反，</a:t>
            </a:r>
          </a:p>
          <a:p>
            <a:pPr lvl="1">
              <a:lnSpc>
                <a:spcPct val="125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反正正，反正反，反反正，反反反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2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（正正正）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=P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（正正反）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lvl="1">
              <a:lnSpc>
                <a:spcPct val="125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所以，题目中的说法正确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011" name="Object 19"/>
          <p:cNvGraphicFramePr>
            <a:graphicFrameLocks noChangeAspect="1"/>
          </p:cNvGraphicFramePr>
          <p:nvPr/>
        </p:nvGraphicFramePr>
        <p:xfrm>
          <a:off x="5375275" y="2530078"/>
          <a:ext cx="38893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Equation" r:id="rId6" imgW="139700" imgH="406400" progId="Equation.DSMT4">
                  <p:embed/>
                </p:oleObj>
              </mc:Choice>
              <mc:Fallback>
                <p:oleObj name="Equation" r:id="rId6" imgW="139700" imgH="40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2530078"/>
                        <a:ext cx="38893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圆角矩形标注 70"/>
          <p:cNvSpPr/>
          <p:nvPr/>
        </p:nvSpPr>
        <p:spPr>
          <a:xfrm>
            <a:off x="6021391" y="2984897"/>
            <a:ext cx="2308225" cy="1389459"/>
          </a:xfrm>
          <a:prstGeom prst="wedgeRoundRectCallout">
            <a:avLst>
              <a:gd name="adj1" fmla="val -45519"/>
              <a:gd name="adj2" fmla="val -9969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“先两个正面，再一个反面”就是“两个正面，一个反面”吗？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615238" y="622698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484" name="文本框 30"/>
          <p:cNvSpPr txBox="1">
            <a:spLocks noChangeArrowheads="1"/>
          </p:cNvSpPr>
          <p:nvPr/>
        </p:nvSpPr>
        <p:spPr bwMode="auto">
          <a:xfrm>
            <a:off x="7737477" y="62269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0"/>
          <p:cNvSpPr>
            <a:spLocks noChangeArrowheads="1"/>
          </p:cNvSpPr>
          <p:nvPr/>
        </p:nvSpPr>
        <p:spPr bwMode="auto">
          <a:xfrm>
            <a:off x="1098553" y="1558529"/>
            <a:ext cx="72310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3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该树状图从上到下，列举了所有机会均等的结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果，可以帮助我们分析问题，而且可以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避免重复和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遗漏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，既直观 又条理分明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40683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03588" y="1606155"/>
            <a:ext cx="43926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两步试验的树状图 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两步以上试验的树状图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60032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4610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543176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3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22546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22547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2538" name="文本框 45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22539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81038" y="1452612"/>
            <a:ext cx="7251700" cy="32932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 defTabSz="914400">
              <a:lnSpc>
                <a:spcPct val="13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在分析随机事件发生的可能性时，要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3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从事件发生的结果入手，从中找出所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3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关注的结果数，既不能遗漏任何一种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3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可能结果，也不能重复计算，本题易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3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忽略小可本身也有三种出法，而只考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3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虑小可出“剪子”的可能结果，从而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3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得到错误的树状图，如图，进而得出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3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错误的结果为</a:t>
            </a:r>
            <a:endParaRPr lang="en-US" altLang="zh-CN" sz="2000" b="1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986" name="Picture 2" descr="EWS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4378" y="1741885"/>
            <a:ext cx="2455863" cy="244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58" name="Object 19"/>
          <p:cNvGraphicFramePr>
            <a:graphicFrameLocks noChangeAspect="1"/>
          </p:cNvGraphicFramePr>
          <p:nvPr/>
        </p:nvGraphicFramePr>
        <p:xfrm>
          <a:off x="2664620" y="4160583"/>
          <a:ext cx="385763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7" imgW="203200" imgH="405765" progId="Equation.DSMT4">
                  <p:embed/>
                </p:oleObj>
              </mc:Choice>
              <mc:Fallback>
                <p:oleObj name="Equation" r:id="rId7" imgW="203200" imgH="40576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4620" y="4160583"/>
                        <a:ext cx="385763" cy="57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441453" y="1033463"/>
            <a:ext cx="6951663" cy="23241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三张背面完全相同的数字牌，它们的正面分别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印有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数字“</a:t>
            </a:r>
            <a:r>
              <a:rPr lang="en-US" altLang="zh-CN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1”“2”“3”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，将它们背面朝上，洗匀后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随机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抽取一张，记录牌上的数字并把牌放回，再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重复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这样的步骤两次，得到三个数字</a:t>
            </a:r>
            <a:r>
              <a:rPr lang="en-US" altLang="zh-CN" sz="20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en-US" altLang="zh-CN" sz="20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为边长正好构成等边三角形的概率是</a:t>
            </a:r>
            <a:r>
              <a:rPr lang="en-US" altLang="zh-CN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0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389813" y="784623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3557" name="文本框 33"/>
          <p:cNvSpPr txBox="1">
            <a:spLocks noChangeArrowheads="1"/>
          </p:cNvSpPr>
          <p:nvPr/>
        </p:nvSpPr>
        <p:spPr bwMode="auto">
          <a:xfrm>
            <a:off x="7512052" y="784623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5" name="Object 19"/>
          <p:cNvGraphicFramePr>
            <a:graphicFrameLocks noChangeAspect="1"/>
          </p:cNvGraphicFramePr>
          <p:nvPr/>
        </p:nvGraphicFramePr>
        <p:xfrm>
          <a:off x="1465266" y="3243264"/>
          <a:ext cx="6759575" cy="6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5" imgW="2565400" imgH="406400" progId="Equation.DSMT4">
                  <p:embed/>
                </p:oleObj>
              </mc:Choice>
              <mc:Fallback>
                <p:oleObj name="Equation" r:id="rId5" imgW="2565400" imgH="40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6" y="3243264"/>
                        <a:ext cx="6759575" cy="608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6" name="组合 23"/>
          <p:cNvGrpSpPr/>
          <p:nvPr/>
        </p:nvGrpSpPr>
        <p:grpSpPr bwMode="auto">
          <a:xfrm>
            <a:off x="914400" y="1134670"/>
            <a:ext cx="446088" cy="461665"/>
            <a:chOff x="850900" y="1260019"/>
            <a:chExt cx="446088" cy="616161"/>
          </a:xfrm>
        </p:grpSpPr>
        <p:sp>
          <p:nvSpPr>
            <p:cNvPr id="25" name="矩形 24"/>
            <p:cNvSpPr/>
            <p:nvPr/>
          </p:nvSpPr>
          <p:spPr>
            <a:xfrm>
              <a:off x="850900" y="1275910"/>
              <a:ext cx="446088" cy="4465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911225" y="1260019"/>
              <a:ext cx="338554" cy="6161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314453" y="1116808"/>
            <a:ext cx="7089775" cy="317539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0" hangingPunct="0">
              <a:lnSpc>
                <a:spcPct val="135000"/>
              </a:lnSpc>
              <a:spcBef>
                <a:spcPts val="0"/>
              </a:spcBef>
              <a:defRPr/>
            </a:pP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刚很擅长球类运动，课外活动时，足球队、篮球队都力邀他到自己的阵营，小刚左右为难，最后决定通过掷硬币来确定．游戏规则如下：连续抛掷硬币三次，若三次正面朝上或三次反面朝上，则由小刚任意挑选两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球队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两次正面朝上一次正面朝下，则小刚加入足球阵营；若两次反面朝上一次反面朝下，则小刚加入篮球阵营．</a:t>
            </a:r>
          </a:p>
          <a:p>
            <a:pPr algn="l" defTabSz="914400" eaLnBrk="0" hangingPunct="0">
              <a:lnSpc>
                <a:spcPct val="135000"/>
              </a:lnSpc>
              <a:spcBef>
                <a:spcPts val="0"/>
              </a:spcBef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用画树状图的方法表示三次抛掷硬币的所有结果．</a:t>
            </a:r>
          </a:p>
          <a:p>
            <a:pPr algn="l" defTabSz="914400" eaLnBrk="0" hangingPunct="0">
              <a:lnSpc>
                <a:spcPct val="135000"/>
              </a:lnSpc>
              <a:spcBef>
                <a:spcPts val="0"/>
              </a:spcBef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小刚任意挑选两球队的概率有多大？</a:t>
            </a:r>
          </a:p>
          <a:p>
            <a:pPr algn="l" defTabSz="914400" eaLnBrk="0" hangingPunct="0">
              <a:lnSpc>
                <a:spcPct val="135000"/>
              </a:lnSpc>
              <a:spcBef>
                <a:spcPts val="0"/>
              </a:spcBef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这个游戏规则对两个球队是否公平？为什么？</a:t>
            </a:r>
          </a:p>
        </p:txBody>
      </p:sp>
      <p:sp>
        <p:nvSpPr>
          <p:cNvPr id="33" name="矩形 32"/>
          <p:cNvSpPr/>
          <p:nvPr/>
        </p:nvSpPr>
        <p:spPr>
          <a:xfrm>
            <a:off x="7389813" y="784623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4581" name="文本框 33"/>
          <p:cNvSpPr txBox="1">
            <a:spLocks noChangeArrowheads="1"/>
          </p:cNvSpPr>
          <p:nvPr/>
        </p:nvSpPr>
        <p:spPr bwMode="auto">
          <a:xfrm>
            <a:off x="7512052" y="784623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8" name="组合 23"/>
          <p:cNvGrpSpPr/>
          <p:nvPr/>
        </p:nvGrpSpPr>
        <p:grpSpPr bwMode="auto">
          <a:xfrm>
            <a:off x="803275" y="1134670"/>
            <a:ext cx="446088" cy="461665"/>
            <a:chOff x="850900" y="1260019"/>
            <a:chExt cx="446088" cy="616161"/>
          </a:xfrm>
        </p:grpSpPr>
        <p:sp>
          <p:nvSpPr>
            <p:cNvPr id="25" name="矩形 24"/>
            <p:cNvSpPr/>
            <p:nvPr/>
          </p:nvSpPr>
          <p:spPr>
            <a:xfrm>
              <a:off x="850900" y="1275910"/>
              <a:ext cx="446088" cy="4465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911225" y="1260019"/>
              <a:ext cx="338554" cy="6161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20"/>
          <p:cNvSpPr>
            <a:spLocks noChangeArrowheads="1"/>
          </p:cNvSpPr>
          <p:nvPr/>
        </p:nvSpPr>
        <p:spPr bwMode="auto">
          <a:xfrm>
            <a:off x="965203" y="1463280"/>
            <a:ext cx="72310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lvl="3" indent="-457200" eaLnBrk="1" hangingPunct="1">
              <a:lnSpc>
                <a:spcPct val="150000"/>
              </a:lnSpc>
              <a:buFontTx/>
              <a:buAutoNum type="arabicParenBoth"/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当事件涉及三个或三个以上元素时，用列表法不易列举出所有可能结果，用树状图可以依次列出所有可能的结果，求出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，再分别求出某个事件中包含的所有可能的结果，求出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，从而求出概率．</a:t>
            </a:r>
          </a:p>
          <a:p>
            <a:pPr marL="457200" lvl="3" indent="-457200" eaLnBrk="1" hangingPunct="1">
              <a:lnSpc>
                <a:spcPct val="150000"/>
              </a:lnSpc>
              <a:buFontTx/>
              <a:buAutoNum type="arabicParenBoth" startAt="2"/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用树状图法列举时，应注意取出后放回与不放回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indent="0" eaLnBrk="1" hangingPunct="1">
              <a:lnSpc>
                <a:spcPct val="150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的问题．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17638" y="2349103"/>
            <a:ext cx="6748462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、什么叫事件的概率？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、一般地，如果在一次试验中有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种可能结果，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并且它们发生的可能性都相等，事件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包含其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中的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种结果，那么事件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发生的概率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 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= </a:t>
            </a:r>
            <a:r>
              <a:rPr lang="en-US" altLang="zh-CN" sz="2000" b="1" u="sng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1" name="椭圆 20"/>
          <p:cNvSpPr/>
          <p:nvPr/>
        </p:nvSpPr>
        <p:spPr>
          <a:xfrm>
            <a:off x="2553288" y="1473702"/>
            <a:ext cx="731520" cy="5486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复</a:t>
            </a:r>
          </a:p>
        </p:txBody>
      </p:sp>
      <p:sp>
        <p:nvSpPr>
          <p:cNvPr id="22" name="椭圆 21"/>
          <p:cNvSpPr/>
          <p:nvPr/>
        </p:nvSpPr>
        <p:spPr>
          <a:xfrm>
            <a:off x="3823704" y="1473702"/>
            <a:ext cx="731520" cy="5486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习</a:t>
            </a:r>
          </a:p>
        </p:txBody>
      </p:sp>
      <p:sp>
        <p:nvSpPr>
          <p:cNvPr id="23" name="椭圆 22"/>
          <p:cNvSpPr/>
          <p:nvPr/>
        </p:nvSpPr>
        <p:spPr>
          <a:xfrm>
            <a:off x="5098533" y="1473702"/>
            <a:ext cx="731520" cy="5486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回</a:t>
            </a:r>
          </a:p>
        </p:txBody>
      </p:sp>
      <p:sp>
        <p:nvSpPr>
          <p:cNvPr id="28" name="椭圆 27"/>
          <p:cNvSpPr/>
          <p:nvPr/>
        </p:nvSpPr>
        <p:spPr>
          <a:xfrm>
            <a:off x="6360833" y="1473702"/>
            <a:ext cx="731520" cy="5486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428878" y="1471614"/>
            <a:ext cx="3084513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792163" y="1471614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097091" y="1332310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04878" y="1454945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2847975" y="1379936"/>
            <a:ext cx="3011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两步试验的树状图</a:t>
            </a: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Box 26"/>
          <p:cNvSpPr txBox="1">
            <a:spLocks noChangeArrowheads="1"/>
          </p:cNvSpPr>
          <p:nvPr/>
        </p:nvSpPr>
        <p:spPr bwMode="auto">
          <a:xfrm>
            <a:off x="904875" y="2446736"/>
            <a:ext cx="7378700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口袋中装有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个红球和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个白球，搅匀后从中摸出 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个球，放回搅匀，再摸出第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个球，两次摸球就可能出现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种结果：</a:t>
            </a:r>
          </a:p>
          <a:p>
            <a:pPr>
              <a:lnSpc>
                <a:spcPct val="130000"/>
              </a:lnSpc>
            </a:pP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）都是红球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）都是白球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）一红一白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这三个事件发生的概率相等吗？</a:t>
            </a:r>
          </a:p>
        </p:txBody>
      </p:sp>
      <p:sp>
        <p:nvSpPr>
          <p:cNvPr id="32" name="矩形 31"/>
          <p:cNvSpPr/>
          <p:nvPr/>
        </p:nvSpPr>
        <p:spPr>
          <a:xfrm>
            <a:off x="7721603" y="115133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6" name="文本框 22"/>
          <p:cNvSpPr txBox="1">
            <a:spLocks noChangeArrowheads="1"/>
          </p:cNvSpPr>
          <p:nvPr/>
        </p:nvSpPr>
        <p:spPr bwMode="auto">
          <a:xfrm>
            <a:off x="7764465" y="1141810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sp>
        <p:nvSpPr>
          <p:cNvPr id="5138" name="文本框 3"/>
          <p:cNvSpPr txBox="1">
            <a:spLocks noChangeArrowheads="1"/>
          </p:cNvSpPr>
          <p:nvPr/>
        </p:nvSpPr>
        <p:spPr bwMode="auto">
          <a:xfrm>
            <a:off x="3933826" y="2056210"/>
            <a:ext cx="11817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000" b="1">
                <a:solidFill>
                  <a:srgbClr val="008000"/>
                </a:solidFill>
                <a:latin typeface="Adobe 黑体 Std R" pitchFamily="34" charset="-122"/>
                <a:ea typeface="Adobe 黑体 Std R" pitchFamily="34" charset="-122"/>
              </a:rPr>
              <a:t>问</a:t>
            </a:r>
            <a:r>
              <a:rPr kumimoji="1" lang="en-US" altLang="zh-CN" sz="3000" b="1">
                <a:solidFill>
                  <a:srgbClr val="008000"/>
                </a:solidFill>
                <a:latin typeface="Adobe 黑体 Std R" pitchFamily="34" charset="-122"/>
                <a:ea typeface="Adobe 黑体 Std R" pitchFamily="34" charset="-122"/>
              </a:rPr>
              <a:t>  </a:t>
            </a:r>
            <a:r>
              <a:rPr kumimoji="1" lang="zh-CN" altLang="en-US" sz="3000" b="1">
                <a:solidFill>
                  <a:srgbClr val="008000"/>
                </a:solidFill>
                <a:latin typeface="Adobe 黑体 Std R" pitchFamily="34" charset="-122"/>
                <a:ea typeface="Adobe 黑体 Std R" pitchFamily="34" charset="-122"/>
              </a:rPr>
              <a:t>题</a:t>
            </a:r>
          </a:p>
        </p:txBody>
      </p:sp>
      <p:pic>
        <p:nvPicPr>
          <p:cNvPr id="5139" name="Picture 6" descr="BS00554_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36941" y="2116932"/>
            <a:ext cx="503237" cy="32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TextBox 26"/>
          <p:cNvSpPr txBox="1">
            <a:spLocks noChangeArrowheads="1"/>
          </p:cNvSpPr>
          <p:nvPr/>
        </p:nvSpPr>
        <p:spPr bwMode="auto">
          <a:xfrm>
            <a:off x="1022350" y="3631408"/>
            <a:ext cx="7196138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667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从而得到，“摸出两个红球”和“摸出两个白球”的概 率相等，“摸出一红一白”的概率最大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他的分析有道理吗？为什么？</a:t>
            </a: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8" name="文本框 30"/>
          <p:cNvSpPr txBox="1">
            <a:spLocks noChangeArrowheads="1"/>
          </p:cNvSpPr>
          <p:nvPr/>
        </p:nvSpPr>
        <p:spPr bwMode="auto">
          <a:xfrm>
            <a:off x="7669216" y="64293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Box 26"/>
          <p:cNvSpPr txBox="1">
            <a:spLocks noChangeArrowheads="1"/>
          </p:cNvSpPr>
          <p:nvPr/>
        </p:nvSpPr>
        <p:spPr bwMode="auto">
          <a:xfrm>
            <a:off x="1039816" y="941785"/>
            <a:ext cx="7196137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-266700">
              <a:lnSpc>
                <a:spcPct val="150000"/>
              </a:lnSpc>
              <a:defRPr/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思考：</a:t>
            </a: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457200">
              <a:lnSpc>
                <a:spcPct val="150000"/>
              </a:lnSpc>
              <a:defRPr/>
            </a:pP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一位同学画出如图所示的树状图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156" name="组合 59"/>
          <p:cNvGrpSpPr/>
          <p:nvPr/>
        </p:nvGrpSpPr>
        <p:grpSpPr bwMode="auto">
          <a:xfrm>
            <a:off x="1895478" y="2040730"/>
            <a:ext cx="4627185" cy="1204595"/>
            <a:chOff x="1895986" y="2720363"/>
            <a:chExt cx="4626876" cy="1607813"/>
          </a:xfrm>
        </p:grpSpPr>
        <p:sp>
          <p:nvSpPr>
            <p:cNvPr id="6158" name="TextBox 36"/>
            <p:cNvSpPr txBox="1">
              <a:spLocks noChangeArrowheads="1"/>
            </p:cNvSpPr>
            <p:nvPr/>
          </p:nvSpPr>
          <p:spPr bwMode="auto">
            <a:xfrm>
              <a:off x="1895986" y="2972537"/>
              <a:ext cx="1603217" cy="1355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第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次摸出球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zh-CN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第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次摸出球</a:t>
              </a:r>
            </a:p>
          </p:txBody>
        </p:sp>
        <p:grpSp>
          <p:nvGrpSpPr>
            <p:cNvPr id="6159" name="组合 54"/>
            <p:cNvGrpSpPr/>
            <p:nvPr/>
          </p:nvGrpSpPr>
          <p:grpSpPr bwMode="auto">
            <a:xfrm>
              <a:off x="4390234" y="3663692"/>
              <a:ext cx="983804" cy="502478"/>
              <a:chOff x="6869657" y="1759432"/>
              <a:chExt cx="983792" cy="502819"/>
            </a:xfrm>
          </p:grpSpPr>
          <p:sp>
            <p:nvSpPr>
              <p:cNvPr id="6176" name="TextBox 55"/>
              <p:cNvSpPr txBox="1">
                <a:spLocks noChangeArrowheads="1"/>
              </p:cNvSpPr>
              <p:nvPr/>
            </p:nvSpPr>
            <p:spPr bwMode="auto">
              <a:xfrm>
                <a:off x="6869657" y="1768956"/>
                <a:ext cx="417069" cy="493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800" b="1">
                    <a:latin typeface="Arial" panose="020B0604020202020204" pitchFamily="34" charset="0"/>
                  </a:rPr>
                  <a:t>红</a:t>
                </a:r>
              </a:p>
            </p:txBody>
          </p:sp>
          <p:sp>
            <p:nvSpPr>
              <p:cNvPr id="6177" name="TextBox 56"/>
              <p:cNvSpPr txBox="1">
                <a:spLocks noChangeArrowheads="1"/>
              </p:cNvSpPr>
              <p:nvPr/>
            </p:nvSpPr>
            <p:spPr bwMode="auto">
              <a:xfrm>
                <a:off x="7436380" y="1759432"/>
                <a:ext cx="417069" cy="493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800" b="1">
                    <a:latin typeface="Arial" panose="020B0604020202020204" pitchFamily="34" charset="0"/>
                  </a:rPr>
                  <a:t>白</a:t>
                </a:r>
              </a:p>
            </p:txBody>
          </p:sp>
        </p:grpSp>
        <p:grpSp>
          <p:nvGrpSpPr>
            <p:cNvPr id="6160" name="组合 58"/>
            <p:cNvGrpSpPr/>
            <p:nvPr/>
          </p:nvGrpSpPr>
          <p:grpSpPr bwMode="auto">
            <a:xfrm>
              <a:off x="4620756" y="2720363"/>
              <a:ext cx="1902106" cy="1352681"/>
              <a:chOff x="4621680" y="2858926"/>
              <a:chExt cx="1195737" cy="1205573"/>
            </a:xfrm>
          </p:grpSpPr>
          <p:grpSp>
            <p:nvGrpSpPr>
              <p:cNvPr id="6161" name="组合 53"/>
              <p:cNvGrpSpPr/>
              <p:nvPr/>
            </p:nvGrpSpPr>
            <p:grpSpPr bwMode="auto">
              <a:xfrm>
                <a:off x="4628658" y="3106066"/>
                <a:ext cx="835311" cy="439350"/>
                <a:chOff x="6831557" y="1768957"/>
                <a:chExt cx="835298" cy="439647"/>
              </a:xfrm>
            </p:grpSpPr>
            <p:sp>
              <p:nvSpPr>
                <p:cNvPr id="6174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6831557" y="1768957"/>
                  <a:ext cx="262185" cy="4396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1800" b="1">
                      <a:latin typeface="Arial" panose="020B0604020202020204" pitchFamily="34" charset="0"/>
                    </a:rPr>
                    <a:t>红</a:t>
                  </a:r>
                </a:p>
              </p:txBody>
            </p:sp>
            <p:sp>
              <p:nvSpPr>
                <p:cNvPr id="6175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7404670" y="1768957"/>
                  <a:ext cx="262185" cy="4396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1800" b="1">
                      <a:latin typeface="Arial" panose="020B0604020202020204" pitchFamily="34" charset="0"/>
                    </a:rPr>
                    <a:t>白</a:t>
                  </a:r>
                </a:p>
              </p:txBody>
            </p:sp>
          </p:grpSp>
          <p:grpSp>
            <p:nvGrpSpPr>
              <p:cNvPr id="6162" name="组合 48"/>
              <p:cNvGrpSpPr/>
              <p:nvPr/>
            </p:nvGrpSpPr>
            <p:grpSpPr bwMode="auto">
              <a:xfrm rot="767856">
                <a:off x="4855267" y="2858926"/>
                <a:ext cx="566912" cy="320381"/>
                <a:chOff x="7058159" y="1521653"/>
                <a:chExt cx="566903" cy="320598"/>
              </a:xfrm>
            </p:grpSpPr>
            <p:cxnSp>
              <p:nvCxnSpPr>
                <p:cNvPr id="42" name="直接连接符 41"/>
                <p:cNvCxnSpPr/>
                <p:nvPr/>
              </p:nvCxnSpPr>
              <p:spPr>
                <a:xfrm rot="5400000" flipH="1">
                  <a:off x="7317611" y="1421254"/>
                  <a:ext cx="206926" cy="39715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flipH="1">
                  <a:off x="7054911" y="1522557"/>
                  <a:ext cx="161657" cy="31180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63" name="组合 50"/>
              <p:cNvGrpSpPr/>
              <p:nvPr/>
            </p:nvGrpSpPr>
            <p:grpSpPr bwMode="auto">
              <a:xfrm rot="767856">
                <a:off x="4621680" y="3413093"/>
                <a:ext cx="342803" cy="280604"/>
                <a:chOff x="7053121" y="1486659"/>
                <a:chExt cx="423960" cy="355451"/>
              </a:xfrm>
            </p:grpSpPr>
            <p:cxnSp>
              <p:nvCxnSpPr>
                <p:cNvPr id="40" name="直接连接符 39"/>
                <p:cNvCxnSpPr>
                  <a:stCxn id="6177" idx="0"/>
                </p:cNvCxnSpPr>
                <p:nvPr/>
              </p:nvCxnSpPr>
              <p:spPr>
                <a:xfrm rot="20832144" flipH="1" flipV="1">
                  <a:off x="7357647" y="1486659"/>
                  <a:ext cx="119434" cy="2969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 flipH="1">
                  <a:off x="7053121" y="1519166"/>
                  <a:ext cx="162907" cy="3229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64" name="组合 57"/>
              <p:cNvGrpSpPr/>
              <p:nvPr/>
            </p:nvGrpSpPr>
            <p:grpSpPr bwMode="auto">
              <a:xfrm rot="767856">
                <a:off x="5325993" y="3435028"/>
                <a:ext cx="458382" cy="253089"/>
                <a:chOff x="7058159" y="1521653"/>
                <a:chExt cx="566903" cy="320598"/>
              </a:xfrm>
            </p:grpSpPr>
            <p:cxnSp>
              <p:nvCxnSpPr>
                <p:cNvPr id="36" name="直接连接符 35"/>
                <p:cNvCxnSpPr/>
                <p:nvPr/>
              </p:nvCxnSpPr>
              <p:spPr>
                <a:xfrm rot="5400000" flipH="1">
                  <a:off x="7320327" y="1422625"/>
                  <a:ext cx="209914" cy="3986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 flipH="1">
                  <a:off x="7057211" y="1515605"/>
                  <a:ext cx="162907" cy="3265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65" name="组合 61"/>
              <p:cNvGrpSpPr/>
              <p:nvPr/>
            </p:nvGrpSpPr>
            <p:grpSpPr bwMode="auto">
              <a:xfrm>
                <a:off x="5124980" y="3615631"/>
                <a:ext cx="692437" cy="448868"/>
                <a:chOff x="6869657" y="1759432"/>
                <a:chExt cx="692427" cy="449171"/>
              </a:xfrm>
            </p:grpSpPr>
            <p:sp>
              <p:nvSpPr>
                <p:cNvPr id="6166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6869657" y="1768957"/>
                  <a:ext cx="262185" cy="4396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1800" b="1">
                      <a:latin typeface="Arial" panose="020B0604020202020204" pitchFamily="34" charset="0"/>
                    </a:rPr>
                    <a:t>红</a:t>
                  </a:r>
                </a:p>
              </p:txBody>
            </p:sp>
            <p:sp>
              <p:nvSpPr>
                <p:cNvPr id="6167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7299899" y="1759432"/>
                  <a:ext cx="262185" cy="4396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1800" b="1">
                      <a:latin typeface="Arial" panose="020B0604020202020204" pitchFamily="34" charset="0"/>
                    </a:rPr>
                    <a:t>白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0"/>
          <p:cNvSpPr>
            <a:spLocks noChangeArrowheads="1"/>
          </p:cNvSpPr>
          <p:nvPr/>
        </p:nvSpPr>
        <p:spPr bwMode="auto">
          <a:xfrm>
            <a:off x="752475" y="959645"/>
            <a:ext cx="7513638" cy="87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lvl="3" indent="-457200">
              <a:lnSpc>
                <a:spcPct val="135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分析：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把两个白球分别记作白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，和白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用画树 状图的     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3" indent="-457200">
              <a:lnSpc>
                <a:spcPct val="135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方法看看有哪些等可能的结果：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615238" y="622698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3" name="文本框 30"/>
          <p:cNvSpPr txBox="1">
            <a:spLocks noChangeArrowheads="1"/>
          </p:cNvSpPr>
          <p:nvPr/>
        </p:nvSpPr>
        <p:spPr bwMode="auto">
          <a:xfrm>
            <a:off x="7737477" y="62269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87"/>
          <p:cNvGrpSpPr/>
          <p:nvPr/>
        </p:nvGrpSpPr>
        <p:grpSpPr bwMode="auto">
          <a:xfrm>
            <a:off x="1733550" y="1460855"/>
            <a:ext cx="5011738" cy="1519344"/>
            <a:chOff x="3015837" y="1890800"/>
            <a:chExt cx="5012856" cy="2027060"/>
          </a:xfrm>
        </p:grpSpPr>
        <p:sp>
          <p:nvSpPr>
            <p:cNvPr id="7182" name="TextBox 36"/>
            <p:cNvSpPr txBox="1">
              <a:spLocks noChangeArrowheads="1"/>
            </p:cNvSpPr>
            <p:nvPr/>
          </p:nvSpPr>
          <p:spPr bwMode="auto">
            <a:xfrm>
              <a:off x="3015837" y="2649682"/>
              <a:ext cx="1603682" cy="533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第</a:t>
              </a:r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次摸出球</a:t>
              </a:r>
              <a:endPara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183" name="组合 85"/>
            <p:cNvGrpSpPr/>
            <p:nvPr/>
          </p:nvGrpSpPr>
          <p:grpSpPr bwMode="auto">
            <a:xfrm>
              <a:off x="4873889" y="1890800"/>
              <a:ext cx="3154804" cy="1968157"/>
              <a:chOff x="5024017" y="3216928"/>
              <a:chExt cx="3154804" cy="1968157"/>
            </a:xfrm>
          </p:grpSpPr>
          <p:grpSp>
            <p:nvGrpSpPr>
              <p:cNvPr id="7185" name="组合 63"/>
              <p:cNvGrpSpPr/>
              <p:nvPr/>
            </p:nvGrpSpPr>
            <p:grpSpPr bwMode="auto">
              <a:xfrm>
                <a:off x="5024017" y="4432183"/>
                <a:ext cx="1158302" cy="752902"/>
                <a:chOff x="5024017" y="4410091"/>
                <a:chExt cx="1158302" cy="752902"/>
              </a:xfrm>
            </p:grpSpPr>
            <p:cxnSp>
              <p:nvCxnSpPr>
                <p:cNvPr id="53" name="直接连接符 52"/>
                <p:cNvCxnSpPr/>
                <p:nvPr/>
              </p:nvCxnSpPr>
              <p:spPr bwMode="auto">
                <a:xfrm>
                  <a:off x="5568388" y="4411680"/>
                  <a:ext cx="208008" cy="2525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 bwMode="auto">
                <a:xfrm flipH="1">
                  <a:off x="5295277" y="4410091"/>
                  <a:ext cx="285814" cy="2541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5571564" y="4421211"/>
                  <a:ext cx="0" cy="2652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14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5024017" y="4670240"/>
                  <a:ext cx="417195" cy="492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1800" b="1">
                      <a:latin typeface="Arial" panose="020B0604020202020204" pitchFamily="34" charset="0"/>
                    </a:rPr>
                    <a:t>红</a:t>
                  </a:r>
                </a:p>
              </p:txBody>
            </p:sp>
            <p:sp>
              <p:nvSpPr>
                <p:cNvPr id="7215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5344677" y="4670242"/>
                  <a:ext cx="539268" cy="492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1800" b="1">
                      <a:latin typeface="Arial" panose="020B0604020202020204" pitchFamily="34" charset="0"/>
                    </a:rPr>
                    <a:t>白</a:t>
                  </a:r>
                  <a:r>
                    <a:rPr lang="en-US" altLang="zh-CN" sz="1800" b="1" baseline="-25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18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16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5643051" y="4670242"/>
                  <a:ext cx="539268" cy="492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1800" b="1">
                      <a:latin typeface="Arial" panose="020B0604020202020204" pitchFamily="34" charset="0"/>
                    </a:rPr>
                    <a:t>白</a:t>
                  </a:r>
                  <a:r>
                    <a:rPr lang="en-US" altLang="zh-CN" sz="1800" b="1" baseline="-25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18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86" name="组合 84"/>
              <p:cNvGrpSpPr/>
              <p:nvPr/>
            </p:nvGrpSpPr>
            <p:grpSpPr bwMode="auto">
              <a:xfrm>
                <a:off x="5375532" y="3216928"/>
                <a:ext cx="2803289" cy="1968157"/>
                <a:chOff x="5375532" y="3216928"/>
                <a:chExt cx="2803289" cy="1968157"/>
              </a:xfrm>
            </p:grpSpPr>
            <p:grpSp>
              <p:nvGrpSpPr>
                <p:cNvPr id="7187" name="组合 51"/>
                <p:cNvGrpSpPr/>
                <p:nvPr/>
              </p:nvGrpSpPr>
              <p:grpSpPr bwMode="auto">
                <a:xfrm>
                  <a:off x="5375532" y="3216928"/>
                  <a:ext cx="2463227" cy="1309905"/>
                  <a:chOff x="5375532" y="3216928"/>
                  <a:chExt cx="2463227" cy="1309905"/>
                </a:xfrm>
              </p:grpSpPr>
              <p:grpSp>
                <p:nvGrpSpPr>
                  <p:cNvPr id="7202" name="组合 48"/>
                  <p:cNvGrpSpPr/>
                  <p:nvPr/>
                </p:nvGrpSpPr>
                <p:grpSpPr bwMode="auto">
                  <a:xfrm>
                    <a:off x="5675147" y="3216928"/>
                    <a:ext cx="1517097" cy="1140154"/>
                    <a:chOff x="5675147" y="3216928"/>
                    <a:chExt cx="1517097" cy="1140154"/>
                  </a:xfrm>
                </p:grpSpPr>
                <p:grpSp>
                  <p:nvGrpSpPr>
                    <p:cNvPr id="7207" name="组合 41"/>
                    <p:cNvGrpSpPr/>
                    <p:nvPr/>
                  </p:nvGrpSpPr>
                  <p:grpSpPr bwMode="auto">
                    <a:xfrm rot="2676693">
                      <a:off x="5675147" y="3216928"/>
                      <a:ext cx="1517097" cy="1140154"/>
                      <a:chOff x="5464649" y="3182820"/>
                      <a:chExt cx="1517097" cy="1140154"/>
                    </a:xfrm>
                  </p:grpSpPr>
                  <p:cxnSp>
                    <p:nvCxnSpPr>
                      <p:cNvPr id="39" name="直接连接符 38"/>
                      <p:cNvCxnSpPr/>
                      <p:nvPr/>
                    </p:nvCxnSpPr>
                    <p:spPr bwMode="auto">
                      <a:xfrm rot="18923307">
                        <a:off x="6213225" y="3182820"/>
                        <a:ext cx="768521" cy="428893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直接连接符 40"/>
                      <p:cNvCxnSpPr>
                        <a:endCxn id="7204" idx="0"/>
                      </p:cNvCxnSpPr>
                      <p:nvPr/>
                    </p:nvCxnSpPr>
                    <p:spPr bwMode="auto">
                      <a:xfrm rot="18923307" flipH="1">
                        <a:off x="5464649" y="3820010"/>
                        <a:ext cx="1031201" cy="502964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8" name="直接连接符 47"/>
                    <p:cNvCxnSpPr/>
                    <p:nvPr/>
                  </p:nvCxnSpPr>
                  <p:spPr>
                    <a:xfrm flipH="1">
                      <a:off x="6549682" y="3595046"/>
                      <a:ext cx="25406" cy="4066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203" name="组合 50"/>
                  <p:cNvGrpSpPr/>
                  <p:nvPr/>
                </p:nvGrpSpPr>
                <p:grpSpPr bwMode="auto">
                  <a:xfrm>
                    <a:off x="5375532" y="4012543"/>
                    <a:ext cx="2463227" cy="514290"/>
                    <a:chOff x="5375532" y="4012543"/>
                    <a:chExt cx="2463227" cy="514290"/>
                  </a:xfrm>
                </p:grpSpPr>
                <p:sp>
                  <p:nvSpPr>
                    <p:cNvPr id="7204" name="Text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5532" y="4034081"/>
                      <a:ext cx="417195" cy="4927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lang="zh-CN" altLang="en-US" sz="1800" b="1">
                          <a:latin typeface="Arial" panose="020B0604020202020204" pitchFamily="34" charset="0"/>
                        </a:rPr>
                        <a:t>红</a:t>
                      </a:r>
                    </a:p>
                  </p:txBody>
                </p:sp>
                <p:sp>
                  <p:nvSpPr>
                    <p:cNvPr id="7205" name="Text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353417" y="4034080"/>
                      <a:ext cx="539268" cy="4927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lang="zh-CN" altLang="en-US" sz="1800" b="1">
                          <a:latin typeface="Arial" panose="020B0604020202020204" pitchFamily="34" charset="0"/>
                        </a:rPr>
                        <a:t>白</a:t>
                      </a:r>
                      <a:r>
                        <a:rPr lang="en-US" altLang="zh-CN" sz="1800" b="1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800" b="1" baseline="-25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06" name="Text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99491" y="4012543"/>
                      <a:ext cx="539268" cy="4927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lang="zh-CN" altLang="en-US" sz="1800" b="1">
                          <a:latin typeface="Arial" panose="020B0604020202020204" pitchFamily="34" charset="0"/>
                        </a:rPr>
                        <a:t>白</a:t>
                      </a:r>
                      <a:r>
                        <a:rPr lang="en-US" altLang="zh-CN" sz="1800" b="1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 baseline="-25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7188" name="组合 64"/>
                <p:cNvGrpSpPr/>
                <p:nvPr/>
              </p:nvGrpSpPr>
              <p:grpSpPr bwMode="auto">
                <a:xfrm>
                  <a:off x="6031793" y="4432183"/>
                  <a:ext cx="1158302" cy="752902"/>
                  <a:chOff x="5024017" y="4410091"/>
                  <a:chExt cx="1158302" cy="752902"/>
                </a:xfrm>
              </p:grpSpPr>
              <p:cxnSp>
                <p:nvCxnSpPr>
                  <p:cNvPr id="66" name="直接连接符 65"/>
                  <p:cNvCxnSpPr/>
                  <p:nvPr/>
                </p:nvCxnSpPr>
                <p:spPr bwMode="auto">
                  <a:xfrm>
                    <a:off x="5560961" y="4411680"/>
                    <a:ext cx="208009" cy="25257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接连接符 66"/>
                  <p:cNvCxnSpPr/>
                  <p:nvPr/>
                </p:nvCxnSpPr>
                <p:spPr bwMode="auto">
                  <a:xfrm flipH="1">
                    <a:off x="5287850" y="4410091"/>
                    <a:ext cx="285814" cy="25415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接连接符 67"/>
                  <p:cNvCxnSpPr/>
                  <p:nvPr/>
                </p:nvCxnSpPr>
                <p:spPr>
                  <a:xfrm>
                    <a:off x="5564137" y="4421211"/>
                    <a:ext cx="0" cy="26527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99" name="Text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24017" y="4670240"/>
                    <a:ext cx="417195" cy="4927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1800" b="1">
                        <a:latin typeface="Arial" panose="020B0604020202020204" pitchFamily="34" charset="0"/>
                      </a:rPr>
                      <a:t>红</a:t>
                    </a:r>
                  </a:p>
                </p:txBody>
              </p:sp>
              <p:sp>
                <p:nvSpPr>
                  <p:cNvPr id="7200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4677" y="4670242"/>
                    <a:ext cx="539268" cy="4927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1800" b="1">
                        <a:latin typeface="Arial" panose="020B0604020202020204" pitchFamily="34" charset="0"/>
                      </a:rPr>
                      <a:t>白</a:t>
                    </a:r>
                    <a:r>
                      <a:rPr lang="en-US" altLang="zh-CN" sz="1800" b="1" baseline="-25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CN" altLang="en-US" sz="1800" b="1" baseline="-25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01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43051" y="4670242"/>
                    <a:ext cx="539268" cy="4927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1800" b="1">
                        <a:latin typeface="Arial" panose="020B0604020202020204" pitchFamily="34" charset="0"/>
                      </a:rPr>
                      <a:t>白</a:t>
                    </a:r>
                    <a:r>
                      <a:rPr lang="en-US" altLang="zh-CN" sz="1800" b="1" baseline="-25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1800" b="1" baseline="-25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189" name="组合 71"/>
                <p:cNvGrpSpPr/>
                <p:nvPr/>
              </p:nvGrpSpPr>
              <p:grpSpPr bwMode="auto">
                <a:xfrm>
                  <a:off x="7020519" y="4432183"/>
                  <a:ext cx="1158302" cy="752902"/>
                  <a:chOff x="5024017" y="4410091"/>
                  <a:chExt cx="1158302" cy="752902"/>
                </a:xfrm>
              </p:grpSpPr>
              <p:cxnSp>
                <p:nvCxnSpPr>
                  <p:cNvPr id="73" name="直接连接符 72"/>
                  <p:cNvCxnSpPr/>
                  <p:nvPr/>
                </p:nvCxnSpPr>
                <p:spPr bwMode="auto">
                  <a:xfrm>
                    <a:off x="5567819" y="4411680"/>
                    <a:ext cx="208010" cy="25257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/>
                  <p:cNvCxnSpPr/>
                  <p:nvPr/>
                </p:nvCxnSpPr>
                <p:spPr bwMode="auto">
                  <a:xfrm flipH="1">
                    <a:off x="5294708" y="4410091"/>
                    <a:ext cx="285814" cy="25415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/>
                  <p:cNvCxnSpPr/>
                  <p:nvPr/>
                </p:nvCxnSpPr>
                <p:spPr>
                  <a:xfrm>
                    <a:off x="5570994" y="4421211"/>
                    <a:ext cx="0" cy="26527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93" name="Text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24017" y="4670240"/>
                    <a:ext cx="417195" cy="4927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1800" b="1">
                        <a:latin typeface="Arial" panose="020B0604020202020204" pitchFamily="34" charset="0"/>
                      </a:rPr>
                      <a:t>红</a:t>
                    </a:r>
                  </a:p>
                </p:txBody>
              </p:sp>
              <p:sp>
                <p:nvSpPr>
                  <p:cNvPr id="7194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4677" y="4670242"/>
                    <a:ext cx="539268" cy="4927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1800" b="1">
                        <a:latin typeface="Arial" panose="020B0604020202020204" pitchFamily="34" charset="0"/>
                      </a:rPr>
                      <a:t>白</a:t>
                    </a:r>
                    <a:r>
                      <a:rPr lang="en-US" altLang="zh-CN" sz="1800" b="1" baseline="-25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CN" altLang="en-US" sz="1800" b="1" baseline="-25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95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43051" y="4670242"/>
                    <a:ext cx="539268" cy="4927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1800" b="1">
                        <a:latin typeface="Arial" panose="020B0604020202020204" pitchFamily="34" charset="0"/>
                      </a:rPr>
                      <a:t>白</a:t>
                    </a:r>
                    <a:r>
                      <a:rPr lang="en-US" altLang="zh-CN" sz="1800" b="1" baseline="-25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1800" b="1" baseline="-25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7184" name="矩形 86"/>
            <p:cNvSpPr>
              <a:spLocks noChangeArrowheads="1"/>
            </p:cNvSpPr>
            <p:nvPr/>
          </p:nvSpPr>
          <p:spPr bwMode="auto">
            <a:xfrm>
              <a:off x="3015837" y="3384046"/>
              <a:ext cx="1603682" cy="533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第</a:t>
              </a:r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次摸出球</a:t>
              </a:r>
            </a:p>
          </p:txBody>
        </p:sp>
      </p:grpSp>
      <p:sp>
        <p:nvSpPr>
          <p:cNvPr id="89" name="TextBox 26"/>
          <p:cNvSpPr txBox="1">
            <a:spLocks noChangeArrowheads="1"/>
          </p:cNvSpPr>
          <p:nvPr/>
        </p:nvSpPr>
        <p:spPr bwMode="auto">
          <a:xfrm>
            <a:off x="1601791" y="3008711"/>
            <a:ext cx="6548437" cy="17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从中可以看出，一共有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种等可能的结果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在“摸出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两红”、“摸出两白”、“摸出一红一白”这三个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事件中，“摸出</a:t>
            </a:r>
            <a:r>
              <a:rPr lang="zh-CN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”的概率最小，等于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，“摸出	</a:t>
            </a:r>
            <a:r>
              <a:rPr lang="zh-CN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”和“摸出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”的概率相等，都是</a:t>
            </a:r>
            <a:r>
              <a:rPr lang="zh-CN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9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8200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77866" y="907257"/>
            <a:ext cx="7850187" cy="5119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例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小明、小颖和小凡做“石头、剪刀、布”游戏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游戏规 </a:t>
            </a:r>
            <a:endParaRPr lang="en-US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则如下：</a:t>
            </a:r>
            <a:endParaRPr lang="en-US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由小明和小颖做“石头、剪刀、布”的游戏，如果两</a:t>
            </a:r>
            <a:endParaRPr lang="en-US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人的手势相同，那么小凡获胜；如果两人手势不同，</a:t>
            </a:r>
            <a:endParaRPr lang="en-US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那么按照“石头胜剪刀，剪刀胜布，布胜石头”的规</a:t>
            </a:r>
            <a:endParaRPr lang="en-US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则决定小明和小颖中的获胜者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5000"/>
              </a:lnSpc>
              <a:defRPr/>
            </a:pPr>
            <a:endParaRPr lang="en-US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defRPr/>
            </a:pPr>
            <a:endParaRPr lang="en-US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defRPr/>
            </a:pP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endParaRPr lang="en-US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假设小明和小颖每次出这三种手势的可能性相同，你</a:t>
            </a:r>
            <a:endParaRPr lang="en-US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认为这个游戏对三人公平吗？</a:t>
            </a:r>
          </a:p>
        </p:txBody>
      </p:sp>
      <p:pic>
        <p:nvPicPr>
          <p:cNvPr id="8203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1928" y="3014663"/>
            <a:ext cx="3802063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3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9225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85775" y="958454"/>
            <a:ext cx="7850188" cy="36933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b="1" dirty="0">
                <a:solidFill>
                  <a:srgbClr val="0000FF"/>
                </a:solidFill>
                <a:latin typeface="+mn-ea"/>
                <a:ea typeface="+mn-ea"/>
              </a:rPr>
              <a:t>解：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因为小明和小颖每次出这三种手势的可能性相同，所以可</a:t>
            </a:r>
            <a:endParaRPr lang="en-US" altLang="zh-CN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以利用树状图列出所有可能出现的结果：</a:t>
            </a:r>
            <a:endParaRPr lang="en-US" altLang="zh-CN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defRPr/>
            </a:pPr>
            <a:endParaRPr lang="en-US" altLang="zh-CN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defRPr/>
            </a:pPr>
            <a:endParaRPr lang="en-US" altLang="zh-CN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defRPr/>
            </a:pPr>
            <a:endParaRPr lang="en-US" altLang="zh-CN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defRPr/>
            </a:pPr>
            <a:endParaRPr lang="en-US" altLang="zh-CN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defRPr/>
            </a:pPr>
            <a:endParaRPr lang="en-US" altLang="zh-CN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defRPr/>
            </a:pPr>
            <a:endParaRPr lang="en-US" altLang="zh-CN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defRPr/>
            </a:pPr>
            <a:endParaRPr lang="en-US" altLang="zh-CN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    总共有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种可能的结果，每种结果出现的可能性相同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.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其中，</a:t>
            </a:r>
            <a:endParaRPr lang="en-US" altLang="zh-CN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7193" y="1766604"/>
            <a:ext cx="5094288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7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0248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47728" y="958455"/>
            <a:ext cx="5154613" cy="4899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两人手势相同的结果有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种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：（石头，</a:t>
            </a:r>
            <a:endParaRPr lang="en-US" altLang="zh-CN" sz="2200" b="1" dirty="0">
              <a:solidFill>
                <a:srgbClr val="FF0000"/>
              </a:solidFill>
              <a:latin typeface="+mn-ea"/>
              <a:ea typeface="+mn-ea"/>
              <a:sym typeface="Wingdings" panose="05000000000000000000" pitchFamily="2" charset="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石头）（剪刀，剪刀）（布，布），</a:t>
            </a:r>
            <a:endParaRPr lang="en-US" altLang="zh-CN" sz="2200" b="1" dirty="0">
              <a:solidFill>
                <a:srgbClr val="FF0000"/>
              </a:solidFill>
              <a:latin typeface="+mn-ea"/>
              <a:ea typeface="+mn-ea"/>
              <a:sym typeface="Wingdings" panose="05000000000000000000" pitchFamily="2" charset="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所以小凡获胜的概率为  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=   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；</a:t>
            </a:r>
            <a:endParaRPr lang="en-US" altLang="zh-CN" sz="2200" b="1" dirty="0">
              <a:solidFill>
                <a:srgbClr val="FF0000"/>
              </a:solidFill>
              <a:latin typeface="+mn-ea"/>
              <a:ea typeface="+mn-ea"/>
              <a:sym typeface="Wingdings" panose="05000000000000000000" pitchFamily="2" charset="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小明胜小颖的结果有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3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种：（石头，</a:t>
            </a:r>
            <a:endParaRPr lang="en-US" altLang="zh-CN" sz="2200" b="1" dirty="0">
              <a:solidFill>
                <a:srgbClr val="FF0000"/>
              </a:solidFill>
              <a:latin typeface="+mn-ea"/>
              <a:ea typeface="+mn-ea"/>
              <a:sym typeface="Wingdings" panose="05000000000000000000" pitchFamily="2" charset="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剪刀）（剪刀，布）（布，石头），</a:t>
            </a:r>
            <a:endParaRPr lang="en-US" altLang="zh-CN" sz="2200" b="1" dirty="0">
              <a:solidFill>
                <a:srgbClr val="FF0000"/>
              </a:solidFill>
              <a:latin typeface="+mn-ea"/>
              <a:ea typeface="+mn-ea"/>
              <a:sym typeface="Wingdings" panose="05000000000000000000" pitchFamily="2" charset="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所以小明获胜的概率为  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=  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；</a:t>
            </a:r>
            <a:endParaRPr lang="en-US" altLang="zh-CN" sz="2200" b="1" dirty="0">
              <a:solidFill>
                <a:srgbClr val="FF0000"/>
              </a:solidFill>
              <a:latin typeface="+mn-ea"/>
              <a:ea typeface="+mn-ea"/>
              <a:sym typeface="Wingdings" panose="05000000000000000000" pitchFamily="2" charset="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小颖胜小明的结果也有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3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种：（剪刀，</a:t>
            </a:r>
            <a:endParaRPr lang="en-US" altLang="zh-CN" sz="2200" b="1" dirty="0">
              <a:solidFill>
                <a:srgbClr val="FF0000"/>
              </a:solidFill>
              <a:latin typeface="+mn-ea"/>
              <a:ea typeface="+mn-ea"/>
              <a:sym typeface="Wingdings" panose="05000000000000000000" pitchFamily="2" charset="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石头）（布，剪刀）（石头，布），</a:t>
            </a:r>
            <a:endParaRPr lang="en-US" altLang="zh-CN" sz="2200" b="1" dirty="0">
              <a:solidFill>
                <a:srgbClr val="FF0000"/>
              </a:solidFill>
              <a:latin typeface="+mn-ea"/>
              <a:ea typeface="+mn-ea"/>
              <a:sym typeface="Wingdings" panose="05000000000000000000" pitchFamily="2" charset="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所以小颖获胜的概率为  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=   .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因此，这个游戏对三人是公平的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.</a:t>
            </a:r>
            <a:endParaRPr lang="en-US" altLang="zh-CN" sz="2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1" name="云形标注 20"/>
          <p:cNvSpPr/>
          <p:nvPr/>
        </p:nvSpPr>
        <p:spPr>
          <a:xfrm>
            <a:off x="5872163" y="1581150"/>
            <a:ext cx="2468562" cy="1427560"/>
          </a:xfrm>
          <a:prstGeom prst="cloudCallout">
            <a:avLst>
              <a:gd name="adj1" fmla="val -51621"/>
              <a:gd name="adj2" fmla="val 86832"/>
            </a:avLst>
          </a:prstGeom>
          <a:noFill/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129338" y="1887142"/>
            <a:ext cx="1985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>
                <a:latin typeface="Arial" panose="020B0604020202020204" pitchFamily="34" charset="0"/>
              </a:rPr>
              <a:t>你能用列表的</a:t>
            </a:r>
            <a:endParaRPr lang="en-US" altLang="zh-CN" sz="20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Arial" panose="020B0604020202020204" pitchFamily="34" charset="0"/>
              </a:rPr>
              <a:t>方法来解答例</a:t>
            </a:r>
            <a:endParaRPr lang="en-US" altLang="zh-CN" sz="20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1">
                <a:latin typeface="Arial" panose="020B0604020202020204" pitchFamily="34" charset="0"/>
              </a:rPr>
              <a:t>2</a:t>
            </a:r>
            <a:r>
              <a:rPr lang="zh-CN" altLang="en-US" sz="2000" b="1">
                <a:latin typeface="Arial" panose="020B0604020202020204" pitchFamily="34" charset="0"/>
              </a:rPr>
              <a:t>吗？</a:t>
            </a:r>
          </a:p>
        </p:txBody>
      </p:sp>
      <p:graphicFrame>
        <p:nvGraphicFramePr>
          <p:cNvPr id="46083" name="Object 7"/>
          <p:cNvGraphicFramePr>
            <a:graphicFrameLocks noChangeAspect="1"/>
          </p:cNvGraphicFramePr>
          <p:nvPr/>
        </p:nvGraphicFramePr>
        <p:xfrm>
          <a:off x="3808416" y="1590675"/>
          <a:ext cx="331787" cy="55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5" imgW="152400" imgH="393700" progId="Equation.DSMT4">
                  <p:embed/>
                </p:oleObj>
              </mc:Choice>
              <mc:Fallback>
                <p:oleObj name="Equation" r:id="rId5" imgW="1524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6" y="1590675"/>
                        <a:ext cx="331787" cy="551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4451350" y="1602582"/>
          <a:ext cx="330200" cy="55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7" imgW="152400" imgH="393700" progId="Equation.DSMT4">
                  <p:embed/>
                </p:oleObj>
              </mc:Choice>
              <mc:Fallback>
                <p:oleObj name="Equation" r:id="rId7" imgW="1524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1602582"/>
                        <a:ext cx="330200" cy="551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803650" y="2686050"/>
          <a:ext cx="331788" cy="55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9" imgW="152400" imgH="393700" progId="Equation.DSMT4">
                  <p:embed/>
                </p:oleObj>
              </mc:Choice>
              <mc:Fallback>
                <p:oleObj name="Equation" r:id="rId9" imgW="152400" imgH="3937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2686050"/>
                        <a:ext cx="331788" cy="551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446588" y="2697957"/>
          <a:ext cx="330200" cy="55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10" imgW="152400" imgH="393700" progId="Equation.DSMT4">
                  <p:embed/>
                </p:oleObj>
              </mc:Choice>
              <mc:Fallback>
                <p:oleObj name="Equation" r:id="rId10" imgW="152400" imgH="3937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2697957"/>
                        <a:ext cx="330200" cy="551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819525" y="3774282"/>
          <a:ext cx="331788" cy="55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Equation" r:id="rId11" imgW="152400" imgH="393700" progId="Equation.DSMT4">
                  <p:embed/>
                </p:oleObj>
              </mc:Choice>
              <mc:Fallback>
                <p:oleObj name="Equation" r:id="rId11" imgW="152400" imgH="3937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3774282"/>
                        <a:ext cx="331788" cy="551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430713" y="3774282"/>
          <a:ext cx="330200" cy="55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Equation" r:id="rId12" imgW="152400" imgH="393700" progId="Equation.DSMT4">
                  <p:embed/>
                </p:oleObj>
              </mc:Choice>
              <mc:Fallback>
                <p:oleObj name="Equation" r:id="rId12" imgW="152400" imgH="3937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713" y="3774282"/>
                        <a:ext cx="330200" cy="551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1840</Words>
  <Application>Microsoft Office PowerPoint</Application>
  <PresentationFormat>全屏显示(16:9)</PresentationFormat>
  <Paragraphs>212</Paragraphs>
  <Slides>23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Adobe 黑体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2023-01-16T19:30:32Z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B8092C614985454C89034831E45F8F7C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