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8" r:id="rId2"/>
    <p:sldId id="256" r:id="rId3"/>
    <p:sldId id="301" r:id="rId4"/>
    <p:sldId id="302" r:id="rId5"/>
    <p:sldId id="303" r:id="rId6"/>
    <p:sldId id="304" r:id="rId7"/>
    <p:sldId id="305" r:id="rId8"/>
    <p:sldId id="306" r:id="rId9"/>
    <p:sldId id="316" r:id="rId10"/>
    <p:sldId id="307" r:id="rId11"/>
    <p:sldId id="308" r:id="rId12"/>
    <p:sldId id="309" r:id="rId13"/>
    <p:sldId id="310" r:id="rId14"/>
    <p:sldId id="311" r:id="rId15"/>
    <p:sldId id="312" r:id="rId16"/>
    <p:sldId id="313" r:id="rId17"/>
    <p:sldId id="314" r:id="rId18"/>
    <p:sldId id="315" r:id="rId19"/>
    <p:sldId id="259" r:id="rId20"/>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02" y="-702"/>
      </p:cViewPr>
      <p:guideLst>
        <p:guide orient="horz" pos="1620"/>
        <p:guide pos="2880"/>
      </p:guideLst>
    </p:cSldViewPr>
  </p:slideViewPr>
  <p:notesTextViewPr>
    <p:cViewPr>
      <p:scale>
        <a:sx n="1" d="1"/>
        <a:sy n="1" d="1"/>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Black" panose="020B0A04020102020204" pitchFamily="34" charset="0"/>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Black" panose="020B0A04020102020204" pitchFamily="34" charset="0"/>
                <a:ea typeface="FandolFang R" panose="00000500000000000000" pitchFamily="50" charset="-122"/>
              </a:defRPr>
            </a:lvl1pPr>
          </a:lstStyle>
          <a:p>
            <a:fld id="{3BEC5E90-F5ED-4A69-8958-C15AE1111319}" type="datetimeFigureOut">
              <a:rPr lang="zh-CN" altLang="en-US" smtClean="0"/>
              <a:t>2023-01-17</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Black" panose="020B0A04020102020204" pitchFamily="34" charset="0"/>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Black" panose="020B0A04020102020204" pitchFamily="34" charset="0"/>
                <a:ea typeface="FandolFang R" panose="00000500000000000000" pitchFamily="50" charset="-122"/>
              </a:defRPr>
            </a:lvl1pPr>
          </a:lstStyle>
          <a:p>
            <a:fld id="{6B6F3BC6-3769-47F8-8628-8D9873CBCA3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Arial Black" panose="020B0A04020102020204" pitchFamily="34" charset="0"/>
        <a:ea typeface="FandolFang R" panose="00000500000000000000" pitchFamily="50" charset="-122"/>
        <a:cs typeface="+mn-cs"/>
      </a:defRPr>
    </a:lvl1pPr>
    <a:lvl2pPr marL="342900" algn="l" defTabSz="685800" rtl="0" eaLnBrk="1" latinLnBrk="0" hangingPunct="1">
      <a:defRPr sz="900" kern="1200">
        <a:solidFill>
          <a:schemeClr val="tx1"/>
        </a:solidFill>
        <a:latin typeface="Arial Black" panose="020B0A04020102020204" pitchFamily="34" charset="0"/>
        <a:ea typeface="FandolFang R" panose="00000500000000000000" pitchFamily="50" charset="-122"/>
        <a:cs typeface="+mn-cs"/>
      </a:defRPr>
    </a:lvl2pPr>
    <a:lvl3pPr marL="685800" algn="l" defTabSz="685800" rtl="0" eaLnBrk="1" latinLnBrk="0" hangingPunct="1">
      <a:defRPr sz="900" kern="1200">
        <a:solidFill>
          <a:schemeClr val="tx1"/>
        </a:solidFill>
        <a:latin typeface="Arial Black" panose="020B0A04020102020204" pitchFamily="34" charset="0"/>
        <a:ea typeface="FandolFang R" panose="00000500000000000000" pitchFamily="50" charset="-122"/>
        <a:cs typeface="+mn-cs"/>
      </a:defRPr>
    </a:lvl3pPr>
    <a:lvl4pPr marL="1028700" algn="l" defTabSz="685800" rtl="0" eaLnBrk="1" latinLnBrk="0" hangingPunct="1">
      <a:defRPr sz="900" kern="1200">
        <a:solidFill>
          <a:schemeClr val="tx1"/>
        </a:solidFill>
        <a:latin typeface="Arial Black" panose="020B0A04020102020204" pitchFamily="34" charset="0"/>
        <a:ea typeface="FandolFang R" panose="00000500000000000000" pitchFamily="50" charset="-122"/>
        <a:cs typeface="+mn-cs"/>
      </a:defRPr>
    </a:lvl4pPr>
    <a:lvl5pPr marL="1371600" algn="l" defTabSz="685800" rtl="0" eaLnBrk="1" latinLnBrk="0" hangingPunct="1">
      <a:defRPr sz="900" kern="1200">
        <a:solidFill>
          <a:schemeClr val="tx1"/>
        </a:solidFill>
        <a:latin typeface="Arial Black" panose="020B0A04020102020204" pitchFamily="34" charset="0"/>
        <a:ea typeface="FandolFang R" panose="00000500000000000000" pitchFamily="50"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01A66B7-14C9-4D72-BBF3-E24049FDF8D5}" type="slidenum">
              <a:rPr kumimoji="0" lang="zh-CN" altLang="en-US" sz="1200" b="0" i="0" u="none" strike="noStrike" kern="1200" cap="none" spc="0" normalizeH="0" baseline="0" noProof="0" smtClean="0">
                <a:ln>
                  <a:noFill/>
                </a:ln>
                <a:solidFill>
                  <a:prstClr val="black"/>
                </a:solidFill>
                <a:effectLst/>
                <a:uLnTx/>
                <a:uFillTx/>
                <a:cs typeface="+mn-cs"/>
              </a:rPr>
              <a:t>1</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11</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12</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13</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14</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15</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16</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17</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18</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01A66B7-14C9-4D72-BBF3-E24049FDF8D5}" type="slidenum">
              <a:rPr kumimoji="0" lang="zh-CN" altLang="en-US" sz="1200" b="0" i="0" u="none" strike="noStrike" kern="1200" cap="none" spc="0" normalizeH="0" baseline="0" noProof="0" smtClean="0">
                <a:ln>
                  <a:noFill/>
                </a:ln>
                <a:solidFill>
                  <a:prstClr val="black"/>
                </a:solidFill>
                <a:effectLst/>
                <a:uLnTx/>
                <a:uFillTx/>
                <a:cs typeface="+mn-cs"/>
              </a:rPr>
              <a:t>19</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3</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4</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5</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6</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7</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8</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9</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10</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nvSpPr>
        <p:spPr>
          <a:xfrm>
            <a:off x="213360" y="0"/>
            <a:ext cx="148590" cy="58757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white"/>
              </a:solidFill>
              <a:effectLst/>
              <a:uLnTx/>
              <a:uFillTx/>
              <a:latin typeface="Arial Black" panose="020B0A04020102020204" pitchFamily="34" charset="0"/>
              <a:ea typeface="FandolFang R" panose="00000500000000000000" pitchFamily="50"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1D2DB39-588A-4DAB-B1B8-DFFAD3CE8FF9}"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27CC09-05F8-4A11-8655-029B1A7D1D6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办公资源网：https://www.bangongziyuan.com/">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7" name="矩形 6"/>
          <p:cNvSpPr/>
          <p:nvPr userDrawn="1"/>
        </p:nvSpPr>
        <p:spPr>
          <a:xfrm>
            <a:off x="350174" y="1916832"/>
            <a:ext cx="735006" cy="241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www.1ppt.com/moban/                  PPT</a:t>
            </a:r>
            <a:r>
              <a:rPr lang="zh-CN" altLang="en-US" sz="100" dirty="0">
                <a:solidFill>
                  <a:schemeClr val="bg1"/>
                </a:solidFill>
              </a:rPr>
              <a:t>素材：</a:t>
            </a:r>
            <a:r>
              <a:rPr lang="en-US" altLang="zh-CN" sz="100" dirty="0">
                <a:solidFill>
                  <a:schemeClr val="bg1"/>
                </a:solidFill>
              </a:rPr>
              <a:t>www.1ppt.com/sucai/</a:t>
            </a:r>
          </a:p>
          <a:p>
            <a:r>
              <a:rPr lang="en-US" altLang="zh-CN" sz="100" dirty="0">
                <a:solidFill>
                  <a:schemeClr val="bg1"/>
                </a:solidFill>
              </a:rPr>
              <a:t>PPT</a:t>
            </a:r>
            <a:r>
              <a:rPr lang="zh-CN" altLang="en-US" sz="100" dirty="0">
                <a:solidFill>
                  <a:schemeClr val="bg1"/>
                </a:solidFill>
              </a:rPr>
              <a:t>背景：</a:t>
            </a:r>
            <a:r>
              <a:rPr lang="en-US" altLang="zh-CN" sz="100" dirty="0">
                <a:solidFill>
                  <a:schemeClr val="bg1"/>
                </a:solidFill>
              </a:rPr>
              <a:t>www.1ppt.com/beijing/                   PPT</a:t>
            </a:r>
            <a:r>
              <a:rPr lang="zh-CN" altLang="en-US" sz="100" dirty="0">
                <a:solidFill>
                  <a:schemeClr val="bg1"/>
                </a:solidFill>
              </a:rPr>
              <a:t>图表：</a:t>
            </a:r>
            <a:r>
              <a:rPr lang="en-US" altLang="zh-CN" sz="100" dirty="0">
                <a:solidFill>
                  <a:schemeClr val="bg1"/>
                </a:solidFill>
              </a:rPr>
              <a:t>www.1ppt.com/tubiao/      </a:t>
            </a:r>
          </a:p>
          <a:p>
            <a:r>
              <a:rPr lang="en-US" altLang="zh-CN" sz="100" dirty="0">
                <a:solidFill>
                  <a:schemeClr val="bg1"/>
                </a:solidFill>
              </a:rPr>
              <a:t>PPT</a:t>
            </a:r>
            <a:r>
              <a:rPr lang="zh-CN" altLang="en-US" sz="100" dirty="0">
                <a:solidFill>
                  <a:schemeClr val="bg1"/>
                </a:solidFill>
              </a:rPr>
              <a:t>下载：</a:t>
            </a:r>
            <a:r>
              <a:rPr lang="en-US" altLang="zh-CN" sz="100" dirty="0">
                <a:solidFill>
                  <a:schemeClr val="bg1"/>
                </a:solidFill>
              </a:rPr>
              <a:t>www.1ppt.com/xiazai/                     PPT</a:t>
            </a:r>
            <a:r>
              <a:rPr lang="zh-CN" altLang="en-US" sz="100" dirty="0">
                <a:solidFill>
                  <a:schemeClr val="bg1"/>
                </a:solidFill>
              </a:rPr>
              <a:t>教程： </a:t>
            </a:r>
            <a:r>
              <a:rPr lang="en-US" altLang="zh-CN" sz="100" dirty="0">
                <a:solidFill>
                  <a:schemeClr val="bg1"/>
                </a:solidFill>
              </a:rPr>
              <a:t>www.1ppt.com/powerpoint/      </a:t>
            </a:r>
          </a:p>
          <a:p>
            <a:r>
              <a:rPr lang="zh-CN" altLang="en-US" sz="100" dirty="0">
                <a:solidFill>
                  <a:schemeClr val="bg1"/>
                </a:solidFill>
              </a:rPr>
              <a:t>资料下载：</a:t>
            </a:r>
            <a:r>
              <a:rPr lang="en-US" altLang="zh-CN" sz="100" dirty="0">
                <a:solidFill>
                  <a:schemeClr val="bg1"/>
                </a:solidFill>
              </a:rPr>
              <a:t>www.1ppt.com/ziliao/                   </a:t>
            </a:r>
            <a:r>
              <a:rPr lang="zh-CN" altLang="en-US" sz="100" dirty="0">
                <a:solidFill>
                  <a:schemeClr val="bg1"/>
                </a:solidFill>
              </a:rPr>
              <a:t>个人简历：</a:t>
            </a:r>
            <a:r>
              <a:rPr lang="en-US" altLang="zh-CN" sz="100" dirty="0">
                <a:solidFill>
                  <a:schemeClr val="bg1"/>
                </a:solidFill>
              </a:rPr>
              <a:t>www.1ppt.com/jianli/             </a:t>
            </a:r>
          </a:p>
          <a:p>
            <a:r>
              <a:rPr lang="zh-CN" altLang="en-US" sz="100" dirty="0">
                <a:solidFill>
                  <a:schemeClr val="bg1"/>
                </a:solidFill>
              </a:rPr>
              <a:t>试卷下载：</a:t>
            </a:r>
            <a:r>
              <a:rPr lang="en-US" altLang="zh-CN" sz="100" dirty="0">
                <a:solidFill>
                  <a:schemeClr val="bg1"/>
                </a:solidFill>
              </a:rPr>
              <a:t>www.1ppt.com/shiti/                     </a:t>
            </a:r>
            <a:r>
              <a:rPr lang="zh-CN" altLang="en-US" sz="100" dirty="0">
                <a:solidFill>
                  <a:schemeClr val="bg1"/>
                </a:solidFill>
              </a:rPr>
              <a:t>教案下载：</a:t>
            </a:r>
            <a:r>
              <a:rPr lang="en-US" altLang="zh-CN" sz="100" dirty="0">
                <a:solidFill>
                  <a:schemeClr val="bg1"/>
                </a:solidFill>
              </a:rPr>
              <a:t>www.1ppt.com/jiaoan/               </a:t>
            </a:r>
          </a:p>
          <a:p>
            <a:r>
              <a:rPr lang="zh-CN" altLang="en-US" sz="100" dirty="0">
                <a:solidFill>
                  <a:schemeClr val="bg1"/>
                </a:solidFill>
              </a:rPr>
              <a:t>手抄报：</a:t>
            </a:r>
            <a:r>
              <a:rPr lang="en-US" altLang="zh-CN" sz="100" dirty="0">
                <a:solidFill>
                  <a:schemeClr val="bg1"/>
                </a:solidFill>
              </a:rPr>
              <a:t>www.1ppt.com/shouchaobao/          PPT</a:t>
            </a:r>
            <a:r>
              <a:rPr lang="zh-CN" altLang="en-US" sz="100" dirty="0">
                <a:solidFill>
                  <a:schemeClr val="bg1"/>
                </a:solidFill>
              </a:rPr>
              <a:t>课件：</a:t>
            </a:r>
            <a:r>
              <a:rPr lang="en-US" altLang="zh-CN" sz="100" dirty="0">
                <a:solidFill>
                  <a:schemeClr val="bg1"/>
                </a:solidFill>
              </a:rPr>
              <a:t>www.1ppt.com/kejian/ </a:t>
            </a:r>
          </a:p>
          <a:p>
            <a:r>
              <a:rPr lang="zh-CN" altLang="en-US" sz="100" dirty="0">
                <a:solidFill>
                  <a:schemeClr val="bg1"/>
                </a:solidFill>
              </a:rPr>
              <a:t>语文课件：</a:t>
            </a:r>
            <a:r>
              <a:rPr lang="en-US" altLang="zh-CN" sz="100" dirty="0">
                <a:solidFill>
                  <a:schemeClr val="bg1"/>
                </a:solidFill>
              </a:rPr>
              <a:t>www.1ppt.com/kejian/yuwen/    </a:t>
            </a:r>
            <a:r>
              <a:rPr lang="zh-CN" altLang="en-US" sz="100" dirty="0">
                <a:solidFill>
                  <a:schemeClr val="bg1"/>
                </a:solidFill>
              </a:rPr>
              <a:t>数学课件：</a:t>
            </a:r>
            <a:r>
              <a:rPr lang="en-US" altLang="zh-CN" sz="100" dirty="0">
                <a:solidFill>
                  <a:schemeClr val="bg1"/>
                </a:solidFill>
              </a:rPr>
              <a:t>www.1ppt.com/kejian/shuxue/ </a:t>
            </a:r>
          </a:p>
          <a:p>
            <a:r>
              <a:rPr lang="zh-CN" altLang="en-US" sz="100" dirty="0">
                <a:solidFill>
                  <a:schemeClr val="bg1"/>
                </a:solidFill>
              </a:rPr>
              <a:t>英语课件：</a:t>
            </a:r>
            <a:r>
              <a:rPr lang="en-US" altLang="zh-CN" sz="100" dirty="0">
                <a:solidFill>
                  <a:schemeClr val="bg1"/>
                </a:solidFill>
              </a:rPr>
              <a:t>www.1ppt.com/kejian/yingyu/    </a:t>
            </a:r>
            <a:r>
              <a:rPr lang="zh-CN" altLang="en-US" sz="100" dirty="0">
                <a:solidFill>
                  <a:schemeClr val="bg1"/>
                </a:solidFill>
              </a:rPr>
              <a:t>美术课件：</a:t>
            </a:r>
            <a:r>
              <a:rPr lang="en-US" altLang="zh-CN" sz="100" dirty="0">
                <a:solidFill>
                  <a:schemeClr val="bg1"/>
                </a:solidFill>
              </a:rPr>
              <a:t>www.1ppt.com/kejian/meishu/ </a:t>
            </a:r>
          </a:p>
          <a:p>
            <a:r>
              <a:rPr lang="zh-CN" altLang="en-US" sz="100" dirty="0">
                <a:solidFill>
                  <a:schemeClr val="bg1"/>
                </a:solidFill>
              </a:rPr>
              <a:t>科学课件：</a:t>
            </a:r>
            <a:r>
              <a:rPr lang="en-US" altLang="zh-CN" sz="100" dirty="0">
                <a:solidFill>
                  <a:schemeClr val="bg1"/>
                </a:solidFill>
              </a:rPr>
              <a:t>www.1ppt.com/kejian/kexue/     </a:t>
            </a:r>
            <a:r>
              <a:rPr lang="zh-CN" altLang="en-US" sz="100" dirty="0">
                <a:solidFill>
                  <a:schemeClr val="bg1"/>
                </a:solidFill>
              </a:rPr>
              <a:t>物理课件：</a:t>
            </a:r>
            <a:r>
              <a:rPr lang="en-US" altLang="zh-CN" sz="100" dirty="0">
                <a:solidFill>
                  <a:schemeClr val="bg1"/>
                </a:solidFill>
              </a:rPr>
              <a:t>www.1ppt.com/kejian/wuli/ </a:t>
            </a:r>
          </a:p>
          <a:p>
            <a:r>
              <a:rPr lang="zh-CN" altLang="en-US" sz="100" dirty="0">
                <a:solidFill>
                  <a:schemeClr val="bg1"/>
                </a:solidFill>
              </a:rPr>
              <a:t>化学课件：</a:t>
            </a:r>
            <a:r>
              <a:rPr lang="en-US" altLang="zh-CN" sz="100" dirty="0">
                <a:solidFill>
                  <a:schemeClr val="bg1"/>
                </a:solidFill>
              </a:rPr>
              <a:t>www.1ppt.com/kejian/huaxue/  </a:t>
            </a:r>
            <a:r>
              <a:rPr lang="zh-CN" altLang="en-US" sz="100" dirty="0">
                <a:solidFill>
                  <a:schemeClr val="bg1"/>
                </a:solidFill>
              </a:rPr>
              <a:t>生物课件：</a:t>
            </a:r>
            <a:r>
              <a:rPr lang="en-US" altLang="zh-CN" sz="100" dirty="0">
                <a:solidFill>
                  <a:schemeClr val="bg1"/>
                </a:solidFill>
              </a:rPr>
              <a:t>www.1ppt.com/kejian/shengwu/ </a:t>
            </a:r>
          </a:p>
          <a:p>
            <a:r>
              <a:rPr lang="zh-CN" altLang="en-US" sz="100" dirty="0">
                <a:solidFill>
                  <a:schemeClr val="bg1"/>
                </a:solidFill>
              </a:rPr>
              <a:t>地理课件：</a:t>
            </a:r>
            <a:r>
              <a:rPr lang="en-US" altLang="zh-CN" sz="100" dirty="0">
                <a:solidFill>
                  <a:schemeClr val="bg1"/>
                </a:solidFill>
              </a:rPr>
              <a:t>www.1ppt.com/kejian/dili/          </a:t>
            </a:r>
            <a:r>
              <a:rPr lang="zh-CN" altLang="en-US" sz="100" dirty="0">
                <a:solidFill>
                  <a:schemeClr val="bg1"/>
                </a:solidFill>
              </a:rPr>
              <a:t>历史课件：</a:t>
            </a:r>
            <a:r>
              <a:rPr lang="en-US" altLang="zh-CN" sz="100" dirty="0">
                <a:solidFill>
                  <a:schemeClr val="bg1"/>
                </a:solidFill>
              </a:rPr>
              <a:t>www.1ppt.com/kejian/lishi/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D997B5FA-0921-464F-AAE1-844C04324D75}" type="datetimeFigureOut">
              <a:rPr lang="zh-CN" altLang="en-US" smtClean="0"/>
              <a:t>2023-01-17</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9.wmf"/><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slideLayout" Target="../slideLayouts/slideLayout1.xml"/><Relationship Id="rId7" Type="http://schemas.openxmlformats.org/officeDocument/2006/relationships/image" Target="../media/image10.emf"/><Relationship Id="rId2" Type="http://schemas.openxmlformats.org/officeDocument/2006/relationships/tags" Target="../tags/tag1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2.png"/><Relationship Id="rId4" Type="http://schemas.openxmlformats.org/officeDocument/2006/relationships/notesSlide" Target="../notesSlides/notesSlide13.xml"/><Relationship Id="rId9" Type="http://schemas.openxmlformats.org/officeDocument/2006/relationships/image" Target="../media/image11.emf"/></Relationships>
</file>

<file path=ppt/slides/_rels/slide1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slideLayout" Target="../slideLayouts/slideLayout1.xml"/><Relationship Id="rId7" Type="http://schemas.openxmlformats.org/officeDocument/2006/relationships/oleObject" Target="../embeddings/oleObject4.bin"/><Relationship Id="rId2" Type="http://schemas.openxmlformats.org/officeDocument/2006/relationships/tags" Target="../tags/tag13.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3.bin"/><Relationship Id="rId10" Type="http://schemas.openxmlformats.org/officeDocument/2006/relationships/image" Target="../media/image14.wmf"/><Relationship Id="rId4" Type="http://schemas.openxmlformats.org/officeDocument/2006/relationships/notesSlide" Target="../notesSlides/notesSlide14.xml"/><Relationship Id="rId9"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rotWithShape="1">
          <a:blip r:embed="rId3" cstate="email"/>
          <a:srcRect/>
          <a:stretch>
            <a:fillRect/>
          </a:stretch>
        </p:blipFill>
        <p:spPr>
          <a:xfrm>
            <a:off x="0" y="1122"/>
            <a:ext cx="3050319" cy="4122420"/>
          </a:xfrm>
          <a:prstGeom prst="rect">
            <a:avLst/>
          </a:prstGeom>
        </p:spPr>
      </p:pic>
      <p:sp>
        <p:nvSpPr>
          <p:cNvPr id="2" name="矩形 1"/>
          <p:cNvSpPr/>
          <p:nvPr/>
        </p:nvSpPr>
        <p:spPr>
          <a:xfrm>
            <a:off x="2194560" y="1262151"/>
            <a:ext cx="1592580" cy="388134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cs typeface="+mn-ea"/>
              <a:sym typeface="+mn-lt"/>
            </a:endParaRPr>
          </a:p>
        </p:txBody>
      </p:sp>
      <p:sp>
        <p:nvSpPr>
          <p:cNvPr id="14" name="矩形 13"/>
          <p:cNvSpPr/>
          <p:nvPr/>
        </p:nvSpPr>
        <p:spPr>
          <a:xfrm>
            <a:off x="8763000" y="0"/>
            <a:ext cx="381000" cy="176784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cs typeface="+mn-ea"/>
              <a:sym typeface="+mn-lt"/>
            </a:endParaRPr>
          </a:p>
        </p:txBody>
      </p:sp>
      <p:grpSp>
        <p:nvGrpSpPr>
          <p:cNvPr id="17" name="组合 16"/>
          <p:cNvGrpSpPr/>
          <p:nvPr/>
        </p:nvGrpSpPr>
        <p:grpSpPr>
          <a:xfrm>
            <a:off x="4248220" y="1663906"/>
            <a:ext cx="4224268" cy="1172526"/>
            <a:chOff x="1442450" y="2536042"/>
            <a:chExt cx="5632357" cy="1563367"/>
          </a:xfrm>
        </p:grpSpPr>
        <p:sp>
          <p:nvSpPr>
            <p:cNvPr id="18" name="矩形 17"/>
            <p:cNvSpPr/>
            <p:nvPr/>
          </p:nvSpPr>
          <p:spPr bwMode="auto">
            <a:xfrm>
              <a:off x="1442450" y="2536042"/>
              <a:ext cx="5602388" cy="1046440"/>
            </a:xfrm>
            <a:prstGeom prst="rect">
              <a:avLst/>
            </a:prstGeom>
          </p:spPr>
          <p:txBody>
            <a:bodyPr wrap="none">
              <a:spAutoFit/>
            </a:bodyPr>
            <a:lstStyle/>
            <a:p>
              <a:pPr defTabSz="342900">
                <a:defRPr/>
              </a:pPr>
              <a:r>
                <a:rPr lang="en-US" altLang="zh-CN" sz="4500" b="1" kern="100" dirty="0">
                  <a:cs typeface="+mn-ea"/>
                  <a:sym typeface="+mn-lt"/>
                </a:rPr>
                <a:t>1.2 </a:t>
              </a:r>
              <a:r>
                <a:rPr lang="zh-CN" altLang="en-US" sz="4500" b="1" kern="100" dirty="0">
                  <a:cs typeface="+mn-ea"/>
                  <a:sym typeface="+mn-lt"/>
                </a:rPr>
                <a:t>有理数</a:t>
              </a:r>
              <a:r>
                <a:rPr lang="en-US" altLang="zh-CN" sz="2100" b="1" kern="100">
                  <a:cs typeface="+mn-ea"/>
                  <a:sym typeface="+mn-lt"/>
                </a:rPr>
                <a:t>(1.2.2</a:t>
              </a:r>
              <a:r>
                <a:rPr lang="zh-CN" altLang="en-US" sz="2100" b="1" kern="100">
                  <a:cs typeface="+mn-ea"/>
                  <a:sym typeface="+mn-lt"/>
                </a:rPr>
                <a:t>数轴</a:t>
              </a:r>
              <a:r>
                <a:rPr lang="en-US" altLang="zh-CN" sz="2100" b="1" kern="100" dirty="0">
                  <a:cs typeface="+mn-ea"/>
                  <a:sym typeface="+mn-lt"/>
                </a:rPr>
                <a:t>)</a:t>
              </a:r>
              <a:endParaRPr lang="zh-CN" altLang="en-US" sz="4500" b="1" kern="100" dirty="0">
                <a:cs typeface="+mn-ea"/>
                <a:sym typeface="+mn-lt"/>
              </a:endParaRPr>
            </a:p>
          </p:txBody>
        </p:sp>
        <p:sp>
          <p:nvSpPr>
            <p:cNvPr id="19" name="矩形 18"/>
            <p:cNvSpPr/>
            <p:nvPr/>
          </p:nvSpPr>
          <p:spPr>
            <a:xfrm>
              <a:off x="1571361" y="3730077"/>
              <a:ext cx="3472716" cy="369332"/>
            </a:xfrm>
            <a:prstGeom prst="rect">
              <a:avLst/>
            </a:prstGeom>
          </p:spPr>
          <p:txBody>
            <a:bodyPr wrap="square">
              <a:spAutoFit/>
            </a:bodyPr>
            <a:lstStyle/>
            <a:p>
              <a:pPr algn="dist" defTabSz="342900"/>
              <a:r>
                <a:rPr lang="zh-CN" altLang="en-US" sz="1200" dirty="0">
                  <a:cs typeface="+mn-ea"/>
                  <a:sym typeface="+mn-lt"/>
                </a:rPr>
                <a:t>人教版  数学（初中）  （七年级 上）</a:t>
              </a:r>
            </a:p>
          </p:txBody>
        </p:sp>
        <p:cxnSp>
          <p:nvCxnSpPr>
            <p:cNvPr id="28" name="直接连接符 27"/>
            <p:cNvCxnSpPr/>
            <p:nvPr/>
          </p:nvCxnSpPr>
          <p:spPr>
            <a:xfrm>
              <a:off x="1634862" y="3577843"/>
              <a:ext cx="5439945" cy="0"/>
            </a:xfrm>
            <a:prstGeom prst="line">
              <a:avLst/>
            </a:prstGeom>
            <a:noFill/>
            <a:ln w="6350" cap="flat" cmpd="sng" algn="ctr">
              <a:solidFill>
                <a:schemeClr val="tx1"/>
              </a:solidFill>
              <a:prstDash val="solid"/>
              <a:miter lim="800000"/>
            </a:ln>
            <a:effectLst/>
          </p:spPr>
        </p:cxnSp>
      </p:grpSp>
      <p:sp>
        <p:nvSpPr>
          <p:cNvPr id="29" name="矩形 28"/>
          <p:cNvSpPr/>
          <p:nvPr/>
        </p:nvSpPr>
        <p:spPr bwMode="auto">
          <a:xfrm>
            <a:off x="4316329" y="1157147"/>
            <a:ext cx="1932260" cy="392415"/>
          </a:xfrm>
          <a:prstGeom prst="rect">
            <a:avLst/>
          </a:prstGeom>
        </p:spPr>
        <p:txBody>
          <a:bodyPr wrap="none" lIns="68580" tIns="34290" rIns="68580" bIns="34290">
            <a:spAutoFit/>
          </a:bodyPr>
          <a:lstStyle/>
          <a:p>
            <a:pPr defTabSz="342900">
              <a:defRPr/>
            </a:pPr>
            <a:r>
              <a:rPr lang="zh-CN" altLang="en-US" sz="2100" b="1" kern="100" dirty="0">
                <a:cs typeface="+mn-ea"/>
                <a:sym typeface="+mn-lt"/>
              </a:rPr>
              <a:t>第一章  有理数</a:t>
            </a:r>
          </a:p>
        </p:txBody>
      </p:sp>
      <p:sp>
        <p:nvSpPr>
          <p:cNvPr id="12" name="文本框 11"/>
          <p:cNvSpPr txBox="1"/>
          <p:nvPr/>
        </p:nvSpPr>
        <p:spPr>
          <a:xfrm>
            <a:off x="4351032" y="2842562"/>
            <a:ext cx="3718560" cy="392415"/>
          </a:xfrm>
          <a:prstGeom prst="rect">
            <a:avLst/>
          </a:prstGeom>
          <a:noFill/>
        </p:spPr>
        <p:txBody>
          <a:bodyPr wrap="square" lIns="68580" tIns="34290" rIns="68580" bIns="34290" rtlCol="0">
            <a:spAutoFit/>
          </a:bodyPr>
          <a:lstStyle/>
          <a:p>
            <a:pPr>
              <a:lnSpc>
                <a:spcPct val="150000"/>
              </a:lnSpc>
            </a:pPr>
            <a:r>
              <a:rPr lang="en-US" altLang="zh-CN" sz="7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1500" dirty="0">
              <a:solidFill>
                <a:schemeClr val="tx1">
                  <a:lumMod val="85000"/>
                  <a:lumOff val="15000"/>
                </a:schemeClr>
              </a:solidFill>
              <a:cs typeface="+mn-ea"/>
              <a:sym typeface="+mn-lt"/>
            </a:endParaRPr>
          </a:p>
        </p:txBody>
      </p:sp>
      <p:sp>
        <p:nvSpPr>
          <p:cNvPr id="13" name="矩形 12"/>
          <p:cNvSpPr/>
          <p:nvPr/>
        </p:nvSpPr>
        <p:spPr>
          <a:xfrm>
            <a:off x="4351032" y="4234827"/>
            <a:ext cx="2361544" cy="430887"/>
          </a:xfrm>
          <a:prstGeom prst="rect">
            <a:avLst/>
          </a:prstGeom>
        </p:spPr>
        <p:txBody>
          <a:bodyPr wrap="none">
            <a:spAutoFit/>
          </a:bodyPr>
          <a:lstStyle/>
          <a:p>
            <a:pPr marL="342900" lvl="0" indent="-342900" algn="l" fontAlgn="base">
              <a:lnSpc>
                <a:spcPct val="110000"/>
              </a:lnSpc>
              <a:spcBef>
                <a:spcPct val="0"/>
              </a:spcBef>
              <a:spcAft>
                <a:spcPct val="0"/>
              </a:spcAft>
            </a:pPr>
            <a:r>
              <a:rPr lang="en-US" sz="2000" kern="0" smtClean="0">
                <a:solidFill>
                  <a:srgbClr val="000000"/>
                </a:solidFill>
                <a:latin typeface="微软雅黑" panose="020B0503020204020204" pitchFamily="34" charset="-122"/>
                <a:ea typeface="微软雅黑" panose="020B0503020204020204" pitchFamily="34" charset="-122"/>
              </a:rPr>
              <a:t>www.PPT818.com</a:t>
            </a:r>
            <a:endParaRPr sz="2000" kern="0" dirty="0" smtClean="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anim calcmode="lin" valueType="num">
                                      <p:cBhvr>
                                        <p:cTn id="14" dur="500" fill="hold"/>
                                        <p:tgtEl>
                                          <p:spTgt spid="17"/>
                                        </p:tgtEl>
                                        <p:attrNameLst>
                                          <p:attrName>ppt_x</p:attrName>
                                        </p:attrNameLst>
                                      </p:cBhvr>
                                      <p:tavLst>
                                        <p:tav tm="0">
                                          <p:val>
                                            <p:strVal val="#ppt_x"/>
                                          </p:val>
                                        </p:tav>
                                        <p:tav tm="100000">
                                          <p:val>
                                            <p:strVal val="#ppt_x"/>
                                          </p:val>
                                        </p:tav>
                                      </p:tavLst>
                                    </p:anim>
                                    <p:anim calcmode="lin" valueType="num">
                                      <p:cBhvr>
                                        <p:cTn id="15" dur="500" fill="hold"/>
                                        <p:tgtEl>
                                          <p:spTgt spid="17"/>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510527" y="1385861"/>
            <a:ext cx="7772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defTabSz="685800"/>
            <a:r>
              <a:rPr lang="zh-CN" altLang="en-US" sz="2000" b="1" dirty="0">
                <a:solidFill>
                  <a:srgbClr val="004646"/>
                </a:solidFill>
                <a:latin typeface="+mn-lt"/>
                <a:ea typeface="+mn-ea"/>
                <a:cs typeface="+mn-ea"/>
                <a:sym typeface="+mn-lt"/>
              </a:rPr>
              <a:t>下列图形哪些是数轴，哪些不是，为什么？</a:t>
            </a:r>
          </a:p>
        </p:txBody>
      </p:sp>
      <p:grpSp>
        <p:nvGrpSpPr>
          <p:cNvPr id="16" name="组合 15"/>
          <p:cNvGrpSpPr/>
          <p:nvPr/>
        </p:nvGrpSpPr>
        <p:grpSpPr bwMode="auto">
          <a:xfrm>
            <a:off x="416090" y="1928753"/>
            <a:ext cx="6400800" cy="2501900"/>
            <a:chOff x="433" y="1088"/>
            <a:chExt cx="4032" cy="1576"/>
          </a:xfrm>
        </p:grpSpPr>
        <p:pic>
          <p:nvPicPr>
            <p:cNvPr id="17" name="图片 57355"/>
            <p:cNvPicPr>
              <a:picLocks noChangeAspect="1" noChangeArrowheads="1"/>
            </p:cNvPicPr>
            <p:nvPr/>
          </p:nvPicPr>
          <p:blipFill>
            <a:blip r:embed="rId4"/>
            <a:srcRect/>
            <a:stretch>
              <a:fillRect/>
            </a:stretch>
          </p:blipFill>
          <p:spPr bwMode="auto">
            <a:xfrm>
              <a:off x="1345" y="1184"/>
              <a:ext cx="2976"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57356"/>
            <p:cNvSpPr>
              <a:spLocks noChangeArrowheads="1"/>
            </p:cNvSpPr>
            <p:nvPr/>
          </p:nvSpPr>
          <p:spPr bwMode="auto">
            <a:xfrm>
              <a:off x="433" y="1088"/>
              <a:ext cx="100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r>
                <a:rPr lang="zh-CN" altLang="en-US" sz="1600" dirty="0">
                  <a:solidFill>
                    <a:prstClr val="black"/>
                  </a:solidFill>
                  <a:latin typeface="+mn-lt"/>
                  <a:ea typeface="+mn-ea"/>
                  <a:cs typeface="+mn-ea"/>
                  <a:sym typeface="+mn-lt"/>
                </a:rPr>
                <a:t>（</a:t>
              </a:r>
              <a:r>
                <a:rPr lang="en-US" altLang="zh-CN" sz="1600" dirty="0">
                  <a:solidFill>
                    <a:prstClr val="black"/>
                  </a:solidFill>
                  <a:latin typeface="+mn-lt"/>
                  <a:ea typeface="+mn-ea"/>
                  <a:cs typeface="+mn-ea"/>
                  <a:sym typeface="+mn-lt"/>
                </a:rPr>
                <a:t>A</a:t>
              </a:r>
              <a:r>
                <a:rPr lang="zh-CN" altLang="en-US" sz="1600" dirty="0">
                  <a:solidFill>
                    <a:prstClr val="black"/>
                  </a:solidFill>
                  <a:latin typeface="+mn-lt"/>
                  <a:ea typeface="+mn-ea"/>
                  <a:cs typeface="+mn-ea"/>
                  <a:sym typeface="+mn-lt"/>
                </a:rPr>
                <a:t>） </a:t>
              </a:r>
            </a:p>
          </p:txBody>
        </p:sp>
        <p:pic>
          <p:nvPicPr>
            <p:cNvPr id="19" name="图片 57357"/>
            <p:cNvPicPr>
              <a:picLocks noChangeAspect="1" noChangeArrowheads="1"/>
            </p:cNvPicPr>
            <p:nvPr/>
          </p:nvPicPr>
          <p:blipFill>
            <a:blip r:embed="rId5"/>
            <a:srcRect/>
            <a:stretch>
              <a:fillRect/>
            </a:stretch>
          </p:blipFill>
          <p:spPr bwMode="auto">
            <a:xfrm>
              <a:off x="1297" y="1712"/>
              <a:ext cx="3168"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图片 57358"/>
            <p:cNvPicPr>
              <a:picLocks noChangeAspect="1" noChangeArrowheads="1"/>
            </p:cNvPicPr>
            <p:nvPr/>
          </p:nvPicPr>
          <p:blipFill>
            <a:blip r:embed="rId6"/>
            <a:srcRect/>
            <a:stretch>
              <a:fillRect/>
            </a:stretch>
          </p:blipFill>
          <p:spPr bwMode="auto">
            <a:xfrm>
              <a:off x="1393" y="2232"/>
              <a:ext cx="307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矩形 57359"/>
            <p:cNvSpPr>
              <a:spLocks noChangeArrowheads="1"/>
            </p:cNvSpPr>
            <p:nvPr/>
          </p:nvSpPr>
          <p:spPr bwMode="auto">
            <a:xfrm>
              <a:off x="456" y="2096"/>
              <a:ext cx="108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r>
                <a:rPr lang="zh-CN" altLang="en-US" sz="1600">
                  <a:solidFill>
                    <a:prstClr val="black"/>
                  </a:solidFill>
                  <a:latin typeface="+mn-lt"/>
                  <a:ea typeface="+mn-ea"/>
                  <a:cs typeface="+mn-ea"/>
                  <a:sym typeface="+mn-lt"/>
                </a:rPr>
                <a:t>（</a:t>
              </a:r>
              <a:r>
                <a:rPr lang="en-US" altLang="zh-CN" sz="1600">
                  <a:solidFill>
                    <a:prstClr val="black"/>
                  </a:solidFill>
                  <a:latin typeface="+mn-lt"/>
                  <a:ea typeface="+mn-ea"/>
                  <a:cs typeface="+mn-ea"/>
                  <a:sym typeface="+mn-lt"/>
                </a:rPr>
                <a:t>C</a:t>
              </a:r>
              <a:r>
                <a:rPr lang="zh-CN" altLang="en-US" sz="1600">
                  <a:solidFill>
                    <a:prstClr val="black"/>
                  </a:solidFill>
                  <a:latin typeface="+mn-lt"/>
                  <a:ea typeface="+mn-ea"/>
                  <a:cs typeface="+mn-ea"/>
                  <a:sym typeface="+mn-lt"/>
                </a:rPr>
                <a:t>） </a:t>
              </a:r>
            </a:p>
          </p:txBody>
        </p:sp>
        <p:sp>
          <p:nvSpPr>
            <p:cNvPr id="22" name="矩形 57360"/>
            <p:cNvSpPr>
              <a:spLocks noChangeArrowheads="1"/>
            </p:cNvSpPr>
            <p:nvPr/>
          </p:nvSpPr>
          <p:spPr bwMode="auto">
            <a:xfrm>
              <a:off x="455" y="1608"/>
              <a:ext cx="100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r>
                <a:rPr lang="zh-CN" altLang="en-US" sz="1600">
                  <a:solidFill>
                    <a:prstClr val="black"/>
                  </a:solidFill>
                  <a:latin typeface="+mn-lt"/>
                  <a:ea typeface="+mn-ea"/>
                  <a:cs typeface="+mn-ea"/>
                  <a:sym typeface="+mn-lt"/>
                </a:rPr>
                <a:t>（</a:t>
              </a:r>
              <a:r>
                <a:rPr lang="en-US" altLang="zh-CN" sz="1600">
                  <a:solidFill>
                    <a:prstClr val="black"/>
                  </a:solidFill>
                  <a:latin typeface="+mn-lt"/>
                  <a:ea typeface="+mn-ea"/>
                  <a:cs typeface="+mn-ea"/>
                  <a:sym typeface="+mn-lt"/>
                </a:rPr>
                <a:t>B</a:t>
              </a:r>
              <a:r>
                <a:rPr lang="zh-CN" altLang="en-US" sz="1600">
                  <a:solidFill>
                    <a:prstClr val="black"/>
                  </a:solidFill>
                  <a:latin typeface="+mn-lt"/>
                  <a:ea typeface="+mn-ea"/>
                  <a:cs typeface="+mn-ea"/>
                  <a:sym typeface="+mn-lt"/>
                </a:rPr>
                <a:t>） </a:t>
              </a:r>
            </a:p>
          </p:txBody>
        </p:sp>
      </p:grpSp>
      <p:sp>
        <p:nvSpPr>
          <p:cNvPr id="2" name="文本框 1"/>
          <p:cNvSpPr txBox="1"/>
          <p:nvPr/>
        </p:nvSpPr>
        <p:spPr>
          <a:xfrm>
            <a:off x="6816891" y="2081153"/>
            <a:ext cx="1955161" cy="300083"/>
          </a:xfrm>
          <a:prstGeom prst="rect">
            <a:avLst/>
          </a:prstGeom>
          <a:solidFill>
            <a:schemeClr val="bg1">
              <a:lumMod val="95000"/>
            </a:schemeClr>
          </a:solidFill>
        </p:spPr>
        <p:txBody>
          <a:bodyPr wrap="square" lIns="68580" tIns="34290" rIns="68580" bIns="34290" rtlCol="0">
            <a:spAutoFit/>
          </a:bodyPr>
          <a:lstStyle/>
          <a:p>
            <a:pPr defTabSz="685800"/>
            <a:r>
              <a:rPr lang="zh-CN" altLang="en-US" sz="1500" b="1" dirty="0">
                <a:solidFill>
                  <a:srgbClr val="7030A0"/>
                </a:solidFill>
                <a:cs typeface="+mn-ea"/>
                <a:sym typeface="+mn-lt"/>
              </a:rPr>
              <a:t>不是，缺规定正方向</a:t>
            </a:r>
          </a:p>
        </p:txBody>
      </p:sp>
      <p:sp>
        <p:nvSpPr>
          <p:cNvPr id="23" name="文本框 22"/>
          <p:cNvSpPr txBox="1"/>
          <p:nvPr/>
        </p:nvSpPr>
        <p:spPr>
          <a:xfrm>
            <a:off x="6816891" y="2960825"/>
            <a:ext cx="1955161" cy="300083"/>
          </a:xfrm>
          <a:prstGeom prst="rect">
            <a:avLst/>
          </a:prstGeom>
          <a:solidFill>
            <a:schemeClr val="bg1">
              <a:lumMod val="95000"/>
            </a:schemeClr>
          </a:solidFill>
        </p:spPr>
        <p:txBody>
          <a:bodyPr wrap="square" lIns="68580" tIns="34290" rIns="68580" bIns="34290" rtlCol="0">
            <a:spAutoFit/>
          </a:bodyPr>
          <a:lstStyle/>
          <a:p>
            <a:pPr defTabSz="685800"/>
            <a:r>
              <a:rPr lang="zh-CN" altLang="en-US" sz="1500" b="1" dirty="0">
                <a:solidFill>
                  <a:srgbClr val="7030A0"/>
                </a:solidFill>
                <a:cs typeface="+mn-ea"/>
                <a:sym typeface="+mn-lt"/>
              </a:rPr>
              <a:t>不是，缺圆点</a:t>
            </a:r>
          </a:p>
        </p:txBody>
      </p:sp>
      <p:sp>
        <p:nvSpPr>
          <p:cNvPr id="24" name="文本框 23"/>
          <p:cNvSpPr txBox="1"/>
          <p:nvPr/>
        </p:nvSpPr>
        <p:spPr>
          <a:xfrm>
            <a:off x="6861168" y="3772975"/>
            <a:ext cx="1955161" cy="300083"/>
          </a:xfrm>
          <a:prstGeom prst="rect">
            <a:avLst/>
          </a:prstGeom>
          <a:solidFill>
            <a:schemeClr val="bg1">
              <a:lumMod val="95000"/>
            </a:schemeClr>
          </a:solidFill>
        </p:spPr>
        <p:txBody>
          <a:bodyPr wrap="square" lIns="68580" tIns="34290" rIns="68580" bIns="34290" rtlCol="0">
            <a:spAutoFit/>
          </a:bodyPr>
          <a:lstStyle/>
          <a:p>
            <a:pPr defTabSz="685800"/>
            <a:r>
              <a:rPr lang="zh-CN" altLang="en-US" sz="1500" b="1" dirty="0">
                <a:solidFill>
                  <a:srgbClr val="7030A0"/>
                </a:solidFill>
                <a:cs typeface="+mn-ea"/>
                <a:sym typeface="+mn-lt"/>
              </a:rPr>
              <a:t>不是，缺单位长度</a:t>
            </a:r>
          </a:p>
        </p:txBody>
      </p:sp>
      <p:sp>
        <p:nvSpPr>
          <p:cNvPr id="25"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概念理解</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trips(down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3" grpId="0" animBg="1"/>
      <p:bldP spid="24" grpId="0" animBg="1"/>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bwMode="auto">
          <a:xfrm>
            <a:off x="533356" y="1298212"/>
            <a:ext cx="5924549" cy="2368550"/>
            <a:chOff x="828" y="2636"/>
            <a:chExt cx="3732" cy="1492"/>
          </a:xfrm>
        </p:grpSpPr>
        <p:pic>
          <p:nvPicPr>
            <p:cNvPr id="9" name="图片 57347"/>
            <p:cNvPicPr>
              <a:picLocks noChangeAspect="1" noChangeArrowheads="1"/>
            </p:cNvPicPr>
            <p:nvPr/>
          </p:nvPicPr>
          <p:blipFill>
            <a:blip r:embed="rId5"/>
            <a:srcRect/>
            <a:stretch>
              <a:fillRect/>
            </a:stretch>
          </p:blipFill>
          <p:spPr bwMode="auto">
            <a:xfrm>
              <a:off x="1356" y="3168"/>
              <a:ext cx="31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57348"/>
            <p:cNvSpPr>
              <a:spLocks noChangeArrowheads="1"/>
            </p:cNvSpPr>
            <p:nvPr/>
          </p:nvSpPr>
          <p:spPr bwMode="auto">
            <a:xfrm>
              <a:off x="861" y="3120"/>
              <a:ext cx="91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defTabSz="685800"/>
              <a:r>
                <a:rPr lang="zh-CN" altLang="en-US" sz="1600">
                  <a:solidFill>
                    <a:prstClr val="black"/>
                  </a:solidFill>
                  <a:latin typeface="+mn-lt"/>
                  <a:ea typeface="+mn-ea"/>
                  <a:cs typeface="+mn-ea"/>
                  <a:sym typeface="+mn-lt"/>
                </a:rPr>
                <a:t>（</a:t>
              </a:r>
              <a:r>
                <a:rPr lang="en-US" altLang="zh-CN" sz="1600">
                  <a:solidFill>
                    <a:prstClr val="black"/>
                  </a:solidFill>
                  <a:latin typeface="+mn-lt"/>
                  <a:ea typeface="+mn-ea"/>
                  <a:cs typeface="+mn-ea"/>
                  <a:sym typeface="+mn-lt"/>
                </a:rPr>
                <a:t>E</a:t>
              </a:r>
              <a:r>
                <a:rPr lang="zh-CN" altLang="en-US" sz="1600">
                  <a:solidFill>
                    <a:prstClr val="black"/>
                  </a:solidFill>
                  <a:latin typeface="+mn-lt"/>
                  <a:ea typeface="+mn-ea"/>
                  <a:cs typeface="+mn-ea"/>
                  <a:sym typeface="+mn-lt"/>
                </a:rPr>
                <a:t>） </a:t>
              </a:r>
            </a:p>
          </p:txBody>
        </p:sp>
        <p:pic>
          <p:nvPicPr>
            <p:cNvPr id="11" name="图片 57349"/>
            <p:cNvPicPr>
              <a:picLocks noChangeAspect="1" noChangeArrowheads="1"/>
            </p:cNvPicPr>
            <p:nvPr/>
          </p:nvPicPr>
          <p:blipFill>
            <a:blip r:embed="rId6"/>
            <a:srcRect/>
            <a:stretch>
              <a:fillRect/>
            </a:stretch>
          </p:blipFill>
          <p:spPr bwMode="auto">
            <a:xfrm>
              <a:off x="1344" y="3696"/>
              <a:ext cx="31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矩形 57350"/>
            <p:cNvSpPr>
              <a:spLocks noChangeArrowheads="1"/>
            </p:cNvSpPr>
            <p:nvPr/>
          </p:nvSpPr>
          <p:spPr bwMode="auto">
            <a:xfrm>
              <a:off x="861" y="3600"/>
              <a:ext cx="94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r>
                <a:rPr lang="zh-CN" altLang="en-US" sz="1600" dirty="0">
                  <a:solidFill>
                    <a:prstClr val="black"/>
                  </a:solidFill>
                  <a:latin typeface="+mn-lt"/>
                  <a:ea typeface="+mn-ea"/>
                  <a:cs typeface="+mn-ea"/>
                  <a:sym typeface="+mn-lt"/>
                </a:rPr>
                <a:t>（</a:t>
              </a:r>
              <a:r>
                <a:rPr lang="en-US" altLang="zh-CN" sz="1600" dirty="0">
                  <a:solidFill>
                    <a:prstClr val="black"/>
                  </a:solidFill>
                  <a:latin typeface="+mn-lt"/>
                  <a:ea typeface="+mn-ea"/>
                  <a:cs typeface="+mn-ea"/>
                  <a:sym typeface="+mn-lt"/>
                </a:rPr>
                <a:t>F</a:t>
              </a:r>
              <a:r>
                <a:rPr lang="zh-CN" altLang="en-US" sz="1600" dirty="0">
                  <a:solidFill>
                    <a:prstClr val="black"/>
                  </a:solidFill>
                  <a:latin typeface="+mn-lt"/>
                  <a:ea typeface="+mn-ea"/>
                  <a:cs typeface="+mn-ea"/>
                  <a:sym typeface="+mn-lt"/>
                </a:rPr>
                <a:t>） </a:t>
              </a:r>
            </a:p>
          </p:txBody>
        </p:sp>
        <p:sp>
          <p:nvSpPr>
            <p:cNvPr id="13" name="矩形 57351"/>
            <p:cNvSpPr>
              <a:spLocks noChangeArrowheads="1"/>
            </p:cNvSpPr>
            <p:nvPr/>
          </p:nvSpPr>
          <p:spPr bwMode="auto">
            <a:xfrm>
              <a:off x="828" y="2636"/>
              <a:ext cx="108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r>
                <a:rPr lang="zh-CN" altLang="en-US" sz="1600" dirty="0">
                  <a:solidFill>
                    <a:prstClr val="black"/>
                  </a:solidFill>
                  <a:latin typeface="+mn-lt"/>
                  <a:ea typeface="+mn-ea"/>
                  <a:cs typeface="+mn-ea"/>
                  <a:sym typeface="+mn-lt"/>
                </a:rPr>
                <a:t>（</a:t>
              </a:r>
              <a:r>
                <a:rPr lang="en-US" altLang="zh-CN" sz="1600" dirty="0">
                  <a:solidFill>
                    <a:prstClr val="black"/>
                  </a:solidFill>
                  <a:latin typeface="+mn-lt"/>
                  <a:ea typeface="+mn-ea"/>
                  <a:cs typeface="+mn-ea"/>
                  <a:sym typeface="+mn-lt"/>
                </a:rPr>
                <a:t>D</a:t>
              </a:r>
              <a:r>
                <a:rPr lang="zh-CN" altLang="en-US" sz="1600" dirty="0">
                  <a:solidFill>
                    <a:prstClr val="black"/>
                  </a:solidFill>
                  <a:latin typeface="+mn-lt"/>
                  <a:ea typeface="+mn-ea"/>
                  <a:cs typeface="+mn-ea"/>
                  <a:sym typeface="+mn-lt"/>
                </a:rPr>
                <a:t>） </a:t>
              </a:r>
            </a:p>
          </p:txBody>
        </p:sp>
        <p:pic>
          <p:nvPicPr>
            <p:cNvPr id="14" name="图片 57352"/>
            <p:cNvPicPr>
              <a:picLocks noChangeAspect="1" noChangeArrowheads="1"/>
            </p:cNvPicPr>
            <p:nvPr/>
          </p:nvPicPr>
          <p:blipFill>
            <a:blip r:embed="rId7"/>
            <a:srcRect/>
            <a:stretch>
              <a:fillRect/>
            </a:stretch>
          </p:blipFill>
          <p:spPr bwMode="auto">
            <a:xfrm>
              <a:off x="1392" y="2688"/>
              <a:ext cx="31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文本框 14"/>
          <p:cNvSpPr txBox="1"/>
          <p:nvPr/>
        </p:nvSpPr>
        <p:spPr>
          <a:xfrm>
            <a:off x="6531428" y="1380763"/>
            <a:ext cx="2112087" cy="300083"/>
          </a:xfrm>
          <a:prstGeom prst="rect">
            <a:avLst/>
          </a:prstGeom>
          <a:solidFill>
            <a:schemeClr val="bg1">
              <a:lumMod val="95000"/>
            </a:schemeClr>
          </a:solidFill>
        </p:spPr>
        <p:txBody>
          <a:bodyPr wrap="square" lIns="68580" tIns="34290" rIns="68580" bIns="34290" rtlCol="0">
            <a:spAutoFit/>
          </a:bodyPr>
          <a:lstStyle/>
          <a:p>
            <a:pPr defTabSz="685800"/>
            <a:r>
              <a:rPr lang="zh-CN" altLang="en-US" sz="1500" dirty="0">
                <a:solidFill>
                  <a:srgbClr val="7030A0"/>
                </a:solidFill>
                <a:cs typeface="+mn-ea"/>
                <a:sym typeface="+mn-lt"/>
              </a:rPr>
              <a:t>不是，单位长度不统一</a:t>
            </a:r>
          </a:p>
        </p:txBody>
      </p:sp>
      <p:sp>
        <p:nvSpPr>
          <p:cNvPr id="16" name="文本框 15"/>
          <p:cNvSpPr txBox="1"/>
          <p:nvPr/>
        </p:nvSpPr>
        <p:spPr>
          <a:xfrm>
            <a:off x="6531429" y="2195216"/>
            <a:ext cx="2112086" cy="300083"/>
          </a:xfrm>
          <a:prstGeom prst="rect">
            <a:avLst/>
          </a:prstGeom>
          <a:solidFill>
            <a:schemeClr val="bg1">
              <a:lumMod val="95000"/>
            </a:schemeClr>
          </a:solidFill>
        </p:spPr>
        <p:txBody>
          <a:bodyPr wrap="square" lIns="68580" tIns="34290" rIns="68580" bIns="34290" rtlCol="0">
            <a:spAutoFit/>
          </a:bodyPr>
          <a:lstStyle/>
          <a:p>
            <a:pPr defTabSz="685800"/>
            <a:r>
              <a:rPr lang="zh-CN" altLang="en-US" sz="1500" dirty="0">
                <a:solidFill>
                  <a:srgbClr val="7030A0"/>
                </a:solidFill>
                <a:cs typeface="+mn-ea"/>
                <a:sym typeface="+mn-lt"/>
              </a:rPr>
              <a:t>是</a:t>
            </a:r>
          </a:p>
        </p:txBody>
      </p:sp>
      <p:sp>
        <p:nvSpPr>
          <p:cNvPr id="17" name="文本框 16"/>
          <p:cNvSpPr txBox="1"/>
          <p:nvPr/>
        </p:nvSpPr>
        <p:spPr>
          <a:xfrm>
            <a:off x="6531428" y="3033676"/>
            <a:ext cx="2112087" cy="300083"/>
          </a:xfrm>
          <a:prstGeom prst="rect">
            <a:avLst/>
          </a:prstGeom>
          <a:solidFill>
            <a:schemeClr val="bg1">
              <a:lumMod val="95000"/>
            </a:schemeClr>
          </a:solidFill>
        </p:spPr>
        <p:txBody>
          <a:bodyPr wrap="square" lIns="68580" tIns="34290" rIns="68580" bIns="34290" rtlCol="0">
            <a:spAutoFit/>
          </a:bodyPr>
          <a:lstStyle/>
          <a:p>
            <a:pPr defTabSz="685800"/>
            <a:r>
              <a:rPr lang="zh-CN" altLang="en-US" sz="1500" dirty="0">
                <a:solidFill>
                  <a:srgbClr val="7030A0"/>
                </a:solidFill>
                <a:cs typeface="+mn-ea"/>
                <a:sym typeface="+mn-lt"/>
              </a:rPr>
              <a:t>不是，负数顺序错误</a:t>
            </a:r>
          </a:p>
        </p:txBody>
      </p:sp>
      <p:sp>
        <p:nvSpPr>
          <p:cNvPr id="18" name="文本框 17"/>
          <p:cNvSpPr txBox="1">
            <a:spLocks noChangeArrowheads="1"/>
          </p:cNvSpPr>
          <p:nvPr/>
        </p:nvSpPr>
        <p:spPr bwMode="auto">
          <a:xfrm>
            <a:off x="1414766" y="4012558"/>
            <a:ext cx="6425077" cy="48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r>
              <a:rPr lang="zh-CN" altLang="en-US" sz="2700" b="1" dirty="0">
                <a:solidFill>
                  <a:srgbClr val="7030A0"/>
                </a:solidFill>
                <a:latin typeface="+mn-lt"/>
                <a:ea typeface="+mn-ea"/>
                <a:cs typeface="+mn-ea"/>
                <a:sym typeface="+mn-lt"/>
              </a:rPr>
              <a:t>原点、正方向、单位长度一个也不能少</a:t>
            </a:r>
            <a:r>
              <a:rPr lang="zh-CN" altLang="en-US" sz="1800" b="1" dirty="0">
                <a:solidFill>
                  <a:srgbClr val="7030A0"/>
                </a:solidFill>
                <a:latin typeface="+mn-lt"/>
                <a:ea typeface="+mn-ea"/>
                <a:cs typeface="+mn-ea"/>
                <a:sym typeface="+mn-lt"/>
              </a:rPr>
              <a:t>。</a:t>
            </a:r>
          </a:p>
        </p:txBody>
      </p:sp>
      <p:sp>
        <p:nvSpPr>
          <p:cNvPr id="19"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概念理解</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subTnLst>
                                    <p:audio>
                                      <p:cMediaNode>
                                        <p:cTn display="0" masterRel="sameClick">
                                          <p:stCondLst>
                                            <p:cond evt="begin" delay="0">
                                              <p:tn val="10"/>
                                            </p:cond>
                                          </p:stCondLst>
                                          <p:endCondLst>
                                            <p:cond evt="onStopAudio" delay="0">
                                              <p:tgtEl>
                                                <p:sldTgt/>
                                              </p:tgtEl>
                                            </p:cond>
                                          </p:endCondLst>
                                        </p:cTn>
                                        <p:tgtEl>
                                          <p:sndTgt r:embed="rId4" name="type.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8">
                                            <p:txEl>
                                              <p:pRg st="0" end="0"/>
                                            </p:txEl>
                                          </p:spTgt>
                                        </p:tgtEl>
                                        <p:attrNameLst>
                                          <p:attrName>style.visibility</p:attrName>
                                        </p:attrNameLst>
                                      </p:cBhvr>
                                      <p:to>
                                        <p:strVal val="visible"/>
                                      </p:to>
                                    </p:set>
                                    <p:anim calcmode="lin" valueType="num">
                                      <p:cBhvr additive="base">
                                        <p:cTn id="32"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27584" y="1166497"/>
            <a:ext cx="7374234" cy="623248"/>
          </a:xfrm>
          <a:prstGeom prst="rect">
            <a:avLst/>
          </a:prstGeom>
          <a:noFill/>
        </p:spPr>
        <p:txBody>
          <a:bodyPr wrap="square" lIns="68580" tIns="34290" rIns="68580" bIns="34290" rtlCol="0">
            <a:spAutoFit/>
          </a:bodyPr>
          <a:lstStyle/>
          <a:p>
            <a:pPr algn="ctr" defTabSz="685800"/>
            <a:r>
              <a:rPr lang="zh-CN" altLang="en-US" sz="1800" b="1" dirty="0">
                <a:solidFill>
                  <a:prstClr val="black"/>
                </a:solidFill>
                <a:cs typeface="+mn-ea"/>
                <a:sym typeface="+mn-lt"/>
              </a:rPr>
              <a:t>请同学们开动你的脑筋想一想，我们选择什么的数轴，能标出</a:t>
            </a:r>
            <a:r>
              <a:rPr lang="en-US" altLang="zh-CN" sz="1800" b="1" dirty="0">
                <a:solidFill>
                  <a:prstClr val="black"/>
                </a:solidFill>
                <a:cs typeface="+mn-ea"/>
                <a:sym typeface="+mn-lt"/>
              </a:rPr>
              <a:t>500</a:t>
            </a:r>
            <a:r>
              <a:rPr lang="zh-CN" altLang="en-US" sz="1800" b="1" dirty="0">
                <a:solidFill>
                  <a:prstClr val="black"/>
                </a:solidFill>
                <a:cs typeface="+mn-ea"/>
                <a:sym typeface="+mn-lt"/>
              </a:rPr>
              <a:t>，</a:t>
            </a:r>
            <a:r>
              <a:rPr lang="en-US" altLang="zh-CN" sz="1800" b="1" dirty="0">
                <a:solidFill>
                  <a:prstClr val="black"/>
                </a:solidFill>
                <a:cs typeface="+mn-ea"/>
                <a:sym typeface="+mn-lt"/>
              </a:rPr>
              <a:t>1000</a:t>
            </a:r>
            <a:r>
              <a:rPr lang="zh-CN" altLang="en-US" sz="1800" b="1" dirty="0">
                <a:solidFill>
                  <a:prstClr val="black"/>
                </a:solidFill>
                <a:cs typeface="+mn-ea"/>
                <a:sym typeface="+mn-lt"/>
              </a:rPr>
              <a:t>，</a:t>
            </a:r>
            <a:r>
              <a:rPr lang="en-US" altLang="zh-CN" sz="1800" b="1" dirty="0">
                <a:solidFill>
                  <a:prstClr val="black"/>
                </a:solidFill>
                <a:cs typeface="+mn-ea"/>
                <a:sym typeface="+mn-lt"/>
              </a:rPr>
              <a:t>-1500</a:t>
            </a:r>
            <a:r>
              <a:rPr lang="zh-CN" altLang="en-US" sz="1800" b="1" dirty="0">
                <a:solidFill>
                  <a:prstClr val="black"/>
                </a:solidFill>
                <a:cs typeface="+mn-ea"/>
                <a:sym typeface="+mn-lt"/>
              </a:rPr>
              <a:t>，</a:t>
            </a:r>
            <a:r>
              <a:rPr lang="en-US" altLang="zh-CN" sz="1800" b="1" dirty="0">
                <a:solidFill>
                  <a:prstClr val="black"/>
                </a:solidFill>
                <a:cs typeface="+mn-ea"/>
                <a:sym typeface="+mn-lt"/>
              </a:rPr>
              <a:t>-2500</a:t>
            </a:r>
            <a:r>
              <a:rPr lang="zh-CN" altLang="en-US" sz="1800" b="1" dirty="0">
                <a:solidFill>
                  <a:prstClr val="black"/>
                </a:solidFill>
                <a:cs typeface="+mn-ea"/>
                <a:sym typeface="+mn-lt"/>
              </a:rPr>
              <a:t>的大数呢？</a:t>
            </a:r>
            <a:endParaRPr lang="zh-CN" altLang="en-US" sz="1800" dirty="0">
              <a:solidFill>
                <a:prstClr val="black"/>
              </a:solidFill>
              <a:cs typeface="+mn-ea"/>
              <a:sym typeface="+mn-lt"/>
            </a:endParaRPr>
          </a:p>
        </p:txBody>
      </p:sp>
      <p:grpSp>
        <p:nvGrpSpPr>
          <p:cNvPr id="28" name="组合 27"/>
          <p:cNvGrpSpPr/>
          <p:nvPr/>
        </p:nvGrpSpPr>
        <p:grpSpPr>
          <a:xfrm>
            <a:off x="781711" y="2247270"/>
            <a:ext cx="7641771" cy="546095"/>
            <a:chOff x="781710" y="2247268"/>
            <a:chExt cx="7641771" cy="546094"/>
          </a:xfrm>
        </p:grpSpPr>
        <p:grpSp>
          <p:nvGrpSpPr>
            <p:cNvPr id="19" name="组合 18"/>
            <p:cNvGrpSpPr/>
            <p:nvPr/>
          </p:nvGrpSpPr>
          <p:grpSpPr>
            <a:xfrm>
              <a:off x="781710" y="2247268"/>
              <a:ext cx="7641771" cy="228600"/>
              <a:chOff x="781710" y="2166801"/>
              <a:chExt cx="7641771" cy="228600"/>
            </a:xfrm>
          </p:grpSpPr>
          <p:sp>
            <p:nvSpPr>
              <p:cNvPr id="8" name="右箭头 119810"/>
              <p:cNvSpPr>
                <a:spLocks noChangeArrowheads="1"/>
              </p:cNvSpPr>
              <p:nvPr/>
            </p:nvSpPr>
            <p:spPr bwMode="auto">
              <a:xfrm>
                <a:off x="781710" y="2166801"/>
                <a:ext cx="7641771" cy="228600"/>
              </a:xfrm>
              <a:prstGeom prst="rightArrow">
                <a:avLst>
                  <a:gd name="adj1" fmla="val 22583"/>
                  <a:gd name="adj2" fmla="val 162355"/>
                </a:avLst>
              </a:prstGeom>
              <a:solidFill>
                <a:srgbClr val="0000FF"/>
              </a:solidFill>
              <a:ln w="9525">
                <a:solidFill>
                  <a:srgbClr val="0000FF"/>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endParaRPr lang="zh-CN" altLang="en-US" dirty="0">
                  <a:solidFill>
                    <a:prstClr val="black"/>
                  </a:solidFill>
                  <a:latin typeface="+mn-lt"/>
                  <a:ea typeface="+mn-ea"/>
                  <a:cs typeface="+mn-ea"/>
                  <a:sym typeface="+mn-lt"/>
                </a:endParaRPr>
              </a:p>
            </p:txBody>
          </p:sp>
          <p:cxnSp>
            <p:nvCxnSpPr>
              <p:cNvPr id="4" name="直接连接符 3"/>
              <p:cNvCxnSpPr/>
              <p:nvPr/>
            </p:nvCxnSpPr>
            <p:spPr>
              <a:xfrm>
                <a:off x="38535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9" name="直接连接符 8"/>
              <p:cNvCxnSpPr/>
              <p:nvPr/>
            </p:nvCxnSpPr>
            <p:spPr>
              <a:xfrm>
                <a:off x="457200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1" name="直接连接符 10"/>
              <p:cNvCxnSpPr/>
              <p:nvPr/>
            </p:nvCxnSpPr>
            <p:spPr>
              <a:xfrm>
                <a:off x="528828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2" name="直接连接符 11"/>
              <p:cNvCxnSpPr/>
              <p:nvPr/>
            </p:nvCxnSpPr>
            <p:spPr>
              <a:xfrm>
                <a:off x="6015446" y="2170066"/>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3" name="直接连接符 12"/>
              <p:cNvCxnSpPr/>
              <p:nvPr/>
            </p:nvCxnSpPr>
            <p:spPr>
              <a:xfrm>
                <a:off x="67491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4" name="直接连接符 13"/>
              <p:cNvCxnSpPr/>
              <p:nvPr/>
            </p:nvCxnSpPr>
            <p:spPr>
              <a:xfrm>
                <a:off x="3139441" y="217442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5" name="直接连接符 14"/>
              <p:cNvCxnSpPr/>
              <p:nvPr/>
            </p:nvCxnSpPr>
            <p:spPr>
              <a:xfrm>
                <a:off x="2416628"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6" name="直接连接符 15"/>
              <p:cNvCxnSpPr/>
              <p:nvPr/>
            </p:nvCxnSpPr>
            <p:spPr>
              <a:xfrm>
                <a:off x="1700349"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7" name="直接连接符 16"/>
              <p:cNvCxnSpPr/>
              <p:nvPr/>
            </p:nvCxnSpPr>
            <p:spPr>
              <a:xfrm>
                <a:off x="984772"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grpSp>
        <p:sp>
          <p:nvSpPr>
            <p:cNvPr id="20" name="文本框 19"/>
            <p:cNvSpPr txBox="1"/>
            <p:nvPr/>
          </p:nvSpPr>
          <p:spPr>
            <a:xfrm>
              <a:off x="4433631"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0</a:t>
              </a:r>
              <a:endParaRPr lang="zh-CN" altLang="en-US" sz="1800" dirty="0">
                <a:solidFill>
                  <a:prstClr val="black"/>
                </a:solidFill>
                <a:cs typeface="+mn-ea"/>
                <a:sym typeface="+mn-lt"/>
              </a:endParaRPr>
            </a:p>
          </p:txBody>
        </p:sp>
        <p:sp>
          <p:nvSpPr>
            <p:cNvPr id="21" name="文本框 20"/>
            <p:cNvSpPr txBox="1"/>
            <p:nvPr/>
          </p:nvSpPr>
          <p:spPr>
            <a:xfrm>
              <a:off x="5851876"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2</a:t>
              </a:r>
              <a:endParaRPr lang="zh-CN" altLang="en-US" sz="1800" dirty="0">
                <a:solidFill>
                  <a:prstClr val="black"/>
                </a:solidFill>
                <a:cs typeface="+mn-ea"/>
                <a:sym typeface="+mn-lt"/>
              </a:endParaRPr>
            </a:p>
          </p:txBody>
        </p:sp>
        <p:sp>
          <p:nvSpPr>
            <p:cNvPr id="22" name="文本框 21"/>
            <p:cNvSpPr txBox="1"/>
            <p:nvPr/>
          </p:nvSpPr>
          <p:spPr>
            <a:xfrm>
              <a:off x="5149911"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1</a:t>
              </a:r>
              <a:endParaRPr lang="zh-CN" altLang="en-US" sz="1800" dirty="0">
                <a:solidFill>
                  <a:prstClr val="black"/>
                </a:solidFill>
                <a:cs typeface="+mn-ea"/>
                <a:sym typeface="+mn-lt"/>
              </a:endParaRPr>
            </a:p>
          </p:txBody>
        </p:sp>
        <p:sp>
          <p:nvSpPr>
            <p:cNvPr id="23" name="文本框 22"/>
            <p:cNvSpPr txBox="1"/>
            <p:nvPr/>
          </p:nvSpPr>
          <p:spPr>
            <a:xfrm>
              <a:off x="6610774" y="2402085"/>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3</a:t>
              </a:r>
              <a:endParaRPr lang="zh-CN" altLang="en-US" sz="1800" dirty="0">
                <a:solidFill>
                  <a:prstClr val="black"/>
                </a:solidFill>
                <a:cs typeface="+mn-ea"/>
                <a:sym typeface="+mn-lt"/>
              </a:endParaRPr>
            </a:p>
          </p:txBody>
        </p:sp>
        <p:sp>
          <p:nvSpPr>
            <p:cNvPr id="24" name="文本框 23"/>
            <p:cNvSpPr txBox="1"/>
            <p:nvPr/>
          </p:nvSpPr>
          <p:spPr>
            <a:xfrm>
              <a:off x="3703199" y="2402085"/>
              <a:ext cx="459143" cy="369331"/>
            </a:xfrm>
            <a:prstGeom prst="rect">
              <a:avLst/>
            </a:prstGeom>
            <a:noFill/>
          </p:spPr>
          <p:txBody>
            <a:bodyPr wrap="square" rtlCol="0">
              <a:spAutoFit/>
            </a:bodyPr>
            <a:lstStyle/>
            <a:p>
              <a:pPr defTabSz="685800"/>
              <a:r>
                <a:rPr lang="en-US" altLang="zh-CN" sz="1800" dirty="0">
                  <a:solidFill>
                    <a:prstClr val="black"/>
                  </a:solidFill>
                  <a:cs typeface="+mn-ea"/>
                  <a:sym typeface="+mn-lt"/>
                </a:rPr>
                <a:t>-1</a:t>
              </a:r>
              <a:endParaRPr lang="zh-CN" altLang="en-US" sz="1800" dirty="0">
                <a:solidFill>
                  <a:prstClr val="black"/>
                </a:solidFill>
                <a:cs typeface="+mn-ea"/>
                <a:sym typeface="+mn-lt"/>
              </a:endParaRPr>
            </a:p>
          </p:txBody>
        </p:sp>
        <p:sp>
          <p:nvSpPr>
            <p:cNvPr id="25" name="文本框 24"/>
            <p:cNvSpPr txBox="1"/>
            <p:nvPr/>
          </p:nvSpPr>
          <p:spPr>
            <a:xfrm>
              <a:off x="2995796" y="2412601"/>
              <a:ext cx="459138" cy="369331"/>
            </a:xfrm>
            <a:prstGeom prst="rect">
              <a:avLst/>
            </a:prstGeom>
            <a:noFill/>
          </p:spPr>
          <p:txBody>
            <a:bodyPr wrap="square" rtlCol="0">
              <a:spAutoFit/>
            </a:bodyPr>
            <a:lstStyle/>
            <a:p>
              <a:pPr defTabSz="685800"/>
              <a:r>
                <a:rPr lang="en-US" altLang="zh-CN" sz="1800" dirty="0">
                  <a:solidFill>
                    <a:prstClr val="black"/>
                  </a:solidFill>
                  <a:cs typeface="+mn-ea"/>
                  <a:sym typeface="+mn-lt"/>
                </a:rPr>
                <a:t>-2</a:t>
              </a:r>
              <a:endParaRPr lang="zh-CN" altLang="en-US" sz="1800" dirty="0">
                <a:solidFill>
                  <a:prstClr val="black"/>
                </a:solidFill>
                <a:cs typeface="+mn-ea"/>
                <a:sym typeface="+mn-lt"/>
              </a:endParaRPr>
            </a:p>
          </p:txBody>
        </p:sp>
        <p:sp>
          <p:nvSpPr>
            <p:cNvPr id="26" name="文本框 25"/>
            <p:cNvSpPr txBox="1"/>
            <p:nvPr/>
          </p:nvSpPr>
          <p:spPr>
            <a:xfrm>
              <a:off x="2261384" y="2424031"/>
              <a:ext cx="454245" cy="369331"/>
            </a:xfrm>
            <a:prstGeom prst="rect">
              <a:avLst/>
            </a:prstGeom>
            <a:noFill/>
          </p:spPr>
          <p:txBody>
            <a:bodyPr wrap="square" rtlCol="0">
              <a:spAutoFit/>
            </a:bodyPr>
            <a:lstStyle/>
            <a:p>
              <a:pPr defTabSz="685800"/>
              <a:r>
                <a:rPr lang="en-US" altLang="zh-CN" sz="1800" dirty="0">
                  <a:solidFill>
                    <a:prstClr val="black"/>
                  </a:solidFill>
                  <a:cs typeface="+mn-ea"/>
                  <a:sym typeface="+mn-lt"/>
                </a:rPr>
                <a:t>-3</a:t>
              </a:r>
              <a:endParaRPr lang="zh-CN" altLang="en-US" sz="1800" dirty="0">
                <a:solidFill>
                  <a:prstClr val="black"/>
                </a:solidFill>
                <a:cs typeface="+mn-ea"/>
                <a:sym typeface="+mn-lt"/>
              </a:endParaRPr>
            </a:p>
          </p:txBody>
        </p:sp>
        <p:sp>
          <p:nvSpPr>
            <p:cNvPr id="27" name="文本框 26"/>
            <p:cNvSpPr txBox="1"/>
            <p:nvPr/>
          </p:nvSpPr>
          <p:spPr>
            <a:xfrm>
              <a:off x="1371574" y="2406570"/>
              <a:ext cx="459143" cy="369331"/>
            </a:xfrm>
            <a:prstGeom prst="rect">
              <a:avLst/>
            </a:prstGeom>
            <a:noFill/>
          </p:spPr>
          <p:txBody>
            <a:bodyPr wrap="square" rtlCol="0">
              <a:spAutoFit/>
            </a:bodyPr>
            <a:lstStyle/>
            <a:p>
              <a:pPr defTabSz="685800"/>
              <a:r>
                <a:rPr lang="en-US" altLang="zh-CN" sz="1800" dirty="0">
                  <a:solidFill>
                    <a:prstClr val="black"/>
                  </a:solidFill>
                  <a:cs typeface="+mn-ea"/>
                  <a:sym typeface="+mn-lt"/>
                </a:rPr>
                <a:t>-4</a:t>
              </a:r>
            </a:p>
          </p:txBody>
        </p:sp>
      </p:grpSp>
      <p:sp>
        <p:nvSpPr>
          <p:cNvPr id="29" name="文本框 28"/>
          <p:cNvSpPr txBox="1"/>
          <p:nvPr/>
        </p:nvSpPr>
        <p:spPr>
          <a:xfrm>
            <a:off x="984773" y="2933395"/>
            <a:ext cx="6630351" cy="530915"/>
          </a:xfrm>
          <a:prstGeom prst="rect">
            <a:avLst/>
          </a:prstGeom>
          <a:noFill/>
        </p:spPr>
        <p:txBody>
          <a:bodyPr wrap="square" lIns="68580" tIns="34290" rIns="68580" bIns="34290" rtlCol="0">
            <a:spAutoFit/>
          </a:bodyPr>
          <a:lstStyle/>
          <a:p>
            <a:pPr algn="ctr" defTabSz="685800"/>
            <a:r>
              <a:rPr lang="zh-CN" altLang="en-US" sz="1500" b="1" dirty="0">
                <a:solidFill>
                  <a:srgbClr val="7030A0"/>
                </a:solidFill>
                <a:cs typeface="+mn-ea"/>
                <a:sym typeface="+mn-lt"/>
              </a:rPr>
              <a:t>若单位长度的选择如上图所示，那么该数轴取较大的数时会非常繁琐，那么有什么简便的办法呢？</a:t>
            </a:r>
          </a:p>
        </p:txBody>
      </p:sp>
      <p:grpSp>
        <p:nvGrpSpPr>
          <p:cNvPr id="30" name="组合 29"/>
          <p:cNvGrpSpPr/>
          <p:nvPr/>
        </p:nvGrpSpPr>
        <p:grpSpPr>
          <a:xfrm>
            <a:off x="827585" y="3700322"/>
            <a:ext cx="7641771" cy="807033"/>
            <a:chOff x="781710" y="2247268"/>
            <a:chExt cx="7641771" cy="807034"/>
          </a:xfrm>
        </p:grpSpPr>
        <p:grpSp>
          <p:nvGrpSpPr>
            <p:cNvPr id="31" name="组合 30"/>
            <p:cNvGrpSpPr/>
            <p:nvPr/>
          </p:nvGrpSpPr>
          <p:grpSpPr>
            <a:xfrm>
              <a:off x="781710" y="2247268"/>
              <a:ext cx="7641771" cy="228600"/>
              <a:chOff x="781710" y="2166801"/>
              <a:chExt cx="7641771" cy="228600"/>
            </a:xfrm>
          </p:grpSpPr>
          <p:sp>
            <p:nvSpPr>
              <p:cNvPr id="40" name="右箭头 119810"/>
              <p:cNvSpPr>
                <a:spLocks noChangeArrowheads="1"/>
              </p:cNvSpPr>
              <p:nvPr/>
            </p:nvSpPr>
            <p:spPr bwMode="auto">
              <a:xfrm>
                <a:off x="781710" y="2166801"/>
                <a:ext cx="7641771" cy="228600"/>
              </a:xfrm>
              <a:prstGeom prst="rightArrow">
                <a:avLst>
                  <a:gd name="adj1" fmla="val 22583"/>
                  <a:gd name="adj2" fmla="val 162355"/>
                </a:avLst>
              </a:prstGeom>
              <a:solidFill>
                <a:srgbClr val="0000FF"/>
              </a:solidFill>
              <a:ln w="9525">
                <a:solidFill>
                  <a:srgbClr val="0000FF"/>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endParaRPr lang="zh-CN" altLang="en-US" dirty="0">
                  <a:solidFill>
                    <a:prstClr val="black"/>
                  </a:solidFill>
                  <a:latin typeface="+mn-lt"/>
                  <a:ea typeface="+mn-ea"/>
                  <a:cs typeface="+mn-ea"/>
                  <a:sym typeface="+mn-lt"/>
                </a:endParaRPr>
              </a:p>
            </p:txBody>
          </p:sp>
          <p:cxnSp>
            <p:nvCxnSpPr>
              <p:cNvPr id="41" name="直接连接符 40"/>
              <p:cNvCxnSpPr/>
              <p:nvPr/>
            </p:nvCxnSpPr>
            <p:spPr>
              <a:xfrm>
                <a:off x="38535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2" name="直接连接符 41"/>
              <p:cNvCxnSpPr/>
              <p:nvPr/>
            </p:nvCxnSpPr>
            <p:spPr>
              <a:xfrm>
                <a:off x="457200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3" name="直接连接符 42"/>
              <p:cNvCxnSpPr/>
              <p:nvPr/>
            </p:nvCxnSpPr>
            <p:spPr>
              <a:xfrm>
                <a:off x="528828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4" name="直接连接符 43"/>
              <p:cNvCxnSpPr/>
              <p:nvPr/>
            </p:nvCxnSpPr>
            <p:spPr>
              <a:xfrm>
                <a:off x="6015446" y="2170066"/>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5" name="直接连接符 44"/>
              <p:cNvCxnSpPr/>
              <p:nvPr/>
            </p:nvCxnSpPr>
            <p:spPr>
              <a:xfrm>
                <a:off x="67491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6" name="直接连接符 45"/>
              <p:cNvCxnSpPr/>
              <p:nvPr/>
            </p:nvCxnSpPr>
            <p:spPr>
              <a:xfrm>
                <a:off x="3139441" y="217442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7" name="直接连接符 46"/>
              <p:cNvCxnSpPr/>
              <p:nvPr/>
            </p:nvCxnSpPr>
            <p:spPr>
              <a:xfrm>
                <a:off x="2416628"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8" name="直接连接符 47"/>
              <p:cNvCxnSpPr/>
              <p:nvPr/>
            </p:nvCxnSpPr>
            <p:spPr>
              <a:xfrm>
                <a:off x="1700349"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9" name="直接连接符 48"/>
              <p:cNvCxnSpPr/>
              <p:nvPr/>
            </p:nvCxnSpPr>
            <p:spPr>
              <a:xfrm>
                <a:off x="984772"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grpSp>
        <p:sp>
          <p:nvSpPr>
            <p:cNvPr id="32" name="文本框 31"/>
            <p:cNvSpPr txBox="1"/>
            <p:nvPr/>
          </p:nvSpPr>
          <p:spPr>
            <a:xfrm>
              <a:off x="4433631" y="2412601"/>
              <a:ext cx="276737" cy="369332"/>
            </a:xfrm>
            <a:prstGeom prst="rect">
              <a:avLst/>
            </a:prstGeom>
            <a:noFill/>
          </p:spPr>
          <p:txBody>
            <a:bodyPr wrap="square" rtlCol="0">
              <a:spAutoFit/>
            </a:bodyPr>
            <a:lstStyle/>
            <a:p>
              <a:pPr defTabSz="685800"/>
              <a:r>
                <a:rPr lang="en-US" altLang="zh-CN" sz="1800" dirty="0">
                  <a:solidFill>
                    <a:prstClr val="black"/>
                  </a:solidFill>
                  <a:cs typeface="+mn-ea"/>
                  <a:sym typeface="+mn-lt"/>
                </a:rPr>
                <a:t>0</a:t>
              </a:r>
              <a:endParaRPr lang="zh-CN" altLang="en-US" sz="1800" dirty="0">
                <a:solidFill>
                  <a:prstClr val="black"/>
                </a:solidFill>
                <a:cs typeface="+mn-ea"/>
                <a:sym typeface="+mn-lt"/>
              </a:endParaRPr>
            </a:p>
          </p:txBody>
        </p:sp>
        <p:sp>
          <p:nvSpPr>
            <p:cNvPr id="33" name="文本框 32"/>
            <p:cNvSpPr txBox="1"/>
            <p:nvPr/>
          </p:nvSpPr>
          <p:spPr>
            <a:xfrm>
              <a:off x="5851876" y="2412601"/>
              <a:ext cx="758897" cy="369332"/>
            </a:xfrm>
            <a:prstGeom prst="rect">
              <a:avLst/>
            </a:prstGeom>
            <a:noFill/>
          </p:spPr>
          <p:txBody>
            <a:bodyPr wrap="square" rtlCol="0">
              <a:spAutoFit/>
            </a:bodyPr>
            <a:lstStyle/>
            <a:p>
              <a:pPr defTabSz="685800"/>
              <a:r>
                <a:rPr lang="en-US" altLang="zh-CN" sz="1800" dirty="0">
                  <a:solidFill>
                    <a:prstClr val="black"/>
                  </a:solidFill>
                  <a:cs typeface="+mn-ea"/>
                  <a:sym typeface="+mn-lt"/>
                </a:rPr>
                <a:t>1000</a:t>
              </a:r>
              <a:endParaRPr lang="zh-CN" altLang="en-US" sz="1800" dirty="0">
                <a:solidFill>
                  <a:prstClr val="black"/>
                </a:solidFill>
                <a:cs typeface="+mn-ea"/>
                <a:sym typeface="+mn-lt"/>
              </a:endParaRPr>
            </a:p>
          </p:txBody>
        </p:sp>
        <p:sp>
          <p:nvSpPr>
            <p:cNvPr id="34" name="文本框 33"/>
            <p:cNvSpPr txBox="1"/>
            <p:nvPr/>
          </p:nvSpPr>
          <p:spPr>
            <a:xfrm>
              <a:off x="5149911" y="2412601"/>
              <a:ext cx="590537" cy="369332"/>
            </a:xfrm>
            <a:prstGeom prst="rect">
              <a:avLst/>
            </a:prstGeom>
            <a:noFill/>
          </p:spPr>
          <p:txBody>
            <a:bodyPr wrap="square" rtlCol="0">
              <a:spAutoFit/>
            </a:bodyPr>
            <a:lstStyle/>
            <a:p>
              <a:pPr defTabSz="685800"/>
              <a:r>
                <a:rPr lang="en-US" altLang="zh-CN" sz="1800" dirty="0">
                  <a:solidFill>
                    <a:prstClr val="black"/>
                  </a:solidFill>
                  <a:cs typeface="+mn-ea"/>
                  <a:sym typeface="+mn-lt"/>
                </a:rPr>
                <a:t>500</a:t>
              </a:r>
              <a:endParaRPr lang="zh-CN" altLang="en-US" sz="1800" dirty="0">
                <a:solidFill>
                  <a:prstClr val="black"/>
                </a:solidFill>
                <a:cs typeface="+mn-ea"/>
                <a:sym typeface="+mn-lt"/>
              </a:endParaRPr>
            </a:p>
          </p:txBody>
        </p:sp>
        <p:sp>
          <p:nvSpPr>
            <p:cNvPr id="35" name="文本框 34"/>
            <p:cNvSpPr txBox="1"/>
            <p:nvPr/>
          </p:nvSpPr>
          <p:spPr>
            <a:xfrm>
              <a:off x="6610774" y="2402085"/>
              <a:ext cx="643919" cy="646332"/>
            </a:xfrm>
            <a:prstGeom prst="rect">
              <a:avLst/>
            </a:prstGeom>
            <a:noFill/>
          </p:spPr>
          <p:txBody>
            <a:bodyPr wrap="square" rtlCol="0">
              <a:spAutoFit/>
            </a:bodyPr>
            <a:lstStyle/>
            <a:p>
              <a:pPr defTabSz="685800"/>
              <a:r>
                <a:rPr lang="en-US" altLang="zh-CN" sz="1800" dirty="0">
                  <a:solidFill>
                    <a:prstClr val="black"/>
                  </a:solidFill>
                  <a:cs typeface="+mn-ea"/>
                  <a:sym typeface="+mn-lt"/>
                </a:rPr>
                <a:t>1500</a:t>
              </a:r>
              <a:endParaRPr lang="zh-CN" altLang="en-US" sz="1800" dirty="0">
                <a:solidFill>
                  <a:prstClr val="black"/>
                </a:solidFill>
                <a:cs typeface="+mn-ea"/>
                <a:sym typeface="+mn-lt"/>
              </a:endParaRPr>
            </a:p>
          </p:txBody>
        </p:sp>
        <p:sp>
          <p:nvSpPr>
            <p:cNvPr id="36" name="文本框 35"/>
            <p:cNvSpPr txBox="1"/>
            <p:nvPr/>
          </p:nvSpPr>
          <p:spPr>
            <a:xfrm>
              <a:off x="3594714" y="2399502"/>
              <a:ext cx="684558" cy="369332"/>
            </a:xfrm>
            <a:prstGeom prst="rect">
              <a:avLst/>
            </a:prstGeom>
            <a:noFill/>
          </p:spPr>
          <p:txBody>
            <a:bodyPr wrap="square" rtlCol="0">
              <a:spAutoFit/>
            </a:bodyPr>
            <a:lstStyle/>
            <a:p>
              <a:pPr defTabSz="685800"/>
              <a:r>
                <a:rPr lang="en-US" altLang="zh-CN" sz="1800" dirty="0">
                  <a:solidFill>
                    <a:prstClr val="black"/>
                  </a:solidFill>
                  <a:cs typeface="+mn-ea"/>
                  <a:sym typeface="+mn-lt"/>
                </a:rPr>
                <a:t>-500</a:t>
              </a:r>
              <a:endParaRPr lang="zh-CN" altLang="en-US" sz="1800" dirty="0">
                <a:solidFill>
                  <a:prstClr val="black"/>
                </a:solidFill>
                <a:cs typeface="+mn-ea"/>
                <a:sym typeface="+mn-lt"/>
              </a:endParaRPr>
            </a:p>
          </p:txBody>
        </p:sp>
        <p:sp>
          <p:nvSpPr>
            <p:cNvPr id="37" name="文本框 36"/>
            <p:cNvSpPr txBox="1"/>
            <p:nvPr/>
          </p:nvSpPr>
          <p:spPr>
            <a:xfrm>
              <a:off x="2775723" y="2407970"/>
              <a:ext cx="758895" cy="646332"/>
            </a:xfrm>
            <a:prstGeom prst="rect">
              <a:avLst/>
            </a:prstGeom>
            <a:noFill/>
          </p:spPr>
          <p:txBody>
            <a:bodyPr wrap="square" rtlCol="0">
              <a:spAutoFit/>
            </a:bodyPr>
            <a:lstStyle/>
            <a:p>
              <a:pPr defTabSz="685800"/>
              <a:r>
                <a:rPr lang="en-US" altLang="zh-CN" sz="1800" dirty="0">
                  <a:solidFill>
                    <a:prstClr val="black"/>
                  </a:solidFill>
                  <a:cs typeface="+mn-ea"/>
                  <a:sym typeface="+mn-lt"/>
                </a:rPr>
                <a:t>-1000</a:t>
              </a:r>
              <a:endParaRPr lang="zh-CN" altLang="en-US" sz="1800" dirty="0">
                <a:solidFill>
                  <a:prstClr val="black"/>
                </a:solidFill>
                <a:cs typeface="+mn-ea"/>
                <a:sym typeface="+mn-lt"/>
              </a:endParaRPr>
            </a:p>
          </p:txBody>
        </p:sp>
        <p:sp>
          <p:nvSpPr>
            <p:cNvPr id="38" name="文本框 37"/>
            <p:cNvSpPr txBox="1"/>
            <p:nvPr/>
          </p:nvSpPr>
          <p:spPr>
            <a:xfrm>
              <a:off x="2022110" y="2406570"/>
              <a:ext cx="773484" cy="369332"/>
            </a:xfrm>
            <a:prstGeom prst="rect">
              <a:avLst/>
            </a:prstGeom>
            <a:noFill/>
          </p:spPr>
          <p:txBody>
            <a:bodyPr wrap="square" rtlCol="0">
              <a:spAutoFit/>
            </a:bodyPr>
            <a:lstStyle/>
            <a:p>
              <a:pPr defTabSz="685800"/>
              <a:r>
                <a:rPr lang="en-US" altLang="zh-CN" sz="1800" dirty="0">
                  <a:solidFill>
                    <a:prstClr val="black"/>
                  </a:solidFill>
                  <a:cs typeface="+mn-ea"/>
                  <a:sym typeface="+mn-lt"/>
                </a:rPr>
                <a:t>-1500</a:t>
              </a:r>
              <a:endParaRPr lang="zh-CN" altLang="en-US" sz="1800" dirty="0">
                <a:solidFill>
                  <a:prstClr val="black"/>
                </a:solidFill>
                <a:cs typeface="+mn-ea"/>
                <a:sym typeface="+mn-lt"/>
              </a:endParaRPr>
            </a:p>
          </p:txBody>
        </p:sp>
        <p:sp>
          <p:nvSpPr>
            <p:cNvPr id="39" name="文本框 38"/>
            <p:cNvSpPr txBox="1"/>
            <p:nvPr/>
          </p:nvSpPr>
          <p:spPr>
            <a:xfrm>
              <a:off x="1282163" y="2406570"/>
              <a:ext cx="758894" cy="646332"/>
            </a:xfrm>
            <a:prstGeom prst="rect">
              <a:avLst/>
            </a:prstGeom>
            <a:noFill/>
          </p:spPr>
          <p:txBody>
            <a:bodyPr wrap="square" rtlCol="0">
              <a:spAutoFit/>
            </a:bodyPr>
            <a:lstStyle/>
            <a:p>
              <a:pPr defTabSz="685800"/>
              <a:r>
                <a:rPr lang="en-US" altLang="zh-CN" sz="1800" dirty="0">
                  <a:solidFill>
                    <a:prstClr val="black"/>
                  </a:solidFill>
                  <a:cs typeface="+mn-ea"/>
                  <a:sym typeface="+mn-lt"/>
                </a:rPr>
                <a:t>-2000</a:t>
              </a:r>
            </a:p>
          </p:txBody>
        </p:sp>
      </p:grpSp>
      <p:sp>
        <p:nvSpPr>
          <p:cNvPr id="50" name="文本框 49"/>
          <p:cNvSpPr txBox="1"/>
          <p:nvPr/>
        </p:nvSpPr>
        <p:spPr>
          <a:xfrm>
            <a:off x="1495803" y="4281390"/>
            <a:ext cx="6305333" cy="315423"/>
          </a:xfrm>
          <a:prstGeom prst="rect">
            <a:avLst/>
          </a:prstGeom>
          <a:solidFill>
            <a:schemeClr val="bg1">
              <a:lumMod val="95000"/>
            </a:schemeClr>
          </a:solidFill>
        </p:spPr>
        <p:txBody>
          <a:bodyPr wrap="square" lIns="68580" tIns="34290" rIns="68580" bIns="34290" rtlCol="0">
            <a:spAutoFit/>
          </a:bodyPr>
          <a:lstStyle/>
          <a:p>
            <a:pPr algn="ctr" defTabSz="685800"/>
            <a:r>
              <a:rPr lang="zh-CN" altLang="en-US" sz="1600" dirty="0">
                <a:solidFill>
                  <a:srgbClr val="7030A0"/>
                </a:solidFill>
                <a:cs typeface="+mn-ea"/>
                <a:sym typeface="+mn-lt"/>
              </a:rPr>
              <a:t>若单位长度选择上图所示取较大的数时就非常简便</a:t>
            </a:r>
          </a:p>
        </p:txBody>
      </p:sp>
      <p:sp>
        <p:nvSpPr>
          <p:cNvPr id="51"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扩展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9">
                                            <p:txEl>
                                              <p:pRg st="0" end="0"/>
                                            </p:txEl>
                                          </p:spTgt>
                                        </p:tgtEl>
                                        <p:attrNameLst>
                                          <p:attrName>style.visibility</p:attrName>
                                        </p:attrNameLst>
                                      </p:cBhvr>
                                      <p:to>
                                        <p:strVal val="visible"/>
                                      </p:to>
                                    </p:set>
                                    <p:animEffect transition="in" filter="fade">
                                      <p:cBhvr>
                                        <p:cTn id="19" dur="1000"/>
                                        <p:tgtEl>
                                          <p:spTgt spid="29">
                                            <p:txEl>
                                              <p:pRg st="0" end="0"/>
                                            </p:txEl>
                                          </p:spTgt>
                                        </p:tgtEl>
                                      </p:cBhvr>
                                    </p:animEffect>
                                    <p:anim calcmode="lin" valueType="num">
                                      <p:cBhvr>
                                        <p:cTn id="20"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ppt_x"/>
                                          </p:val>
                                        </p:tav>
                                        <p:tav tm="100000">
                                          <p:val>
                                            <p:strVal val="#ppt_x"/>
                                          </p:val>
                                        </p:tav>
                                      </p:tavLst>
                                    </p:anim>
                                    <p:anim calcmode="lin" valueType="num">
                                      <p:cBhvr additive="base">
                                        <p:cTn id="32" dur="500" fill="hold"/>
                                        <p:tgtEl>
                                          <p:spTgt spid="50"/>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0" grpId="0" animBg="1"/>
      <p:bldP spid="5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858181" y="1864826"/>
            <a:ext cx="7427639" cy="154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defTabSz="685800">
              <a:lnSpc>
                <a:spcPct val="200000"/>
              </a:lnSpc>
              <a:spcBef>
                <a:spcPct val="50000"/>
              </a:spcBef>
            </a:pPr>
            <a:r>
              <a:rPr lang="zh-CN" altLang="en-US" sz="2400" dirty="0">
                <a:solidFill>
                  <a:srgbClr val="7030A0"/>
                </a:solidFill>
                <a:latin typeface="+mn-lt"/>
                <a:ea typeface="+mn-ea"/>
                <a:cs typeface="+mn-ea"/>
                <a:sym typeface="+mn-lt"/>
              </a:rPr>
              <a:t>   在数轴上取很大（或很小）的数，我们要选适当的单位长度，并在合适的位置标出。</a:t>
            </a:r>
          </a:p>
        </p:txBody>
      </p:sp>
      <p:sp>
        <p:nvSpPr>
          <p:cNvPr id="9"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小结</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文本框 11265"/>
              <p:cNvSpPr txBox="1">
                <a:spLocks noChangeArrowheads="1"/>
              </p:cNvSpPr>
              <p:nvPr/>
            </p:nvSpPr>
            <p:spPr bwMode="auto">
              <a:xfrm>
                <a:off x="836888" y="1340691"/>
                <a:ext cx="6145213" cy="109255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68580" tIns="34290" rIns="68580" bIns="34290">
                <a:spAutoFit/>
              </a:bodyPr>
              <a:lstStyle/>
              <a:p>
                <a:pPr defTabSz="685800">
                  <a:spcBef>
                    <a:spcPct val="50000"/>
                  </a:spcBef>
                </a:pPr>
                <a:r>
                  <a:rPr lang="zh-CN" altLang="en-US" sz="2100" b="1" dirty="0">
                    <a:solidFill>
                      <a:prstClr val="black"/>
                    </a:solidFill>
                    <a:cs typeface="+mn-ea"/>
                    <a:sym typeface="+mn-lt"/>
                  </a:rPr>
                  <a:t>画出数轴并表示下列有理数：</a:t>
                </a:r>
                <a:endParaRPr lang="en-US" altLang="zh-CN" sz="2100" b="1" dirty="0">
                  <a:solidFill>
                    <a:prstClr val="black"/>
                  </a:solidFill>
                  <a:cs typeface="+mn-ea"/>
                  <a:sym typeface="+mn-lt"/>
                </a:endParaRPr>
              </a:p>
              <a:p>
                <a:pPr defTabSz="685800">
                  <a:spcBef>
                    <a:spcPct val="50000"/>
                  </a:spcBef>
                </a:pPr>
                <a:r>
                  <a:rPr lang="en-US" altLang="zh-CN" sz="2100" b="1" dirty="0">
                    <a:solidFill>
                      <a:prstClr val="black"/>
                    </a:solidFill>
                    <a:cs typeface="+mn-ea"/>
                    <a:sym typeface="+mn-lt"/>
                  </a:rPr>
                  <a:t>1.5 </a:t>
                </a:r>
                <a:r>
                  <a:rPr lang="zh-CN" altLang="en-US" sz="2100" b="1" dirty="0">
                    <a:solidFill>
                      <a:prstClr val="black"/>
                    </a:solidFill>
                    <a:cs typeface="+mn-ea"/>
                    <a:sym typeface="+mn-lt"/>
                  </a:rPr>
                  <a:t>，</a:t>
                </a:r>
                <a:r>
                  <a:rPr lang="en-US" altLang="zh-CN" sz="2100" b="1" dirty="0">
                    <a:solidFill>
                      <a:prstClr val="black"/>
                    </a:solidFill>
                    <a:cs typeface="+mn-ea"/>
                    <a:sym typeface="+mn-lt"/>
                  </a:rPr>
                  <a:t>-2</a:t>
                </a:r>
                <a:r>
                  <a:rPr lang="zh-CN" altLang="en-US" sz="2100" b="1" dirty="0">
                    <a:solidFill>
                      <a:prstClr val="black"/>
                    </a:solidFill>
                    <a:cs typeface="+mn-ea"/>
                    <a:sym typeface="+mn-lt"/>
                  </a:rPr>
                  <a:t>，</a:t>
                </a:r>
                <a:r>
                  <a:rPr lang="en-US" altLang="zh-CN" sz="2100" b="1" dirty="0">
                    <a:solidFill>
                      <a:prstClr val="black"/>
                    </a:solidFill>
                    <a:cs typeface="+mn-ea"/>
                    <a:sym typeface="+mn-lt"/>
                  </a:rPr>
                  <a:t>2 </a:t>
                </a:r>
                <a:r>
                  <a:rPr lang="zh-CN" altLang="en-US" sz="2100" b="1" dirty="0">
                    <a:solidFill>
                      <a:prstClr val="black"/>
                    </a:solidFill>
                    <a:cs typeface="+mn-ea"/>
                    <a:sym typeface="+mn-lt"/>
                  </a:rPr>
                  <a:t>，</a:t>
                </a:r>
                <a:r>
                  <a:rPr lang="en-US" altLang="zh-CN" sz="2100" b="1" dirty="0">
                    <a:solidFill>
                      <a:prstClr val="black"/>
                    </a:solidFill>
                    <a:cs typeface="+mn-ea"/>
                    <a:sym typeface="+mn-lt"/>
                  </a:rPr>
                  <a:t>-2.5 </a:t>
                </a:r>
                <a:r>
                  <a:rPr lang="zh-CN" altLang="en-US" sz="2100" b="1" dirty="0">
                    <a:solidFill>
                      <a:prstClr val="black"/>
                    </a:solidFill>
                    <a:cs typeface="+mn-ea"/>
                    <a:sym typeface="+mn-lt"/>
                  </a:rPr>
                  <a:t>，</a:t>
                </a:r>
                <a14:m>
                  <m:oMath xmlns:m="http://schemas.openxmlformats.org/officeDocument/2006/math">
                    <m:f>
                      <m:fPr>
                        <m:ctrlPr>
                          <a:rPr lang="zh-CN" altLang="en-US" sz="2100" b="1" i="1" dirty="0">
                            <a:solidFill>
                              <a:prstClr val="black"/>
                            </a:solidFill>
                            <a:latin typeface="Cambria Math" panose="02040503050406030204" pitchFamily="18" charset="0"/>
                            <a:cs typeface="+mn-ea"/>
                            <a:sym typeface="+mn-lt"/>
                          </a:rPr>
                        </m:ctrlPr>
                      </m:fPr>
                      <m:num>
                        <m:r>
                          <a:rPr lang="zh-CN" altLang="en-US" sz="2100" b="1" dirty="0">
                            <a:solidFill>
                              <a:prstClr val="black"/>
                            </a:solidFill>
                            <a:latin typeface="Cambria Math" panose="02040503050406030204" pitchFamily="18" charset="0"/>
                            <a:cs typeface="+mn-ea"/>
                            <a:sym typeface="+mn-lt"/>
                          </a:rPr>
                          <m:t>9</m:t>
                        </m:r>
                      </m:num>
                      <m:den>
                        <m:r>
                          <a:rPr lang="zh-CN" altLang="en-US" sz="2100" b="1" dirty="0">
                            <a:solidFill>
                              <a:prstClr val="black"/>
                            </a:solidFill>
                            <a:latin typeface="Cambria Math" panose="02040503050406030204" pitchFamily="18" charset="0"/>
                            <a:cs typeface="+mn-ea"/>
                            <a:sym typeface="+mn-lt"/>
                          </a:rPr>
                          <m:t>2</m:t>
                        </m:r>
                        <m:r>
                          <a:rPr lang="en-US" altLang="zh-CN" sz="2100" b="1" i="1" dirty="0">
                            <a:solidFill>
                              <a:prstClr val="black"/>
                            </a:solidFill>
                            <a:latin typeface="Cambria Math" panose="02040503050406030204" pitchFamily="18" charset="0"/>
                            <a:cs typeface="+mn-ea"/>
                            <a:sym typeface="+mn-lt"/>
                          </a:rPr>
                          <m:t> </m:t>
                        </m:r>
                      </m:den>
                    </m:f>
                    <m:r>
                      <a:rPr lang="en-US" altLang="zh-CN" sz="2100" b="1" i="1" dirty="0">
                        <a:solidFill>
                          <a:prstClr val="black"/>
                        </a:solidFill>
                        <a:latin typeface="Cambria Math" panose="02040503050406030204" pitchFamily="18" charset="0"/>
                        <a:cs typeface="+mn-ea"/>
                        <a:sym typeface="+mn-lt"/>
                      </a:rPr>
                      <m:t>  </m:t>
                    </m:r>
                    <m:r>
                      <a:rPr lang="zh-CN" altLang="en-US" sz="2100" b="1" i="1" dirty="0">
                        <a:solidFill>
                          <a:prstClr val="black"/>
                        </a:solidFill>
                        <a:latin typeface="Cambria Math" panose="02040503050406030204" pitchFamily="18" charset="0"/>
                        <a:cs typeface="+mn-ea"/>
                        <a:sym typeface="+mn-lt"/>
                      </a:rPr>
                      <m:t>，</m:t>
                    </m:r>
                  </m:oMath>
                </a14:m>
                <a:r>
                  <a:rPr lang="en-US" altLang="zh-CN" sz="2100" b="1" dirty="0">
                    <a:solidFill>
                      <a:prstClr val="black"/>
                    </a:solidFill>
                    <a:cs typeface="+mn-ea"/>
                    <a:sym typeface="+mn-lt"/>
                  </a:rPr>
                  <a:t>-</a:t>
                </a:r>
                <a14:m>
                  <m:oMath xmlns:m="http://schemas.openxmlformats.org/officeDocument/2006/math">
                    <m:f>
                      <m:fPr>
                        <m:ctrlPr>
                          <a:rPr lang="zh-CN" altLang="en-US" sz="2100" b="1" i="1" dirty="0">
                            <a:solidFill>
                              <a:prstClr val="black"/>
                            </a:solidFill>
                            <a:latin typeface="Cambria Math" panose="02040503050406030204" pitchFamily="18" charset="0"/>
                            <a:cs typeface="+mn-ea"/>
                            <a:sym typeface="+mn-lt"/>
                          </a:rPr>
                        </m:ctrlPr>
                      </m:fPr>
                      <m:num>
                        <m:r>
                          <a:rPr lang="zh-CN" altLang="en-US" sz="2100" b="1" dirty="0">
                            <a:solidFill>
                              <a:prstClr val="black"/>
                            </a:solidFill>
                            <a:latin typeface="Cambria Math" panose="02040503050406030204" pitchFamily="18" charset="0"/>
                            <a:cs typeface="+mn-ea"/>
                            <a:sym typeface="+mn-lt"/>
                          </a:rPr>
                          <m:t>2</m:t>
                        </m:r>
                      </m:num>
                      <m:den>
                        <m:r>
                          <a:rPr lang="zh-CN" altLang="en-US" sz="2100" b="1" dirty="0">
                            <a:solidFill>
                              <a:prstClr val="black"/>
                            </a:solidFill>
                            <a:latin typeface="Cambria Math" panose="02040503050406030204" pitchFamily="18" charset="0"/>
                            <a:cs typeface="+mn-ea"/>
                            <a:sym typeface="+mn-lt"/>
                          </a:rPr>
                          <m:t>3</m:t>
                        </m:r>
                      </m:den>
                    </m:f>
                    <m:r>
                      <a:rPr lang="en-US" altLang="zh-CN" sz="2100" b="1" i="1" dirty="0">
                        <a:solidFill>
                          <a:prstClr val="black"/>
                        </a:solidFill>
                        <a:latin typeface="Cambria Math" panose="02040503050406030204" pitchFamily="18" charset="0"/>
                        <a:cs typeface="+mn-ea"/>
                        <a:sym typeface="+mn-lt"/>
                      </a:rPr>
                      <m:t>  </m:t>
                    </m:r>
                    <m:r>
                      <a:rPr lang="zh-CN" altLang="en-US" sz="2100" b="1" i="1" dirty="0">
                        <a:solidFill>
                          <a:prstClr val="black"/>
                        </a:solidFill>
                        <a:latin typeface="Cambria Math" panose="02040503050406030204" pitchFamily="18" charset="0"/>
                        <a:cs typeface="+mn-ea"/>
                        <a:sym typeface="+mn-lt"/>
                      </a:rPr>
                      <m:t>，</m:t>
                    </m:r>
                  </m:oMath>
                </a14:m>
                <a:r>
                  <a:rPr lang="en-US" altLang="zh-CN" sz="2100" b="1" dirty="0">
                    <a:solidFill>
                      <a:prstClr val="black"/>
                    </a:solidFill>
                    <a:cs typeface="+mn-ea"/>
                    <a:sym typeface="+mn-lt"/>
                  </a:rPr>
                  <a:t>0</a:t>
                </a:r>
                <a:endParaRPr lang="zh-CN" altLang="en-US" sz="2100" b="1" dirty="0">
                  <a:solidFill>
                    <a:prstClr val="black"/>
                  </a:solidFill>
                  <a:cs typeface="+mn-ea"/>
                  <a:sym typeface="+mn-lt"/>
                </a:endParaRPr>
              </a:p>
            </p:txBody>
          </p:sp>
        </mc:Choice>
        <mc:Fallback xmlns="">
          <p:sp>
            <p:nvSpPr>
              <p:cNvPr id="8" name="文本框 11265"/>
              <p:cNvSpPr txBox="1">
                <a:spLocks noRot="1" noChangeAspect="1" noMove="1" noResize="1" noEditPoints="1" noAdjustHandles="1" noChangeArrowheads="1" noChangeShapeType="1" noTextEdit="1"/>
              </p:cNvSpPr>
              <p:nvPr/>
            </p:nvSpPr>
            <p:spPr bwMode="auto">
              <a:xfrm>
                <a:off x="836888" y="1340691"/>
                <a:ext cx="6145213" cy="1092559"/>
              </a:xfrm>
              <a:prstGeom prst="rect">
                <a:avLst/>
              </a:prstGeom>
              <a:blipFill rotWithShape="1">
                <a:blip r:embed="rId5"/>
                <a:stretch>
                  <a:fillRect l="-10" t="-19" r="4" b="5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pSp>
        <p:nvGrpSpPr>
          <p:cNvPr id="10" name="组合 11268"/>
          <p:cNvGrpSpPr/>
          <p:nvPr/>
        </p:nvGrpSpPr>
        <p:grpSpPr bwMode="auto">
          <a:xfrm>
            <a:off x="899593" y="3413128"/>
            <a:ext cx="5832475" cy="631826"/>
            <a:chOff x="1020" y="1446"/>
            <a:chExt cx="3674" cy="398"/>
          </a:xfrm>
        </p:grpSpPr>
        <p:sp>
          <p:nvSpPr>
            <p:cNvPr id="11" name="直接连接符 11269"/>
            <p:cNvSpPr>
              <a:spLocks noChangeShapeType="1"/>
            </p:cNvSpPr>
            <p:nvPr/>
          </p:nvSpPr>
          <p:spPr bwMode="auto">
            <a:xfrm>
              <a:off x="1020" y="1537"/>
              <a:ext cx="3674"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grpSp>
          <p:nvGrpSpPr>
            <p:cNvPr id="12" name="组合 11270"/>
            <p:cNvGrpSpPr/>
            <p:nvPr/>
          </p:nvGrpSpPr>
          <p:grpSpPr bwMode="auto">
            <a:xfrm>
              <a:off x="2804" y="1446"/>
              <a:ext cx="499" cy="386"/>
              <a:chOff x="2699" y="3475"/>
              <a:chExt cx="499" cy="386"/>
            </a:xfrm>
          </p:grpSpPr>
          <p:sp>
            <p:nvSpPr>
              <p:cNvPr id="29" name="直接连接符 11271"/>
              <p:cNvSpPr>
                <a:spLocks noChangeShapeType="1"/>
              </p:cNvSpPr>
              <p:nvPr/>
            </p:nvSpPr>
            <p:spPr bwMode="auto">
              <a:xfrm>
                <a:off x="2789"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30" name="文本框 11272"/>
              <p:cNvSpPr txBox="1">
                <a:spLocks noChangeArrowheads="1"/>
              </p:cNvSpPr>
              <p:nvPr/>
            </p:nvSpPr>
            <p:spPr bwMode="auto">
              <a:xfrm>
                <a:off x="2699" y="3609"/>
                <a:ext cx="49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en-US" altLang="zh-CN" sz="2000" b="1">
                    <a:solidFill>
                      <a:prstClr val="black"/>
                    </a:solidFill>
                    <a:cs typeface="+mn-ea"/>
                    <a:sym typeface="+mn-lt"/>
                  </a:rPr>
                  <a:t>0</a:t>
                </a:r>
              </a:p>
            </p:txBody>
          </p:sp>
        </p:grpSp>
        <p:sp>
          <p:nvSpPr>
            <p:cNvPr id="13" name="直接连接符 11273"/>
            <p:cNvSpPr>
              <a:spLocks noChangeShapeType="1"/>
            </p:cNvSpPr>
            <p:nvPr/>
          </p:nvSpPr>
          <p:spPr bwMode="auto">
            <a:xfrm>
              <a:off x="3257"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4" name="直接连接符 11274"/>
            <p:cNvSpPr>
              <a:spLocks noChangeShapeType="1"/>
            </p:cNvSpPr>
            <p:nvPr/>
          </p:nvSpPr>
          <p:spPr bwMode="auto">
            <a:xfrm>
              <a:off x="3620"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5" name="直接连接符 11275"/>
            <p:cNvSpPr>
              <a:spLocks noChangeShapeType="1"/>
            </p:cNvSpPr>
            <p:nvPr/>
          </p:nvSpPr>
          <p:spPr bwMode="auto">
            <a:xfrm>
              <a:off x="2510"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6" name="直接连接符 11276"/>
            <p:cNvSpPr>
              <a:spLocks noChangeShapeType="1"/>
            </p:cNvSpPr>
            <p:nvPr/>
          </p:nvSpPr>
          <p:spPr bwMode="auto">
            <a:xfrm>
              <a:off x="3983"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7" name="直接连接符 11277"/>
            <p:cNvSpPr>
              <a:spLocks noChangeShapeType="1"/>
            </p:cNvSpPr>
            <p:nvPr/>
          </p:nvSpPr>
          <p:spPr bwMode="auto">
            <a:xfrm>
              <a:off x="2123"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8" name="直接连接符 11278"/>
            <p:cNvSpPr>
              <a:spLocks noChangeShapeType="1"/>
            </p:cNvSpPr>
            <p:nvPr/>
          </p:nvSpPr>
          <p:spPr bwMode="auto">
            <a:xfrm>
              <a:off x="1760"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9" name="文本框 11279"/>
            <p:cNvSpPr txBox="1">
              <a:spLocks noChangeArrowheads="1"/>
            </p:cNvSpPr>
            <p:nvPr/>
          </p:nvSpPr>
          <p:spPr bwMode="auto">
            <a:xfrm>
              <a:off x="3166" y="1592"/>
              <a:ext cx="22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en-US" altLang="zh-CN" sz="2000" b="1">
                  <a:solidFill>
                    <a:prstClr val="black"/>
                  </a:solidFill>
                  <a:cs typeface="+mn-ea"/>
                  <a:sym typeface="+mn-lt"/>
                </a:rPr>
                <a:t>1</a:t>
              </a:r>
            </a:p>
          </p:txBody>
        </p:sp>
        <p:sp>
          <p:nvSpPr>
            <p:cNvPr id="20" name="文本框 11280"/>
            <p:cNvSpPr txBox="1">
              <a:spLocks noChangeArrowheads="1"/>
            </p:cNvSpPr>
            <p:nvPr/>
          </p:nvSpPr>
          <p:spPr bwMode="auto">
            <a:xfrm>
              <a:off x="3532" y="1580"/>
              <a:ext cx="27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en-US" altLang="zh-CN" sz="2000" b="1">
                  <a:solidFill>
                    <a:prstClr val="black"/>
                  </a:solidFill>
                  <a:cs typeface="+mn-ea"/>
                  <a:sym typeface="+mn-lt"/>
                </a:rPr>
                <a:t>2</a:t>
              </a:r>
            </a:p>
          </p:txBody>
        </p:sp>
        <p:sp>
          <p:nvSpPr>
            <p:cNvPr id="21" name="文本框 11281"/>
            <p:cNvSpPr txBox="1">
              <a:spLocks noChangeArrowheads="1"/>
            </p:cNvSpPr>
            <p:nvPr/>
          </p:nvSpPr>
          <p:spPr bwMode="auto">
            <a:xfrm>
              <a:off x="3892" y="1582"/>
              <a:ext cx="23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en-US" altLang="zh-CN" sz="2000" b="1">
                  <a:solidFill>
                    <a:prstClr val="black"/>
                  </a:solidFill>
                  <a:cs typeface="+mn-ea"/>
                  <a:sym typeface="+mn-lt"/>
                </a:rPr>
                <a:t>3</a:t>
              </a:r>
            </a:p>
          </p:txBody>
        </p:sp>
        <p:sp>
          <p:nvSpPr>
            <p:cNvPr id="22" name="文本框 11282"/>
            <p:cNvSpPr txBox="1">
              <a:spLocks noChangeArrowheads="1"/>
            </p:cNvSpPr>
            <p:nvPr/>
          </p:nvSpPr>
          <p:spPr bwMode="auto">
            <a:xfrm>
              <a:off x="2341" y="1583"/>
              <a:ext cx="40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zh-CN" altLang="en-US" sz="2000" b="1">
                  <a:solidFill>
                    <a:prstClr val="black"/>
                  </a:solidFill>
                  <a:cs typeface="+mn-ea"/>
                  <a:sym typeface="+mn-lt"/>
                </a:rPr>
                <a:t>－</a:t>
              </a:r>
              <a:r>
                <a:rPr lang="en-US" altLang="zh-CN" sz="2000" b="1">
                  <a:solidFill>
                    <a:prstClr val="black"/>
                  </a:solidFill>
                  <a:cs typeface="+mn-ea"/>
                  <a:sym typeface="+mn-lt"/>
                </a:rPr>
                <a:t>1</a:t>
              </a:r>
            </a:p>
          </p:txBody>
        </p:sp>
        <p:sp>
          <p:nvSpPr>
            <p:cNvPr id="23" name="文本框 11283"/>
            <p:cNvSpPr txBox="1">
              <a:spLocks noChangeArrowheads="1"/>
            </p:cNvSpPr>
            <p:nvPr/>
          </p:nvSpPr>
          <p:spPr bwMode="auto">
            <a:xfrm>
              <a:off x="1920" y="1583"/>
              <a:ext cx="45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zh-CN" altLang="en-US" sz="2000" b="1">
                  <a:solidFill>
                    <a:prstClr val="black"/>
                  </a:solidFill>
                  <a:cs typeface="+mn-ea"/>
                  <a:sym typeface="+mn-lt"/>
                </a:rPr>
                <a:t>－</a:t>
              </a:r>
              <a:r>
                <a:rPr lang="en-US" altLang="zh-CN" sz="2000" b="1">
                  <a:solidFill>
                    <a:prstClr val="black"/>
                  </a:solidFill>
                  <a:cs typeface="+mn-ea"/>
                  <a:sym typeface="+mn-lt"/>
                </a:rPr>
                <a:t>2</a:t>
              </a:r>
            </a:p>
          </p:txBody>
        </p:sp>
        <p:sp>
          <p:nvSpPr>
            <p:cNvPr id="24" name="文本框 11284"/>
            <p:cNvSpPr txBox="1">
              <a:spLocks noChangeArrowheads="1"/>
            </p:cNvSpPr>
            <p:nvPr/>
          </p:nvSpPr>
          <p:spPr bwMode="auto">
            <a:xfrm>
              <a:off x="1534" y="1580"/>
              <a:ext cx="4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zh-CN" altLang="en-US" sz="2000" b="1">
                  <a:solidFill>
                    <a:prstClr val="black"/>
                  </a:solidFill>
                  <a:cs typeface="+mn-ea"/>
                  <a:sym typeface="+mn-lt"/>
                </a:rPr>
                <a:t>－</a:t>
              </a:r>
              <a:r>
                <a:rPr lang="en-US" altLang="zh-CN" sz="2000" b="1">
                  <a:solidFill>
                    <a:prstClr val="black"/>
                  </a:solidFill>
                  <a:cs typeface="+mn-ea"/>
                  <a:sym typeface="+mn-lt"/>
                </a:rPr>
                <a:t>3</a:t>
              </a:r>
            </a:p>
          </p:txBody>
        </p:sp>
        <p:sp>
          <p:nvSpPr>
            <p:cNvPr id="25" name="直接连接符 11285"/>
            <p:cNvSpPr>
              <a:spLocks noChangeShapeType="1"/>
            </p:cNvSpPr>
            <p:nvPr/>
          </p:nvSpPr>
          <p:spPr bwMode="auto">
            <a:xfrm>
              <a:off x="4346"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26" name="文本框 11286"/>
            <p:cNvSpPr txBox="1">
              <a:spLocks noChangeArrowheads="1"/>
            </p:cNvSpPr>
            <p:nvPr/>
          </p:nvSpPr>
          <p:spPr bwMode="auto">
            <a:xfrm>
              <a:off x="4255" y="1592"/>
              <a:ext cx="23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en-US" altLang="zh-CN" sz="2000" b="1">
                  <a:solidFill>
                    <a:prstClr val="black"/>
                  </a:solidFill>
                  <a:cs typeface="+mn-ea"/>
                  <a:sym typeface="+mn-lt"/>
                </a:rPr>
                <a:t>4</a:t>
              </a:r>
            </a:p>
          </p:txBody>
        </p:sp>
        <p:sp>
          <p:nvSpPr>
            <p:cNvPr id="27" name="直接连接符 11287"/>
            <p:cNvSpPr>
              <a:spLocks noChangeShapeType="1"/>
            </p:cNvSpPr>
            <p:nvPr/>
          </p:nvSpPr>
          <p:spPr bwMode="auto">
            <a:xfrm>
              <a:off x="1410" y="1458"/>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28" name="文本框 11288"/>
            <p:cNvSpPr txBox="1">
              <a:spLocks noChangeArrowheads="1"/>
            </p:cNvSpPr>
            <p:nvPr/>
          </p:nvSpPr>
          <p:spPr bwMode="auto">
            <a:xfrm>
              <a:off x="1195" y="1579"/>
              <a:ext cx="4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zh-CN" altLang="en-US" sz="2000" b="1">
                  <a:solidFill>
                    <a:prstClr val="black"/>
                  </a:solidFill>
                  <a:cs typeface="+mn-ea"/>
                  <a:sym typeface="+mn-lt"/>
                </a:rPr>
                <a:t>－</a:t>
              </a:r>
              <a:r>
                <a:rPr lang="en-US" altLang="zh-CN" sz="2000" b="1">
                  <a:solidFill>
                    <a:prstClr val="black"/>
                  </a:solidFill>
                  <a:cs typeface="+mn-ea"/>
                  <a:sym typeface="+mn-lt"/>
                </a:rPr>
                <a:t>4</a:t>
              </a:r>
            </a:p>
          </p:txBody>
        </p:sp>
      </p:grpSp>
      <p:grpSp>
        <p:nvGrpSpPr>
          <p:cNvPr id="31" name="组合 30"/>
          <p:cNvGrpSpPr/>
          <p:nvPr/>
        </p:nvGrpSpPr>
        <p:grpSpPr bwMode="auto">
          <a:xfrm>
            <a:off x="4463531" y="2890839"/>
            <a:ext cx="935037" cy="700087"/>
            <a:chOff x="3220" y="1480"/>
            <a:chExt cx="589" cy="441"/>
          </a:xfrm>
        </p:grpSpPr>
        <p:sp>
          <p:nvSpPr>
            <p:cNvPr id="32" name="文本框 11290"/>
            <p:cNvSpPr txBox="1">
              <a:spLocks noChangeArrowheads="1"/>
            </p:cNvSpPr>
            <p:nvPr/>
          </p:nvSpPr>
          <p:spPr bwMode="auto">
            <a:xfrm>
              <a:off x="3220" y="1480"/>
              <a:ext cx="58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en-US" altLang="zh-CN" sz="2000" b="1">
                  <a:solidFill>
                    <a:srgbClr val="0000FF"/>
                  </a:solidFill>
                  <a:cs typeface="+mn-ea"/>
                  <a:sym typeface="+mn-lt"/>
                </a:rPr>
                <a:t>1.5</a:t>
              </a:r>
            </a:p>
          </p:txBody>
        </p:sp>
        <p:sp>
          <p:nvSpPr>
            <p:cNvPr id="33" name="椭圆 11291"/>
            <p:cNvSpPr>
              <a:spLocks noChangeArrowheads="1"/>
            </p:cNvSpPr>
            <p:nvPr/>
          </p:nvSpPr>
          <p:spPr bwMode="auto">
            <a:xfrm>
              <a:off x="3357" y="1875"/>
              <a:ext cx="46" cy="46"/>
            </a:xfrm>
            <a:prstGeom prst="ellipse">
              <a:avLst/>
            </a:prstGeom>
            <a:solidFill>
              <a:srgbClr val="0000FF"/>
            </a:solidFill>
            <a:ln w="9525">
              <a:solidFill>
                <a:srgbClr val="0000FF"/>
              </a:solidFill>
              <a:round/>
            </a:ln>
          </p:spPr>
          <p:txBody>
            <a:bodyPr/>
            <a:lstStyle/>
            <a:p>
              <a:pPr algn="ctr" defTabSz="685800"/>
              <a:endParaRPr lang="zh-CN" altLang="en-US">
                <a:solidFill>
                  <a:prstClr val="black"/>
                </a:solidFill>
                <a:cs typeface="+mn-ea"/>
                <a:sym typeface="+mn-lt"/>
              </a:endParaRPr>
            </a:p>
          </p:txBody>
        </p:sp>
      </p:grpSp>
      <p:grpSp>
        <p:nvGrpSpPr>
          <p:cNvPr id="34" name="组合 33"/>
          <p:cNvGrpSpPr/>
          <p:nvPr/>
        </p:nvGrpSpPr>
        <p:grpSpPr bwMode="auto">
          <a:xfrm>
            <a:off x="6350026" y="2819430"/>
            <a:ext cx="312725" cy="757208"/>
            <a:chOff x="4176" y="1685"/>
            <a:chExt cx="229" cy="571"/>
          </a:xfrm>
        </p:grpSpPr>
        <p:graphicFrame>
          <p:nvGraphicFramePr>
            <p:cNvPr id="35" name="内容占位符 11293"/>
            <p:cNvGraphicFramePr/>
            <p:nvPr/>
          </p:nvGraphicFramePr>
          <p:xfrm>
            <a:off x="4176" y="1685"/>
            <a:ext cx="229" cy="475"/>
          </p:xfrm>
          <a:graphic>
            <a:graphicData uri="http://schemas.openxmlformats.org/presentationml/2006/ole">
              <mc:AlternateContent xmlns:mc="http://schemas.openxmlformats.org/markup-compatibility/2006">
                <mc:Choice xmlns:v="urn:schemas-microsoft-com:vml" Requires="v">
                  <p:oleObj spid="_x0000_s2132" r:id="rId6" imgW="133350" imgH="352425" progId="Equation.DSMT4">
                    <p:embed/>
                  </p:oleObj>
                </mc:Choice>
                <mc:Fallback>
                  <p:oleObj r:id="rId6" imgW="133350" imgH="352425" progId="Equation.DSMT4">
                    <p:embed/>
                    <p:pic>
                      <p:nvPicPr>
                        <p:cNvPr id="0" name="内容占位符 1129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76" y="1685"/>
                          <a:ext cx="229"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6" name="椭圆 11294"/>
            <p:cNvSpPr>
              <a:spLocks noChangeArrowheads="1"/>
            </p:cNvSpPr>
            <p:nvPr/>
          </p:nvSpPr>
          <p:spPr bwMode="auto">
            <a:xfrm>
              <a:off x="4224" y="2203"/>
              <a:ext cx="46" cy="53"/>
            </a:xfrm>
            <a:prstGeom prst="ellipse">
              <a:avLst/>
            </a:prstGeom>
            <a:solidFill>
              <a:srgbClr val="FF3300"/>
            </a:solidFill>
            <a:ln w="9525">
              <a:solidFill>
                <a:srgbClr val="FF3300"/>
              </a:solidFill>
              <a:round/>
            </a:ln>
          </p:spPr>
          <p:txBody>
            <a:bodyPr/>
            <a:lstStyle/>
            <a:p>
              <a:pPr algn="ctr" defTabSz="685800"/>
              <a:endParaRPr lang="zh-CN" altLang="en-US">
                <a:solidFill>
                  <a:prstClr val="black"/>
                </a:solidFill>
                <a:cs typeface="+mn-ea"/>
                <a:sym typeface="+mn-lt"/>
              </a:endParaRPr>
            </a:p>
          </p:txBody>
        </p:sp>
      </p:grpSp>
      <p:grpSp>
        <p:nvGrpSpPr>
          <p:cNvPr id="37" name="组合 36"/>
          <p:cNvGrpSpPr/>
          <p:nvPr/>
        </p:nvGrpSpPr>
        <p:grpSpPr bwMode="auto">
          <a:xfrm>
            <a:off x="2425917" y="2890837"/>
            <a:ext cx="935038" cy="685800"/>
            <a:chOff x="1939" y="1480"/>
            <a:chExt cx="589" cy="432"/>
          </a:xfrm>
        </p:grpSpPr>
        <p:sp>
          <p:nvSpPr>
            <p:cNvPr id="38" name="椭圆 11296"/>
            <p:cNvSpPr>
              <a:spLocks noChangeArrowheads="1"/>
            </p:cNvSpPr>
            <p:nvPr/>
          </p:nvSpPr>
          <p:spPr bwMode="auto">
            <a:xfrm>
              <a:off x="2054" y="1866"/>
              <a:ext cx="46" cy="46"/>
            </a:xfrm>
            <a:prstGeom prst="ellipse">
              <a:avLst/>
            </a:prstGeom>
            <a:solidFill>
              <a:srgbClr val="FF3300"/>
            </a:solidFill>
            <a:ln w="9525">
              <a:solidFill>
                <a:srgbClr val="FF3300"/>
              </a:solidFill>
              <a:round/>
            </a:ln>
          </p:spPr>
          <p:txBody>
            <a:bodyPr/>
            <a:lstStyle/>
            <a:p>
              <a:pPr algn="ctr" defTabSz="685800"/>
              <a:endParaRPr lang="zh-CN" altLang="en-US">
                <a:solidFill>
                  <a:prstClr val="black"/>
                </a:solidFill>
                <a:cs typeface="+mn-ea"/>
                <a:sym typeface="+mn-lt"/>
              </a:endParaRPr>
            </a:p>
          </p:txBody>
        </p:sp>
        <p:sp>
          <p:nvSpPr>
            <p:cNvPr id="39" name="文本框 11297"/>
            <p:cNvSpPr txBox="1">
              <a:spLocks noChangeArrowheads="1"/>
            </p:cNvSpPr>
            <p:nvPr/>
          </p:nvSpPr>
          <p:spPr bwMode="auto">
            <a:xfrm>
              <a:off x="1939" y="1480"/>
              <a:ext cx="58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spcBef>
                  <a:spcPct val="50000"/>
                </a:spcBef>
              </a:pPr>
              <a:r>
                <a:rPr lang="zh-CN" altLang="en-US" sz="2000" b="1" dirty="0">
                  <a:solidFill>
                    <a:srgbClr val="FF3300"/>
                  </a:solidFill>
                  <a:cs typeface="+mn-ea"/>
                  <a:sym typeface="+mn-lt"/>
                </a:rPr>
                <a:t>－</a:t>
              </a:r>
              <a:r>
                <a:rPr lang="en-US" altLang="zh-CN" sz="2000" b="1" dirty="0">
                  <a:solidFill>
                    <a:srgbClr val="FF3300"/>
                  </a:solidFill>
                  <a:cs typeface="+mn-ea"/>
                  <a:sym typeface="+mn-lt"/>
                </a:rPr>
                <a:t>2</a:t>
              </a:r>
            </a:p>
          </p:txBody>
        </p:sp>
      </p:grpSp>
      <p:grpSp>
        <p:nvGrpSpPr>
          <p:cNvPr id="40" name="组合 39"/>
          <p:cNvGrpSpPr/>
          <p:nvPr/>
        </p:nvGrpSpPr>
        <p:grpSpPr bwMode="auto">
          <a:xfrm>
            <a:off x="1642543" y="2571751"/>
            <a:ext cx="1006475" cy="1014413"/>
            <a:chOff x="1326" y="1709"/>
            <a:chExt cx="520" cy="547"/>
          </a:xfrm>
        </p:grpSpPr>
        <p:sp>
          <p:nvSpPr>
            <p:cNvPr id="41" name="椭圆 11302"/>
            <p:cNvSpPr>
              <a:spLocks noChangeArrowheads="1"/>
            </p:cNvSpPr>
            <p:nvPr/>
          </p:nvSpPr>
          <p:spPr bwMode="auto">
            <a:xfrm>
              <a:off x="1653" y="2220"/>
              <a:ext cx="53" cy="36"/>
            </a:xfrm>
            <a:prstGeom prst="ellipse">
              <a:avLst/>
            </a:prstGeom>
            <a:solidFill>
              <a:srgbClr val="0000FF"/>
            </a:solidFill>
            <a:ln w="9525">
              <a:solidFill>
                <a:srgbClr val="0000FF"/>
              </a:solidFill>
              <a:round/>
            </a:ln>
          </p:spPr>
          <p:txBody>
            <a:bodyPr wrap="none" anchor="ctr"/>
            <a:lstStyle/>
            <a:p>
              <a:pPr algn="ctr" defTabSz="685800"/>
              <a:endParaRPr lang="zh-CN" altLang="zh-CN" dirty="0">
                <a:solidFill>
                  <a:srgbClr val="0000FF"/>
                </a:solidFill>
                <a:cs typeface="+mn-ea"/>
                <a:sym typeface="+mn-lt"/>
              </a:endParaRPr>
            </a:p>
          </p:txBody>
        </p:sp>
        <p:sp>
          <p:nvSpPr>
            <p:cNvPr id="42" name="矩形 11303"/>
            <p:cNvSpPr>
              <a:spLocks noChangeArrowheads="1"/>
            </p:cNvSpPr>
            <p:nvPr/>
          </p:nvSpPr>
          <p:spPr bwMode="auto">
            <a:xfrm>
              <a:off x="1326" y="1709"/>
              <a:ext cx="520"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endParaRPr lang="en-US" altLang="zh-CN" sz="2000" b="1" dirty="0">
                <a:solidFill>
                  <a:srgbClr val="0000FF"/>
                </a:solidFill>
                <a:cs typeface="+mn-ea"/>
                <a:sym typeface="+mn-lt"/>
              </a:endParaRPr>
            </a:p>
            <a:p>
              <a:pPr defTabSz="685800"/>
              <a:r>
                <a:rPr lang="zh-CN" altLang="en-US" sz="2000" b="1" dirty="0">
                  <a:solidFill>
                    <a:srgbClr val="0000FF"/>
                  </a:solidFill>
                  <a:cs typeface="+mn-ea"/>
                  <a:sym typeface="+mn-lt"/>
                </a:rPr>
                <a:t>－</a:t>
              </a:r>
              <a:r>
                <a:rPr lang="en-US" altLang="zh-CN" sz="2000" b="1" dirty="0">
                  <a:solidFill>
                    <a:srgbClr val="0000FF"/>
                  </a:solidFill>
                  <a:cs typeface="+mn-ea"/>
                  <a:sym typeface="+mn-lt"/>
                </a:rPr>
                <a:t>2.5</a:t>
              </a:r>
            </a:p>
          </p:txBody>
        </p:sp>
      </p:grpSp>
      <p:grpSp>
        <p:nvGrpSpPr>
          <p:cNvPr id="43" name="组合 42"/>
          <p:cNvGrpSpPr/>
          <p:nvPr/>
        </p:nvGrpSpPr>
        <p:grpSpPr bwMode="auto">
          <a:xfrm>
            <a:off x="3726927" y="2925762"/>
            <a:ext cx="327024" cy="666750"/>
            <a:chOff x="2756" y="1502"/>
            <a:chExt cx="206" cy="420"/>
          </a:xfrm>
        </p:grpSpPr>
        <p:sp>
          <p:nvSpPr>
            <p:cNvPr id="44" name="椭圆 11305"/>
            <p:cNvSpPr>
              <a:spLocks noChangeArrowheads="1"/>
            </p:cNvSpPr>
            <p:nvPr/>
          </p:nvSpPr>
          <p:spPr bwMode="auto">
            <a:xfrm>
              <a:off x="2825" y="1876"/>
              <a:ext cx="46" cy="46"/>
            </a:xfrm>
            <a:prstGeom prst="ellipse">
              <a:avLst/>
            </a:prstGeom>
            <a:solidFill>
              <a:srgbClr val="FF3300"/>
            </a:solidFill>
            <a:ln w="9525">
              <a:solidFill>
                <a:srgbClr val="FF3300"/>
              </a:solidFill>
              <a:round/>
            </a:ln>
          </p:spPr>
          <p:txBody>
            <a:bodyPr/>
            <a:lstStyle/>
            <a:p>
              <a:pPr algn="ctr" defTabSz="685800"/>
              <a:endParaRPr lang="zh-CN" altLang="en-US">
                <a:solidFill>
                  <a:prstClr val="black"/>
                </a:solidFill>
                <a:cs typeface="+mn-ea"/>
                <a:sym typeface="+mn-lt"/>
              </a:endParaRPr>
            </a:p>
          </p:txBody>
        </p:sp>
        <p:sp>
          <p:nvSpPr>
            <p:cNvPr id="45" name="矩形 11306"/>
            <p:cNvSpPr>
              <a:spLocks noChangeArrowheads="1"/>
            </p:cNvSpPr>
            <p:nvPr/>
          </p:nvSpPr>
          <p:spPr bwMode="auto">
            <a:xfrm>
              <a:off x="2756" y="1502"/>
              <a:ext cx="20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685800"/>
              <a:r>
                <a:rPr lang="en-US" altLang="zh-CN" sz="2000" b="1">
                  <a:solidFill>
                    <a:srgbClr val="FF3300"/>
                  </a:solidFill>
                  <a:cs typeface="+mn-ea"/>
                  <a:sym typeface="+mn-lt"/>
                </a:rPr>
                <a:t>0</a:t>
              </a:r>
            </a:p>
          </p:txBody>
        </p:sp>
      </p:grpSp>
      <p:grpSp>
        <p:nvGrpSpPr>
          <p:cNvPr id="46" name="组合 45"/>
          <p:cNvGrpSpPr/>
          <p:nvPr/>
        </p:nvGrpSpPr>
        <p:grpSpPr bwMode="auto">
          <a:xfrm>
            <a:off x="3222376" y="2830512"/>
            <a:ext cx="461943" cy="754063"/>
            <a:chOff x="2208" y="1617"/>
            <a:chExt cx="318" cy="645"/>
          </a:xfrm>
        </p:grpSpPr>
        <p:sp>
          <p:nvSpPr>
            <p:cNvPr id="47" name="椭圆 11308"/>
            <p:cNvSpPr>
              <a:spLocks noChangeArrowheads="1"/>
            </p:cNvSpPr>
            <p:nvPr/>
          </p:nvSpPr>
          <p:spPr bwMode="auto">
            <a:xfrm>
              <a:off x="2352" y="2208"/>
              <a:ext cx="46" cy="54"/>
            </a:xfrm>
            <a:prstGeom prst="ellipse">
              <a:avLst/>
            </a:prstGeom>
            <a:solidFill>
              <a:srgbClr val="0000FF"/>
            </a:solidFill>
            <a:ln w="9525">
              <a:solidFill>
                <a:srgbClr val="0000FF"/>
              </a:solidFill>
              <a:round/>
            </a:ln>
          </p:spPr>
          <p:txBody>
            <a:bodyPr wrap="none" anchor="ctr"/>
            <a:lstStyle/>
            <a:p>
              <a:pPr algn="ctr" defTabSz="685800"/>
              <a:endParaRPr lang="zh-CN" altLang="zh-CN">
                <a:solidFill>
                  <a:srgbClr val="0000FF"/>
                </a:solidFill>
                <a:cs typeface="+mn-ea"/>
                <a:sym typeface="+mn-lt"/>
              </a:endParaRPr>
            </a:p>
          </p:txBody>
        </p:sp>
        <p:graphicFrame>
          <p:nvGraphicFramePr>
            <p:cNvPr id="48" name="内容占位符 11309"/>
            <p:cNvGraphicFramePr/>
            <p:nvPr/>
          </p:nvGraphicFramePr>
          <p:xfrm>
            <a:off x="2208" y="1617"/>
            <a:ext cx="318" cy="543"/>
          </p:xfrm>
          <a:graphic>
            <a:graphicData uri="http://schemas.openxmlformats.org/presentationml/2006/ole">
              <mc:AlternateContent xmlns:mc="http://schemas.openxmlformats.org/markup-compatibility/2006">
                <mc:Choice xmlns:v="urn:schemas-microsoft-com:vml" Requires="v">
                  <p:oleObj spid="_x0000_s2133" r:id="rId8" imgW="228600" imgH="352425" progId="Equation.3">
                    <p:embed/>
                  </p:oleObj>
                </mc:Choice>
                <mc:Fallback>
                  <p:oleObj r:id="rId8" imgW="228600" imgH="352425" progId="Equation.3">
                    <p:embed/>
                    <p:pic>
                      <p:nvPicPr>
                        <p:cNvPr id="0" name="内容占位符 11309"/>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8" y="1617"/>
                          <a:ext cx="318"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49"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课堂测试</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43"/>
                                        </p:tgtEl>
                                        <p:attrNameLst>
                                          <p:attrName>style.visibility</p:attrName>
                                        </p:attrNameLst>
                                      </p:cBhvr>
                                      <p:to>
                                        <p:strVal val="visible"/>
                                      </p:to>
                                    </p:set>
                                  </p:childTnLst>
                                </p:cTn>
                              </p:par>
                            </p:childTnLst>
                          </p:cTn>
                        </p:par>
                        <p:par>
                          <p:cTn id="40" fill="hold">
                            <p:stCondLst>
                              <p:cond delay="0"/>
                            </p:stCondLst>
                            <p:childTnLst>
                              <p:par>
                                <p:cTn id="41" presetID="10" presetClass="entr" presetSubtype="0"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867005" y="1166792"/>
            <a:ext cx="8398914" cy="2400657"/>
            <a:chOff x="605631" y="1539082"/>
            <a:chExt cx="8459780" cy="2400657"/>
          </a:xfrm>
        </p:grpSpPr>
        <p:sp>
          <p:nvSpPr>
            <p:cNvPr id="9" name="文本框 16385"/>
            <p:cNvSpPr txBox="1">
              <a:spLocks noChangeArrowheads="1"/>
            </p:cNvSpPr>
            <p:nvPr/>
          </p:nvSpPr>
          <p:spPr bwMode="auto">
            <a:xfrm>
              <a:off x="605631" y="1539082"/>
              <a:ext cx="845978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85800">
                <a:lnSpc>
                  <a:spcPct val="250000"/>
                </a:lnSpc>
              </a:pPr>
              <a:r>
                <a:rPr lang="en-US" altLang="zh-CN" sz="2000" b="1" dirty="0">
                  <a:cs typeface="+mn-ea"/>
                  <a:sym typeface="+mn-lt"/>
                </a:rPr>
                <a:t>1.</a:t>
              </a:r>
              <a:r>
                <a:rPr lang="zh-CN" altLang="en-US" sz="2000" b="1" dirty="0">
                  <a:cs typeface="+mn-ea"/>
                  <a:sym typeface="+mn-lt"/>
                </a:rPr>
                <a:t>填空：</a:t>
              </a:r>
            </a:p>
            <a:p>
              <a:pPr defTabSz="685800">
                <a:lnSpc>
                  <a:spcPct val="250000"/>
                </a:lnSpc>
              </a:pPr>
              <a:r>
                <a:rPr lang="zh-CN" altLang="en-US" sz="2000" b="1" dirty="0">
                  <a:cs typeface="+mn-ea"/>
                  <a:sym typeface="+mn-lt"/>
                </a:rPr>
                <a:t>在数轴上，表示数</a:t>
              </a:r>
              <a:r>
                <a:rPr lang="en-US" altLang="zh-CN" sz="2000" b="1" dirty="0">
                  <a:cs typeface="+mn-ea"/>
                  <a:sym typeface="+mn-lt"/>
                </a:rPr>
                <a:t>-2, 2.6,     ,0,    </a:t>
              </a:r>
              <a:r>
                <a:rPr lang="zh-CN" altLang="en-US" sz="2000" b="1" dirty="0">
                  <a:cs typeface="+mn-ea"/>
                  <a:sym typeface="+mn-lt"/>
                </a:rPr>
                <a:t>，</a:t>
              </a:r>
              <a:r>
                <a:rPr lang="en-US" altLang="zh-CN" sz="2000" b="1" dirty="0">
                  <a:cs typeface="+mn-ea"/>
                  <a:sym typeface="+mn-lt"/>
                </a:rPr>
                <a:t>-1,0.01</a:t>
              </a:r>
              <a:r>
                <a:rPr lang="zh-CN" altLang="en-US" sz="2000" b="1" dirty="0">
                  <a:cs typeface="+mn-ea"/>
                  <a:sym typeface="+mn-lt"/>
                </a:rPr>
                <a:t>，</a:t>
              </a:r>
              <a:endParaRPr lang="en-US" altLang="zh-CN" sz="2000" b="1" dirty="0">
                <a:cs typeface="+mn-ea"/>
                <a:sym typeface="+mn-lt"/>
              </a:endParaRPr>
            </a:p>
            <a:p>
              <a:pPr defTabSz="685800">
                <a:lnSpc>
                  <a:spcPct val="250000"/>
                </a:lnSpc>
              </a:pPr>
              <a:r>
                <a:rPr lang="zh-CN" altLang="en-US" sz="2000" b="1" dirty="0">
                  <a:cs typeface="+mn-ea"/>
                  <a:sym typeface="+mn-lt"/>
                </a:rPr>
                <a:t>的点中，在原点左边的点有</a:t>
              </a:r>
              <a:r>
                <a:rPr lang="zh-CN" altLang="en-US" sz="2000" b="1" u="sng" dirty="0">
                  <a:cs typeface="+mn-ea"/>
                  <a:sym typeface="+mn-lt"/>
                </a:rPr>
                <a:t>        </a:t>
              </a:r>
              <a:r>
                <a:rPr lang="zh-CN" altLang="en-US" sz="2000" b="1" dirty="0">
                  <a:cs typeface="+mn-ea"/>
                  <a:sym typeface="+mn-lt"/>
                </a:rPr>
                <a:t>个。</a:t>
              </a:r>
              <a:endParaRPr lang="en-US" altLang="zh-CN" sz="2000" b="1" dirty="0">
                <a:cs typeface="+mn-ea"/>
                <a:sym typeface="+mn-lt"/>
              </a:endParaRPr>
            </a:p>
          </p:txBody>
        </p:sp>
        <p:graphicFrame>
          <p:nvGraphicFramePr>
            <p:cNvPr id="10" name="内容占位符 16388"/>
            <p:cNvGraphicFramePr>
              <a:graphicFrameLocks noGrp="1"/>
            </p:cNvGraphicFramePr>
            <p:nvPr>
              <p:ph sz="half" idx="4294967295"/>
            </p:nvPr>
          </p:nvGraphicFramePr>
          <p:xfrm>
            <a:off x="4167750" y="2477551"/>
            <a:ext cx="377825" cy="647700"/>
          </p:xfrm>
          <a:graphic>
            <a:graphicData uri="http://schemas.openxmlformats.org/presentationml/2006/ole">
              <mc:AlternateContent xmlns:mc="http://schemas.openxmlformats.org/markup-compatibility/2006">
                <mc:Choice xmlns:v="urn:schemas-microsoft-com:vml" Requires="v">
                  <p:oleObj spid="_x0000_s3196" r:id="rId5" imgW="355600" imgH="608965" progId="Equation.DSMT4">
                    <p:embed/>
                  </p:oleObj>
                </mc:Choice>
                <mc:Fallback>
                  <p:oleObj r:id="rId5" imgW="355600" imgH="608965" progId="Equation.DSMT4">
                    <p:embed/>
                    <p:pic>
                      <p:nvPicPr>
                        <p:cNvPr id="0" name="内容占位符 1638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7750" y="2477551"/>
                          <a:ext cx="377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1" name="对象 16389"/>
            <p:cNvGraphicFramePr/>
            <p:nvPr/>
          </p:nvGraphicFramePr>
          <p:xfrm>
            <a:off x="3543533" y="2479932"/>
            <a:ext cx="388558" cy="645319"/>
          </p:xfrm>
          <a:graphic>
            <a:graphicData uri="http://schemas.openxmlformats.org/presentationml/2006/ole">
              <mc:AlternateContent xmlns:mc="http://schemas.openxmlformats.org/markup-compatibility/2006">
                <mc:Choice xmlns:v="urn:schemas-microsoft-com:vml" Requires="v">
                  <p:oleObj spid="_x0000_s3197" r:id="rId7" imgW="368300" imgH="609600" progId="Equation.DSMT4">
                    <p:embed/>
                  </p:oleObj>
                </mc:Choice>
                <mc:Fallback>
                  <p:oleObj r:id="rId7" imgW="368300" imgH="609600" progId="Equation.DSMT4">
                    <p:embed/>
                    <p:pic>
                      <p:nvPicPr>
                        <p:cNvPr id="0" name="对象 1638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43533" y="2479932"/>
                          <a:ext cx="388558" cy="645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2" name="对象 16390"/>
            <p:cNvGraphicFramePr/>
            <p:nvPr/>
          </p:nvGraphicFramePr>
          <p:xfrm>
            <a:off x="5544947" y="2447673"/>
            <a:ext cx="507284" cy="625078"/>
          </p:xfrm>
          <a:graphic>
            <a:graphicData uri="http://schemas.openxmlformats.org/presentationml/2006/ole">
              <mc:AlternateContent xmlns:mc="http://schemas.openxmlformats.org/markup-compatibility/2006">
                <mc:Choice xmlns:v="urn:schemas-microsoft-com:vml" Requires="v">
                  <p:oleObj spid="_x0000_s3198" r:id="rId9" imgW="495300" imgH="609600" progId="Equation.DSMT4">
                    <p:embed/>
                  </p:oleObj>
                </mc:Choice>
                <mc:Fallback>
                  <p:oleObj r:id="rId9" imgW="495300" imgH="609600" progId="Equation.DSMT4">
                    <p:embed/>
                    <p:pic>
                      <p:nvPicPr>
                        <p:cNvPr id="0" name="对象 16390"/>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44947" y="2447673"/>
                          <a:ext cx="507284" cy="62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2" name="文本框 1"/>
          <p:cNvSpPr txBox="1"/>
          <p:nvPr/>
        </p:nvSpPr>
        <p:spPr>
          <a:xfrm>
            <a:off x="4079839" y="2682464"/>
            <a:ext cx="647314" cy="838691"/>
          </a:xfrm>
          <a:prstGeom prst="rect">
            <a:avLst/>
          </a:prstGeom>
          <a:noFill/>
        </p:spPr>
        <p:txBody>
          <a:bodyPr wrap="square" lIns="68580" tIns="34290" rIns="68580" bIns="34290" rtlCol="0">
            <a:spAutoFit/>
          </a:bodyPr>
          <a:lstStyle/>
          <a:p>
            <a:pPr defTabSz="685800">
              <a:lnSpc>
                <a:spcPct val="250000"/>
              </a:lnSpc>
            </a:pPr>
            <a:r>
              <a:rPr lang="en-US" altLang="zh-CN" sz="2000" b="1" dirty="0">
                <a:solidFill>
                  <a:srgbClr val="FF0000"/>
                </a:solidFill>
                <a:cs typeface="+mn-ea"/>
                <a:sym typeface="+mn-lt"/>
              </a:rPr>
              <a:t>5</a:t>
            </a:r>
            <a:endParaRPr lang="zh-CN" altLang="en-US" sz="2000" b="1" dirty="0">
              <a:solidFill>
                <a:srgbClr val="FF0000"/>
              </a:solidFill>
              <a:cs typeface="+mn-ea"/>
              <a:sym typeface="+mn-lt"/>
            </a:endParaRPr>
          </a:p>
        </p:txBody>
      </p:sp>
      <p:sp>
        <p:nvSpPr>
          <p:cNvPr id="13"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课堂小测试</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占位符 16386"/>
          <p:cNvSpPr txBox="1">
            <a:spLocks noChangeArrowheads="1"/>
          </p:cNvSpPr>
          <p:nvPr/>
        </p:nvSpPr>
        <p:spPr bwMode="auto">
          <a:xfrm>
            <a:off x="529047" y="855633"/>
            <a:ext cx="7903028" cy="17543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defTabSz="914400">
              <a:lnSpc>
                <a:spcPct val="180000"/>
              </a:lnSpc>
              <a:spcBef>
                <a:spcPct val="0"/>
              </a:spcBef>
              <a:buNone/>
            </a:pPr>
            <a:r>
              <a:rPr lang="en-US" altLang="zh-CN" sz="2000" b="1" dirty="0">
                <a:solidFill>
                  <a:prstClr val="black"/>
                </a:solidFill>
                <a:cs typeface="+mn-ea"/>
                <a:sym typeface="+mn-lt"/>
              </a:rPr>
              <a:t>   2.</a:t>
            </a:r>
            <a:r>
              <a:rPr lang="zh-CN" altLang="en-US" sz="2000" b="1" dirty="0">
                <a:solidFill>
                  <a:prstClr val="black"/>
                </a:solidFill>
                <a:cs typeface="+mn-ea"/>
                <a:sym typeface="+mn-lt"/>
              </a:rPr>
              <a:t>在数轴上点</a:t>
            </a:r>
            <a:r>
              <a:rPr lang="en-US" altLang="zh-CN" sz="2000" b="1" dirty="0">
                <a:solidFill>
                  <a:prstClr val="black"/>
                </a:solidFill>
                <a:cs typeface="+mn-ea"/>
                <a:sym typeface="+mn-lt"/>
              </a:rPr>
              <a:t>A</a:t>
            </a:r>
            <a:r>
              <a:rPr lang="zh-CN" altLang="en-US" sz="2000" b="1" dirty="0">
                <a:solidFill>
                  <a:prstClr val="black"/>
                </a:solidFill>
                <a:cs typeface="+mn-ea"/>
                <a:sym typeface="+mn-lt"/>
              </a:rPr>
              <a:t>表示</a:t>
            </a:r>
            <a:r>
              <a:rPr lang="en-US" altLang="zh-CN" sz="2000" b="1" dirty="0">
                <a:solidFill>
                  <a:prstClr val="black"/>
                </a:solidFill>
                <a:cs typeface="+mn-ea"/>
                <a:sym typeface="+mn-lt"/>
              </a:rPr>
              <a:t>-4</a:t>
            </a:r>
            <a:r>
              <a:rPr lang="zh-CN" altLang="en-US" sz="2000" b="1" dirty="0">
                <a:solidFill>
                  <a:prstClr val="black"/>
                </a:solidFill>
                <a:cs typeface="+mn-ea"/>
                <a:sym typeface="+mn-lt"/>
              </a:rPr>
              <a:t>，如果把原点</a:t>
            </a:r>
            <a:r>
              <a:rPr lang="en-US" altLang="zh-CN" sz="2000" b="1" dirty="0">
                <a:solidFill>
                  <a:prstClr val="black"/>
                </a:solidFill>
                <a:cs typeface="+mn-ea"/>
                <a:sym typeface="+mn-lt"/>
              </a:rPr>
              <a:t>O</a:t>
            </a:r>
            <a:r>
              <a:rPr lang="zh-CN" altLang="en-US" sz="2000" b="1" dirty="0">
                <a:solidFill>
                  <a:prstClr val="black"/>
                </a:solidFill>
                <a:cs typeface="+mn-ea"/>
                <a:sym typeface="+mn-lt"/>
              </a:rPr>
              <a:t>向负方向移动</a:t>
            </a:r>
            <a:r>
              <a:rPr lang="en-US" altLang="zh-CN" sz="2000" b="1" dirty="0">
                <a:solidFill>
                  <a:prstClr val="black"/>
                </a:solidFill>
                <a:cs typeface="+mn-ea"/>
                <a:sym typeface="+mn-lt"/>
              </a:rPr>
              <a:t>1.5</a:t>
            </a:r>
            <a:r>
              <a:rPr lang="zh-CN" altLang="en-US" sz="2000" b="1" dirty="0">
                <a:solidFill>
                  <a:prstClr val="black"/>
                </a:solidFill>
                <a:cs typeface="+mn-ea"/>
                <a:sym typeface="+mn-lt"/>
              </a:rPr>
              <a:t>个单位，那么在新数轴上点</a:t>
            </a:r>
            <a:r>
              <a:rPr lang="en-US" altLang="zh-CN" sz="2000" b="1" dirty="0">
                <a:solidFill>
                  <a:prstClr val="black"/>
                </a:solidFill>
                <a:cs typeface="+mn-ea"/>
                <a:sym typeface="+mn-lt"/>
              </a:rPr>
              <a:t>A</a:t>
            </a:r>
            <a:r>
              <a:rPr lang="zh-CN" altLang="en-US" sz="2000" b="1" dirty="0">
                <a:solidFill>
                  <a:prstClr val="black"/>
                </a:solidFill>
                <a:cs typeface="+mn-ea"/>
                <a:sym typeface="+mn-lt"/>
              </a:rPr>
              <a:t>表示的数是（    ）</a:t>
            </a:r>
          </a:p>
          <a:p>
            <a:pPr marL="342900" indent="-342900" defTabSz="914400">
              <a:lnSpc>
                <a:spcPct val="180000"/>
              </a:lnSpc>
              <a:spcBef>
                <a:spcPct val="0"/>
              </a:spcBef>
              <a:buNone/>
            </a:pPr>
            <a:r>
              <a:rPr lang="en-US" altLang="zh-CN" sz="2000" b="1" dirty="0">
                <a:solidFill>
                  <a:prstClr val="black"/>
                </a:solidFill>
                <a:cs typeface="+mn-ea"/>
                <a:sym typeface="+mn-lt"/>
              </a:rPr>
              <a:t>    A. -2.5       B.-5.5       C.-1.5       D.-3.5</a:t>
            </a:r>
          </a:p>
        </p:txBody>
      </p:sp>
      <p:grpSp>
        <p:nvGrpSpPr>
          <p:cNvPr id="9" name="组合 8"/>
          <p:cNvGrpSpPr/>
          <p:nvPr/>
        </p:nvGrpSpPr>
        <p:grpSpPr>
          <a:xfrm>
            <a:off x="888778" y="3050636"/>
            <a:ext cx="7641771" cy="546095"/>
            <a:chOff x="781710" y="2247268"/>
            <a:chExt cx="7641771" cy="546094"/>
          </a:xfrm>
        </p:grpSpPr>
        <p:grpSp>
          <p:nvGrpSpPr>
            <p:cNvPr id="10" name="组合 9"/>
            <p:cNvGrpSpPr/>
            <p:nvPr/>
          </p:nvGrpSpPr>
          <p:grpSpPr>
            <a:xfrm>
              <a:off x="781710" y="2247268"/>
              <a:ext cx="7641771" cy="228600"/>
              <a:chOff x="781710" y="2166801"/>
              <a:chExt cx="7641771" cy="228600"/>
            </a:xfrm>
          </p:grpSpPr>
          <p:sp>
            <p:nvSpPr>
              <p:cNvPr id="19" name="右箭头 119810"/>
              <p:cNvSpPr>
                <a:spLocks noChangeArrowheads="1"/>
              </p:cNvSpPr>
              <p:nvPr/>
            </p:nvSpPr>
            <p:spPr bwMode="auto">
              <a:xfrm>
                <a:off x="781710" y="2166801"/>
                <a:ext cx="7641771" cy="228600"/>
              </a:xfrm>
              <a:prstGeom prst="rightArrow">
                <a:avLst>
                  <a:gd name="adj1" fmla="val 22583"/>
                  <a:gd name="adj2" fmla="val 162355"/>
                </a:avLst>
              </a:prstGeom>
              <a:solidFill>
                <a:srgbClr val="0000FF"/>
              </a:solidFill>
              <a:ln w="9525">
                <a:solidFill>
                  <a:srgbClr val="0000FF"/>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endParaRPr lang="zh-CN" altLang="en-US" dirty="0">
                  <a:solidFill>
                    <a:prstClr val="black"/>
                  </a:solidFill>
                  <a:latin typeface="+mn-lt"/>
                  <a:ea typeface="+mn-ea"/>
                  <a:cs typeface="+mn-ea"/>
                  <a:sym typeface="+mn-lt"/>
                </a:endParaRPr>
              </a:p>
            </p:txBody>
          </p:sp>
          <p:cxnSp>
            <p:nvCxnSpPr>
              <p:cNvPr id="20" name="直接连接符 19"/>
              <p:cNvCxnSpPr/>
              <p:nvPr/>
            </p:nvCxnSpPr>
            <p:spPr>
              <a:xfrm>
                <a:off x="38535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1" name="直接连接符 20"/>
              <p:cNvCxnSpPr/>
              <p:nvPr/>
            </p:nvCxnSpPr>
            <p:spPr>
              <a:xfrm>
                <a:off x="457200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2" name="直接连接符 21"/>
              <p:cNvCxnSpPr/>
              <p:nvPr/>
            </p:nvCxnSpPr>
            <p:spPr>
              <a:xfrm>
                <a:off x="528828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3" name="直接连接符 22"/>
              <p:cNvCxnSpPr/>
              <p:nvPr/>
            </p:nvCxnSpPr>
            <p:spPr>
              <a:xfrm>
                <a:off x="6015446" y="2170066"/>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4" name="直接连接符 23"/>
              <p:cNvCxnSpPr/>
              <p:nvPr/>
            </p:nvCxnSpPr>
            <p:spPr>
              <a:xfrm>
                <a:off x="67491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5" name="直接连接符 24"/>
              <p:cNvCxnSpPr/>
              <p:nvPr/>
            </p:nvCxnSpPr>
            <p:spPr>
              <a:xfrm>
                <a:off x="3139441" y="217442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6" name="直接连接符 25"/>
              <p:cNvCxnSpPr/>
              <p:nvPr/>
            </p:nvCxnSpPr>
            <p:spPr>
              <a:xfrm>
                <a:off x="2416628"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7" name="直接连接符 26"/>
              <p:cNvCxnSpPr/>
              <p:nvPr/>
            </p:nvCxnSpPr>
            <p:spPr>
              <a:xfrm>
                <a:off x="1700349"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8" name="直接连接符 27"/>
              <p:cNvCxnSpPr/>
              <p:nvPr/>
            </p:nvCxnSpPr>
            <p:spPr>
              <a:xfrm>
                <a:off x="984772"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grpSp>
        <p:sp>
          <p:nvSpPr>
            <p:cNvPr id="11" name="文本框 10"/>
            <p:cNvSpPr txBox="1"/>
            <p:nvPr/>
          </p:nvSpPr>
          <p:spPr>
            <a:xfrm>
              <a:off x="4433631"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0</a:t>
              </a:r>
              <a:endParaRPr lang="zh-CN" altLang="en-US" sz="1800" dirty="0">
                <a:solidFill>
                  <a:prstClr val="black"/>
                </a:solidFill>
                <a:cs typeface="+mn-ea"/>
                <a:sym typeface="+mn-lt"/>
              </a:endParaRPr>
            </a:p>
          </p:txBody>
        </p:sp>
        <p:sp>
          <p:nvSpPr>
            <p:cNvPr id="12" name="文本框 11"/>
            <p:cNvSpPr txBox="1"/>
            <p:nvPr/>
          </p:nvSpPr>
          <p:spPr>
            <a:xfrm>
              <a:off x="5851876"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2</a:t>
              </a:r>
              <a:endParaRPr lang="zh-CN" altLang="en-US" sz="1800" dirty="0">
                <a:solidFill>
                  <a:prstClr val="black"/>
                </a:solidFill>
                <a:cs typeface="+mn-ea"/>
                <a:sym typeface="+mn-lt"/>
              </a:endParaRPr>
            </a:p>
          </p:txBody>
        </p:sp>
        <p:sp>
          <p:nvSpPr>
            <p:cNvPr id="13" name="文本框 12"/>
            <p:cNvSpPr txBox="1"/>
            <p:nvPr/>
          </p:nvSpPr>
          <p:spPr>
            <a:xfrm>
              <a:off x="5149911"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1</a:t>
              </a:r>
              <a:endParaRPr lang="zh-CN" altLang="en-US" sz="1800" dirty="0">
                <a:solidFill>
                  <a:prstClr val="black"/>
                </a:solidFill>
                <a:cs typeface="+mn-ea"/>
                <a:sym typeface="+mn-lt"/>
              </a:endParaRPr>
            </a:p>
          </p:txBody>
        </p:sp>
        <p:sp>
          <p:nvSpPr>
            <p:cNvPr id="14" name="文本框 13"/>
            <p:cNvSpPr txBox="1"/>
            <p:nvPr/>
          </p:nvSpPr>
          <p:spPr>
            <a:xfrm>
              <a:off x="6610774" y="2402085"/>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3</a:t>
              </a:r>
              <a:endParaRPr lang="zh-CN" altLang="en-US" sz="1800" dirty="0">
                <a:solidFill>
                  <a:prstClr val="black"/>
                </a:solidFill>
                <a:cs typeface="+mn-ea"/>
                <a:sym typeface="+mn-lt"/>
              </a:endParaRPr>
            </a:p>
          </p:txBody>
        </p:sp>
        <p:sp>
          <p:nvSpPr>
            <p:cNvPr id="15" name="文本框 14"/>
            <p:cNvSpPr txBox="1"/>
            <p:nvPr/>
          </p:nvSpPr>
          <p:spPr>
            <a:xfrm>
              <a:off x="3703199" y="2402085"/>
              <a:ext cx="459143" cy="369331"/>
            </a:xfrm>
            <a:prstGeom prst="rect">
              <a:avLst/>
            </a:prstGeom>
            <a:noFill/>
          </p:spPr>
          <p:txBody>
            <a:bodyPr wrap="square" rtlCol="0">
              <a:spAutoFit/>
            </a:bodyPr>
            <a:lstStyle/>
            <a:p>
              <a:pPr defTabSz="685800"/>
              <a:r>
                <a:rPr lang="en-US" altLang="zh-CN" sz="1800" dirty="0">
                  <a:solidFill>
                    <a:prstClr val="black"/>
                  </a:solidFill>
                  <a:cs typeface="+mn-ea"/>
                  <a:sym typeface="+mn-lt"/>
                </a:rPr>
                <a:t>-1</a:t>
              </a:r>
              <a:endParaRPr lang="zh-CN" altLang="en-US" sz="1800" dirty="0">
                <a:solidFill>
                  <a:prstClr val="black"/>
                </a:solidFill>
                <a:cs typeface="+mn-ea"/>
                <a:sym typeface="+mn-lt"/>
              </a:endParaRPr>
            </a:p>
          </p:txBody>
        </p:sp>
        <p:sp>
          <p:nvSpPr>
            <p:cNvPr id="16" name="文本框 15"/>
            <p:cNvSpPr txBox="1"/>
            <p:nvPr/>
          </p:nvSpPr>
          <p:spPr>
            <a:xfrm>
              <a:off x="2995796" y="2412601"/>
              <a:ext cx="459138" cy="369331"/>
            </a:xfrm>
            <a:prstGeom prst="rect">
              <a:avLst/>
            </a:prstGeom>
            <a:noFill/>
          </p:spPr>
          <p:txBody>
            <a:bodyPr wrap="square" rtlCol="0">
              <a:spAutoFit/>
            </a:bodyPr>
            <a:lstStyle/>
            <a:p>
              <a:pPr defTabSz="685800"/>
              <a:r>
                <a:rPr lang="en-US" altLang="zh-CN" sz="1800" dirty="0">
                  <a:solidFill>
                    <a:prstClr val="black"/>
                  </a:solidFill>
                  <a:cs typeface="+mn-ea"/>
                  <a:sym typeface="+mn-lt"/>
                </a:rPr>
                <a:t>-2</a:t>
              </a:r>
              <a:endParaRPr lang="zh-CN" altLang="en-US" sz="1800" dirty="0">
                <a:solidFill>
                  <a:prstClr val="black"/>
                </a:solidFill>
                <a:cs typeface="+mn-ea"/>
                <a:sym typeface="+mn-lt"/>
              </a:endParaRPr>
            </a:p>
          </p:txBody>
        </p:sp>
        <p:sp>
          <p:nvSpPr>
            <p:cNvPr id="17" name="文本框 16"/>
            <p:cNvSpPr txBox="1"/>
            <p:nvPr/>
          </p:nvSpPr>
          <p:spPr>
            <a:xfrm>
              <a:off x="2261384" y="2424031"/>
              <a:ext cx="454245" cy="369331"/>
            </a:xfrm>
            <a:prstGeom prst="rect">
              <a:avLst/>
            </a:prstGeom>
            <a:noFill/>
          </p:spPr>
          <p:txBody>
            <a:bodyPr wrap="square" rtlCol="0">
              <a:spAutoFit/>
            </a:bodyPr>
            <a:lstStyle/>
            <a:p>
              <a:pPr defTabSz="685800"/>
              <a:r>
                <a:rPr lang="en-US" altLang="zh-CN" sz="1800" dirty="0">
                  <a:solidFill>
                    <a:prstClr val="black"/>
                  </a:solidFill>
                  <a:cs typeface="+mn-ea"/>
                  <a:sym typeface="+mn-lt"/>
                </a:rPr>
                <a:t>-3</a:t>
              </a:r>
              <a:endParaRPr lang="zh-CN" altLang="en-US" sz="1800" dirty="0">
                <a:solidFill>
                  <a:prstClr val="black"/>
                </a:solidFill>
                <a:cs typeface="+mn-ea"/>
                <a:sym typeface="+mn-lt"/>
              </a:endParaRPr>
            </a:p>
          </p:txBody>
        </p:sp>
        <p:sp>
          <p:nvSpPr>
            <p:cNvPr id="18" name="文本框 17"/>
            <p:cNvSpPr txBox="1"/>
            <p:nvPr/>
          </p:nvSpPr>
          <p:spPr>
            <a:xfrm>
              <a:off x="1371574" y="2406570"/>
              <a:ext cx="459143" cy="369331"/>
            </a:xfrm>
            <a:prstGeom prst="rect">
              <a:avLst/>
            </a:prstGeom>
            <a:noFill/>
          </p:spPr>
          <p:txBody>
            <a:bodyPr wrap="square" rtlCol="0">
              <a:spAutoFit/>
            </a:bodyPr>
            <a:lstStyle/>
            <a:p>
              <a:pPr defTabSz="685800"/>
              <a:r>
                <a:rPr lang="en-US" altLang="zh-CN" sz="1800" dirty="0">
                  <a:solidFill>
                    <a:prstClr val="black"/>
                  </a:solidFill>
                  <a:cs typeface="+mn-ea"/>
                  <a:sym typeface="+mn-lt"/>
                </a:rPr>
                <a:t>-4</a:t>
              </a:r>
            </a:p>
          </p:txBody>
        </p:sp>
      </p:grpSp>
      <p:sp>
        <p:nvSpPr>
          <p:cNvPr id="2" name="椭圆 1"/>
          <p:cNvSpPr/>
          <p:nvPr/>
        </p:nvSpPr>
        <p:spPr>
          <a:xfrm>
            <a:off x="3553097" y="3099163"/>
            <a:ext cx="118635" cy="1143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zh-CN" altLang="en-US" dirty="0">
              <a:solidFill>
                <a:prstClr val="white"/>
              </a:solidFill>
              <a:cs typeface="+mn-ea"/>
              <a:sym typeface="+mn-lt"/>
            </a:endParaRPr>
          </a:p>
        </p:txBody>
      </p:sp>
      <p:sp>
        <p:nvSpPr>
          <p:cNvPr id="3" name="文本框 2"/>
          <p:cNvSpPr txBox="1"/>
          <p:nvPr/>
        </p:nvSpPr>
        <p:spPr>
          <a:xfrm>
            <a:off x="3478233" y="2730137"/>
            <a:ext cx="339634" cy="284693"/>
          </a:xfrm>
          <a:prstGeom prst="rect">
            <a:avLst/>
          </a:prstGeom>
          <a:noFill/>
        </p:spPr>
        <p:txBody>
          <a:bodyPr wrap="square" lIns="68580" tIns="34290" rIns="68580" bIns="34290" rtlCol="0">
            <a:spAutoFit/>
          </a:bodyPr>
          <a:lstStyle/>
          <a:p>
            <a:pPr defTabSz="685800"/>
            <a:r>
              <a:rPr lang="en-US" altLang="zh-CN" dirty="0">
                <a:solidFill>
                  <a:prstClr val="black"/>
                </a:solidFill>
                <a:cs typeface="+mn-ea"/>
                <a:sym typeface="+mn-lt"/>
              </a:rPr>
              <a:t>0</a:t>
            </a:r>
            <a:endParaRPr lang="zh-CN" altLang="en-US" dirty="0">
              <a:solidFill>
                <a:prstClr val="black"/>
              </a:solidFill>
              <a:cs typeface="+mn-ea"/>
              <a:sym typeface="+mn-lt"/>
            </a:endParaRPr>
          </a:p>
        </p:txBody>
      </p:sp>
      <p:sp>
        <p:nvSpPr>
          <p:cNvPr id="4" name="文本框 3"/>
          <p:cNvSpPr txBox="1"/>
          <p:nvPr/>
        </p:nvSpPr>
        <p:spPr>
          <a:xfrm>
            <a:off x="853556" y="3700828"/>
            <a:ext cx="7498080" cy="684899"/>
          </a:xfrm>
          <a:prstGeom prst="rect">
            <a:avLst/>
          </a:prstGeom>
          <a:noFill/>
        </p:spPr>
        <p:txBody>
          <a:bodyPr wrap="square" lIns="68580" tIns="34290" rIns="68580" bIns="34290" rtlCol="0">
            <a:spAutoFit/>
          </a:bodyPr>
          <a:lstStyle/>
          <a:p>
            <a:pPr defTabSz="685800"/>
            <a:r>
              <a:rPr lang="zh-CN" altLang="en-US" sz="2000" dirty="0">
                <a:solidFill>
                  <a:prstClr val="black"/>
                </a:solidFill>
                <a:cs typeface="+mn-ea"/>
                <a:sym typeface="+mn-lt"/>
              </a:rPr>
              <a:t>分析：原点向负方向移动</a:t>
            </a:r>
            <a:r>
              <a:rPr lang="en-US" altLang="zh-CN" sz="2000" dirty="0">
                <a:solidFill>
                  <a:prstClr val="black"/>
                </a:solidFill>
                <a:cs typeface="+mn-ea"/>
                <a:sym typeface="+mn-lt"/>
              </a:rPr>
              <a:t>1.5</a:t>
            </a:r>
            <a:r>
              <a:rPr lang="zh-CN" altLang="en-US" sz="2000" dirty="0">
                <a:solidFill>
                  <a:prstClr val="black"/>
                </a:solidFill>
                <a:cs typeface="+mn-ea"/>
                <a:sym typeface="+mn-lt"/>
              </a:rPr>
              <a:t>个单位，说明</a:t>
            </a:r>
            <a:r>
              <a:rPr lang="en-US" altLang="zh-CN" sz="2000" dirty="0">
                <a:solidFill>
                  <a:prstClr val="black"/>
                </a:solidFill>
                <a:cs typeface="+mn-ea"/>
                <a:sym typeface="+mn-lt"/>
              </a:rPr>
              <a:t>a</a:t>
            </a:r>
            <a:r>
              <a:rPr lang="zh-CN" altLang="en-US" sz="2000" dirty="0">
                <a:solidFill>
                  <a:prstClr val="black"/>
                </a:solidFill>
                <a:cs typeface="+mn-ea"/>
                <a:sym typeface="+mn-lt"/>
              </a:rPr>
              <a:t>点也向左移动</a:t>
            </a:r>
            <a:r>
              <a:rPr lang="en-US" altLang="zh-CN" sz="2000" dirty="0">
                <a:solidFill>
                  <a:prstClr val="black"/>
                </a:solidFill>
                <a:cs typeface="+mn-ea"/>
                <a:sym typeface="+mn-lt"/>
              </a:rPr>
              <a:t>1.5</a:t>
            </a:r>
            <a:r>
              <a:rPr lang="zh-CN" altLang="en-US" sz="2000" dirty="0">
                <a:solidFill>
                  <a:prstClr val="black"/>
                </a:solidFill>
                <a:cs typeface="+mn-ea"/>
                <a:sym typeface="+mn-lt"/>
              </a:rPr>
              <a:t>个单位，即</a:t>
            </a:r>
            <a:r>
              <a:rPr lang="en-US" altLang="zh-CN" sz="2000" dirty="0">
                <a:solidFill>
                  <a:prstClr val="black"/>
                </a:solidFill>
                <a:cs typeface="+mn-ea"/>
                <a:sym typeface="+mn-lt"/>
              </a:rPr>
              <a:t>-5.5</a:t>
            </a:r>
            <a:r>
              <a:rPr lang="zh-CN" altLang="en-US" sz="2000" dirty="0">
                <a:solidFill>
                  <a:prstClr val="black"/>
                </a:solidFill>
                <a:cs typeface="+mn-ea"/>
                <a:sym typeface="+mn-lt"/>
              </a:rPr>
              <a:t>的位置，所以选</a:t>
            </a:r>
            <a:r>
              <a:rPr lang="en-US" altLang="zh-CN" sz="2000" dirty="0">
                <a:solidFill>
                  <a:prstClr val="black"/>
                </a:solidFill>
                <a:cs typeface="+mn-ea"/>
                <a:sym typeface="+mn-lt"/>
              </a:rPr>
              <a:t>B</a:t>
            </a:r>
            <a:r>
              <a:rPr lang="zh-CN" altLang="en-US" sz="2000" dirty="0">
                <a:solidFill>
                  <a:prstClr val="black"/>
                </a:solidFill>
                <a:cs typeface="+mn-ea"/>
                <a:sym typeface="+mn-lt"/>
              </a:rPr>
              <a:t>。</a:t>
            </a:r>
          </a:p>
        </p:txBody>
      </p:sp>
      <p:sp>
        <p:nvSpPr>
          <p:cNvPr id="29" name="笑脸 28"/>
          <p:cNvSpPr/>
          <p:nvPr/>
        </p:nvSpPr>
        <p:spPr>
          <a:xfrm>
            <a:off x="2007481" y="2114510"/>
            <a:ext cx="360971" cy="355346"/>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zh-CN" altLang="en-US" dirty="0">
              <a:sym typeface="+mn-lt"/>
            </a:endParaRPr>
          </a:p>
        </p:txBody>
      </p:sp>
      <p:sp>
        <p:nvSpPr>
          <p:cNvPr id="30"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fade">
                                      <p:cBhvr>
                                        <p:cTn id="28" dur="5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3" grpId="0"/>
      <p:bldP spid="29" grpId="0" animBg="1"/>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文本框 17409"/>
          <p:cNvSpPr txBox="1">
            <a:spLocks noChangeArrowheads="1"/>
          </p:cNvSpPr>
          <p:nvPr/>
        </p:nvSpPr>
        <p:spPr bwMode="auto">
          <a:xfrm>
            <a:off x="750503" y="967377"/>
            <a:ext cx="7865065" cy="283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defTabSz="685800">
              <a:lnSpc>
                <a:spcPct val="250000"/>
              </a:lnSpc>
            </a:pPr>
            <a:r>
              <a:rPr lang="en-US" altLang="zh-CN" sz="1800" b="1" dirty="0">
                <a:solidFill>
                  <a:prstClr val="black"/>
                </a:solidFill>
                <a:cs typeface="+mn-ea"/>
                <a:sym typeface="+mn-lt"/>
              </a:rPr>
              <a:t>3.</a:t>
            </a:r>
            <a:r>
              <a:rPr lang="zh-CN" altLang="en-US" sz="1800" b="1" dirty="0">
                <a:solidFill>
                  <a:prstClr val="black"/>
                </a:solidFill>
                <a:cs typeface="+mn-ea"/>
                <a:sym typeface="+mn-lt"/>
              </a:rPr>
              <a:t>填空</a:t>
            </a:r>
            <a:endParaRPr lang="en-US" altLang="zh-CN" sz="1800" b="1" dirty="0">
              <a:solidFill>
                <a:prstClr val="black"/>
              </a:solidFill>
              <a:cs typeface="+mn-ea"/>
              <a:sym typeface="+mn-lt"/>
            </a:endParaRPr>
          </a:p>
          <a:p>
            <a:pPr defTabSz="685800">
              <a:lnSpc>
                <a:spcPct val="250000"/>
              </a:lnSpc>
            </a:pPr>
            <a:r>
              <a:rPr lang="zh-CN" altLang="en-US" sz="1800" b="1" dirty="0">
                <a:solidFill>
                  <a:prstClr val="black"/>
                </a:solidFill>
                <a:cs typeface="+mn-ea"/>
                <a:sym typeface="+mn-lt"/>
              </a:rPr>
              <a:t>数轴上表示－</a:t>
            </a:r>
            <a:r>
              <a:rPr lang="en-US" altLang="zh-CN" sz="1800" b="1" dirty="0">
                <a:solidFill>
                  <a:prstClr val="black"/>
                </a:solidFill>
                <a:cs typeface="+mn-ea"/>
                <a:sym typeface="+mn-lt"/>
              </a:rPr>
              <a:t>5</a:t>
            </a:r>
            <a:r>
              <a:rPr lang="zh-CN" altLang="en-US" sz="1800" b="1" dirty="0">
                <a:solidFill>
                  <a:prstClr val="black"/>
                </a:solidFill>
                <a:cs typeface="+mn-ea"/>
                <a:sym typeface="+mn-lt"/>
              </a:rPr>
              <a:t>的点在原点的</a:t>
            </a:r>
            <a:r>
              <a:rPr lang="zh-CN" altLang="en-US" sz="1800" b="1" u="sng" dirty="0">
                <a:solidFill>
                  <a:prstClr val="black"/>
                </a:solidFill>
                <a:cs typeface="+mn-ea"/>
                <a:sym typeface="+mn-lt"/>
              </a:rPr>
              <a:t>      </a:t>
            </a:r>
            <a:r>
              <a:rPr lang="zh-CN" altLang="en-US" sz="1800" b="1" dirty="0">
                <a:solidFill>
                  <a:prstClr val="black"/>
                </a:solidFill>
                <a:cs typeface="+mn-ea"/>
                <a:sym typeface="+mn-lt"/>
              </a:rPr>
              <a:t>侧，距原点的距离是</a:t>
            </a:r>
            <a:r>
              <a:rPr lang="zh-CN" altLang="en-US" sz="1800" b="1" u="sng" dirty="0">
                <a:solidFill>
                  <a:prstClr val="black"/>
                </a:solidFill>
                <a:cs typeface="+mn-ea"/>
                <a:sym typeface="+mn-lt"/>
              </a:rPr>
              <a:t>                  </a:t>
            </a:r>
            <a:r>
              <a:rPr lang="zh-CN" altLang="en-US" sz="1800" b="1" dirty="0">
                <a:solidFill>
                  <a:prstClr val="black"/>
                </a:solidFill>
                <a:cs typeface="+mn-ea"/>
                <a:sym typeface="+mn-lt"/>
              </a:rPr>
              <a:t>，表示</a:t>
            </a:r>
            <a:r>
              <a:rPr lang="en-US" altLang="zh-CN" sz="1800" b="1" dirty="0">
                <a:solidFill>
                  <a:prstClr val="black"/>
                </a:solidFill>
                <a:cs typeface="+mn-ea"/>
                <a:sym typeface="+mn-lt"/>
              </a:rPr>
              <a:t>7</a:t>
            </a:r>
            <a:r>
              <a:rPr lang="zh-CN" altLang="en-US" sz="1800" b="1" dirty="0">
                <a:solidFill>
                  <a:prstClr val="black"/>
                </a:solidFill>
                <a:cs typeface="+mn-ea"/>
                <a:sym typeface="+mn-lt"/>
              </a:rPr>
              <a:t>的点在原点的</a:t>
            </a:r>
            <a:r>
              <a:rPr lang="zh-CN" altLang="en-US" sz="1800" b="1" u="sng" dirty="0">
                <a:solidFill>
                  <a:prstClr val="black"/>
                </a:solidFill>
                <a:cs typeface="+mn-ea"/>
                <a:sym typeface="+mn-lt"/>
              </a:rPr>
              <a:t>        </a:t>
            </a:r>
            <a:r>
              <a:rPr lang="zh-CN" altLang="en-US" sz="1800" b="1" dirty="0">
                <a:solidFill>
                  <a:prstClr val="black"/>
                </a:solidFill>
                <a:cs typeface="+mn-ea"/>
                <a:sym typeface="+mn-lt"/>
              </a:rPr>
              <a:t>侧，距原点的距离是</a:t>
            </a:r>
            <a:r>
              <a:rPr lang="zh-CN" altLang="en-US" sz="1800" b="1" u="sng" dirty="0">
                <a:solidFill>
                  <a:prstClr val="black"/>
                </a:solidFill>
                <a:cs typeface="+mn-ea"/>
                <a:sym typeface="+mn-lt"/>
              </a:rPr>
              <a:t>                  </a:t>
            </a:r>
            <a:r>
              <a:rPr lang="zh-CN" altLang="en-US" sz="1800" b="1" dirty="0">
                <a:solidFill>
                  <a:prstClr val="black"/>
                </a:solidFill>
                <a:cs typeface="+mn-ea"/>
                <a:sym typeface="+mn-lt"/>
              </a:rPr>
              <a:t>。</a:t>
            </a:r>
            <a:endParaRPr lang="en-US" altLang="zh-CN" sz="1800" b="1" dirty="0">
              <a:solidFill>
                <a:prstClr val="black"/>
              </a:solidFill>
              <a:cs typeface="+mn-ea"/>
              <a:sym typeface="+mn-lt"/>
            </a:endParaRPr>
          </a:p>
          <a:p>
            <a:pPr defTabSz="685800">
              <a:lnSpc>
                <a:spcPct val="250000"/>
              </a:lnSpc>
            </a:pPr>
            <a:endParaRPr lang="en-US" altLang="zh-CN" sz="1800" b="1" dirty="0">
              <a:solidFill>
                <a:prstClr val="black"/>
              </a:solidFill>
              <a:cs typeface="+mn-ea"/>
              <a:sym typeface="+mn-lt"/>
            </a:endParaRPr>
          </a:p>
        </p:txBody>
      </p:sp>
      <p:sp>
        <p:nvSpPr>
          <p:cNvPr id="49" name="文本框 48"/>
          <p:cNvSpPr txBox="1">
            <a:spLocks noChangeArrowheads="1"/>
          </p:cNvSpPr>
          <p:nvPr/>
        </p:nvSpPr>
        <p:spPr bwMode="auto">
          <a:xfrm>
            <a:off x="4329738" y="2703455"/>
            <a:ext cx="2405063"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defTabSz="685800">
              <a:spcBef>
                <a:spcPct val="50000"/>
              </a:spcBef>
            </a:pPr>
            <a:r>
              <a:rPr lang="en-US" altLang="zh-CN" b="1" dirty="0">
                <a:solidFill>
                  <a:srgbClr val="7030A0"/>
                </a:solidFill>
                <a:cs typeface="+mn-ea"/>
                <a:sym typeface="+mn-lt"/>
              </a:rPr>
              <a:t>7</a:t>
            </a:r>
            <a:r>
              <a:rPr lang="zh-CN" altLang="en-US" b="1" dirty="0">
                <a:solidFill>
                  <a:srgbClr val="7030A0"/>
                </a:solidFill>
                <a:cs typeface="+mn-ea"/>
                <a:sym typeface="+mn-lt"/>
              </a:rPr>
              <a:t>个单位长度</a:t>
            </a:r>
          </a:p>
        </p:txBody>
      </p:sp>
      <p:sp>
        <p:nvSpPr>
          <p:cNvPr id="50" name="文本框 49"/>
          <p:cNvSpPr txBox="1">
            <a:spLocks noChangeArrowheads="1"/>
          </p:cNvSpPr>
          <p:nvPr/>
        </p:nvSpPr>
        <p:spPr bwMode="auto">
          <a:xfrm>
            <a:off x="3729062" y="2011464"/>
            <a:ext cx="647700"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defTabSz="685800">
              <a:spcBef>
                <a:spcPct val="50000"/>
              </a:spcBef>
            </a:pPr>
            <a:r>
              <a:rPr lang="zh-CN" altLang="en-US" b="1" dirty="0">
                <a:solidFill>
                  <a:srgbClr val="7030A0"/>
                </a:solidFill>
                <a:cs typeface="+mn-ea"/>
                <a:sym typeface="+mn-lt"/>
              </a:rPr>
              <a:t>左</a:t>
            </a:r>
          </a:p>
        </p:txBody>
      </p:sp>
      <p:sp>
        <p:nvSpPr>
          <p:cNvPr id="51" name="文本框 50"/>
          <p:cNvSpPr txBox="1">
            <a:spLocks noChangeArrowheads="1"/>
          </p:cNvSpPr>
          <p:nvPr/>
        </p:nvSpPr>
        <p:spPr bwMode="auto">
          <a:xfrm>
            <a:off x="2016424" y="2667573"/>
            <a:ext cx="647700"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defTabSz="685800">
              <a:spcBef>
                <a:spcPct val="50000"/>
              </a:spcBef>
            </a:pPr>
            <a:r>
              <a:rPr lang="zh-CN" altLang="en-US" b="1" dirty="0">
                <a:solidFill>
                  <a:srgbClr val="7030A0"/>
                </a:solidFill>
                <a:cs typeface="+mn-ea"/>
                <a:sym typeface="+mn-lt"/>
              </a:rPr>
              <a:t>右   </a:t>
            </a:r>
          </a:p>
        </p:txBody>
      </p:sp>
      <p:sp>
        <p:nvSpPr>
          <p:cNvPr id="52" name="文本框 51"/>
          <p:cNvSpPr txBox="1">
            <a:spLocks noChangeArrowheads="1"/>
          </p:cNvSpPr>
          <p:nvPr/>
        </p:nvSpPr>
        <p:spPr bwMode="auto">
          <a:xfrm>
            <a:off x="6146571" y="1961965"/>
            <a:ext cx="2127385"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defTabSz="685800">
              <a:spcBef>
                <a:spcPct val="50000"/>
              </a:spcBef>
            </a:pPr>
            <a:r>
              <a:rPr lang="en-US" altLang="zh-CN" b="1" dirty="0">
                <a:solidFill>
                  <a:srgbClr val="7030A0"/>
                </a:solidFill>
                <a:cs typeface="+mn-ea"/>
                <a:sym typeface="+mn-lt"/>
              </a:rPr>
              <a:t>5</a:t>
            </a:r>
            <a:r>
              <a:rPr lang="zh-CN" altLang="en-US" b="1" dirty="0">
                <a:solidFill>
                  <a:srgbClr val="7030A0"/>
                </a:solidFill>
                <a:cs typeface="+mn-ea"/>
                <a:sym typeface="+mn-lt"/>
              </a:rPr>
              <a:t>个单位长度</a:t>
            </a:r>
          </a:p>
        </p:txBody>
      </p:sp>
      <p:sp>
        <p:nvSpPr>
          <p:cNvPr id="10"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9"/>
                                        </p:tgtEl>
                                        <p:attrNameLst>
                                          <p:attrName>style.visibility</p:attrName>
                                        </p:attrNameLst>
                                      </p:cBhvr>
                                      <p:to>
                                        <p:strVal val="visible"/>
                                      </p:to>
                                    </p:set>
                                  </p:childTnLst>
                                </p:cTn>
                              </p:par>
                            </p:childTnLst>
                          </p:cTn>
                        </p:par>
                        <p:par>
                          <p:cTn id="24" fill="hold">
                            <p:stCondLst>
                              <p:cond delay="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8777" y="1489584"/>
            <a:ext cx="7177537" cy="684899"/>
          </a:xfrm>
          <a:prstGeom prst="rect">
            <a:avLst/>
          </a:prstGeom>
        </p:spPr>
        <p:txBody>
          <a:bodyPr wrap="square" lIns="68580" tIns="34290" rIns="68580" bIns="34290">
            <a:spAutoFit/>
          </a:bodyPr>
          <a:lstStyle/>
          <a:p>
            <a:pPr defTabSz="685800"/>
            <a:r>
              <a:rPr lang="en-US" altLang="zh-CN" sz="2000" b="1" dirty="0">
                <a:solidFill>
                  <a:prstClr val="black"/>
                </a:solidFill>
                <a:cs typeface="+mn-ea"/>
                <a:sym typeface="+mn-lt"/>
              </a:rPr>
              <a:t>4.</a:t>
            </a:r>
            <a:r>
              <a:rPr lang="zh-CN" altLang="en-US" sz="2000" b="1" dirty="0">
                <a:solidFill>
                  <a:prstClr val="black"/>
                </a:solidFill>
                <a:cs typeface="+mn-ea"/>
                <a:sym typeface="+mn-lt"/>
              </a:rPr>
              <a:t>数轴上的点</a:t>
            </a:r>
            <a:r>
              <a:rPr lang="en-US" altLang="zh-CN" sz="2000" b="1" dirty="0">
                <a:solidFill>
                  <a:prstClr val="black"/>
                </a:solidFill>
                <a:cs typeface="+mn-ea"/>
                <a:sym typeface="+mn-lt"/>
              </a:rPr>
              <a:t>A</a:t>
            </a:r>
            <a:r>
              <a:rPr lang="zh-CN" altLang="en-US" sz="2000" b="1" dirty="0">
                <a:solidFill>
                  <a:prstClr val="black"/>
                </a:solidFill>
                <a:cs typeface="+mn-ea"/>
                <a:sym typeface="+mn-lt"/>
              </a:rPr>
              <a:t>到原点的距离是</a:t>
            </a:r>
            <a:r>
              <a:rPr lang="en-US" altLang="zh-CN" sz="2000" b="1" dirty="0">
                <a:solidFill>
                  <a:prstClr val="black"/>
                </a:solidFill>
                <a:cs typeface="+mn-ea"/>
                <a:sym typeface="+mn-lt"/>
              </a:rPr>
              <a:t>6</a:t>
            </a:r>
            <a:r>
              <a:rPr lang="zh-CN" altLang="en-US" sz="2000" b="1" dirty="0">
                <a:solidFill>
                  <a:prstClr val="black"/>
                </a:solidFill>
                <a:cs typeface="+mn-ea"/>
                <a:sym typeface="+mn-lt"/>
              </a:rPr>
              <a:t>，则点</a:t>
            </a:r>
            <a:r>
              <a:rPr lang="en-US" altLang="zh-CN" sz="2000" b="1" dirty="0">
                <a:solidFill>
                  <a:prstClr val="black"/>
                </a:solidFill>
                <a:cs typeface="+mn-ea"/>
                <a:sym typeface="+mn-lt"/>
              </a:rPr>
              <a:t>A</a:t>
            </a:r>
            <a:r>
              <a:rPr lang="zh-CN" altLang="en-US" sz="2000" b="1" dirty="0">
                <a:solidFill>
                  <a:prstClr val="black"/>
                </a:solidFill>
                <a:cs typeface="+mn-ea"/>
                <a:sym typeface="+mn-lt"/>
              </a:rPr>
              <a:t>表示的数为（    ）　　　</a:t>
            </a:r>
          </a:p>
          <a:p>
            <a:pPr defTabSz="685800"/>
            <a:r>
              <a:rPr lang="en-US" altLang="zh-CN" sz="2000" b="1" dirty="0">
                <a:solidFill>
                  <a:prstClr val="black"/>
                </a:solidFill>
                <a:cs typeface="+mn-ea"/>
                <a:sym typeface="+mn-lt"/>
              </a:rPr>
              <a:t>A. 6</a:t>
            </a:r>
            <a:r>
              <a:rPr lang="zh-CN" altLang="en-US" sz="2000" b="1" dirty="0">
                <a:solidFill>
                  <a:prstClr val="black"/>
                </a:solidFill>
                <a:cs typeface="+mn-ea"/>
                <a:sym typeface="+mn-lt"/>
              </a:rPr>
              <a:t>或</a:t>
            </a:r>
            <a:r>
              <a:rPr lang="en-US" altLang="zh-CN" sz="2000" b="1" dirty="0">
                <a:solidFill>
                  <a:prstClr val="black"/>
                </a:solidFill>
                <a:cs typeface="+mn-ea"/>
                <a:sym typeface="+mn-lt"/>
              </a:rPr>
              <a:t>-6       B. 6        C.-6       D. 3</a:t>
            </a:r>
            <a:r>
              <a:rPr lang="zh-CN" altLang="en-US" sz="2000" b="1" dirty="0">
                <a:solidFill>
                  <a:prstClr val="black"/>
                </a:solidFill>
                <a:cs typeface="+mn-ea"/>
                <a:sym typeface="+mn-lt"/>
              </a:rPr>
              <a:t>或</a:t>
            </a:r>
            <a:r>
              <a:rPr lang="en-US" altLang="zh-CN" sz="2000" b="1" dirty="0">
                <a:solidFill>
                  <a:prstClr val="black"/>
                </a:solidFill>
                <a:cs typeface="+mn-ea"/>
                <a:sym typeface="+mn-lt"/>
              </a:rPr>
              <a:t>-3 </a:t>
            </a:r>
          </a:p>
        </p:txBody>
      </p:sp>
      <p:sp>
        <p:nvSpPr>
          <p:cNvPr id="8" name="文本框 7"/>
          <p:cNvSpPr txBox="1">
            <a:spLocks noChangeArrowheads="1"/>
          </p:cNvSpPr>
          <p:nvPr/>
        </p:nvSpPr>
        <p:spPr bwMode="auto">
          <a:xfrm>
            <a:off x="888776" y="2398626"/>
            <a:ext cx="71628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defTabSz="685800"/>
            <a:r>
              <a:rPr lang="zh-CN" altLang="en-US" sz="1800" dirty="0">
                <a:solidFill>
                  <a:srgbClr val="7030A0"/>
                </a:solidFill>
                <a:cs typeface="+mn-ea"/>
                <a:sym typeface="+mn-lt"/>
              </a:rPr>
              <a:t>解析：选</a:t>
            </a:r>
            <a:r>
              <a:rPr lang="en-US" altLang="zh-CN" sz="1800" dirty="0">
                <a:solidFill>
                  <a:srgbClr val="7030A0"/>
                </a:solidFill>
                <a:cs typeface="+mn-ea"/>
                <a:sym typeface="+mn-lt"/>
              </a:rPr>
              <a:t>A.</a:t>
            </a:r>
            <a:r>
              <a:rPr lang="zh-CN" altLang="en-US" sz="1800" dirty="0">
                <a:solidFill>
                  <a:srgbClr val="7030A0"/>
                </a:solidFill>
                <a:cs typeface="+mn-ea"/>
                <a:sym typeface="+mn-lt"/>
              </a:rPr>
              <a:t>数轴上距离原点</a:t>
            </a:r>
            <a:r>
              <a:rPr lang="en-US" altLang="zh-CN" sz="1800" dirty="0">
                <a:solidFill>
                  <a:srgbClr val="7030A0"/>
                </a:solidFill>
                <a:cs typeface="+mn-ea"/>
                <a:sym typeface="+mn-lt"/>
              </a:rPr>
              <a:t>6</a:t>
            </a:r>
            <a:r>
              <a:rPr lang="zh-CN" altLang="en-US" sz="1800" dirty="0">
                <a:solidFill>
                  <a:srgbClr val="7030A0"/>
                </a:solidFill>
                <a:cs typeface="+mn-ea"/>
                <a:sym typeface="+mn-lt"/>
              </a:rPr>
              <a:t>个单位长度的数有两个，</a:t>
            </a:r>
            <a:r>
              <a:rPr lang="en-US" altLang="zh-CN" sz="1800" dirty="0">
                <a:solidFill>
                  <a:srgbClr val="7030A0"/>
                </a:solidFill>
                <a:cs typeface="+mn-ea"/>
                <a:sym typeface="+mn-lt"/>
              </a:rPr>
              <a:t>6</a:t>
            </a:r>
            <a:r>
              <a:rPr lang="zh-CN" altLang="en-US" sz="1800" dirty="0">
                <a:solidFill>
                  <a:srgbClr val="7030A0"/>
                </a:solidFill>
                <a:cs typeface="+mn-ea"/>
                <a:sym typeface="+mn-lt"/>
              </a:rPr>
              <a:t>和</a:t>
            </a:r>
            <a:r>
              <a:rPr lang="en-US" altLang="zh-CN" sz="1800" dirty="0">
                <a:solidFill>
                  <a:srgbClr val="7030A0"/>
                </a:solidFill>
                <a:cs typeface="+mn-ea"/>
                <a:sym typeface="+mn-lt"/>
              </a:rPr>
              <a:t>-6</a:t>
            </a:r>
            <a:r>
              <a:rPr lang="zh-CN" altLang="en-US" sz="1800" dirty="0">
                <a:solidFill>
                  <a:srgbClr val="7030A0"/>
                </a:solidFill>
                <a:cs typeface="+mn-ea"/>
                <a:sym typeface="+mn-lt"/>
              </a:rPr>
              <a:t>。</a:t>
            </a:r>
            <a:endParaRPr lang="en-US" altLang="zh-CN" sz="1800" dirty="0">
              <a:solidFill>
                <a:srgbClr val="7030A0"/>
              </a:solidFill>
              <a:cs typeface="+mn-ea"/>
              <a:sym typeface="+mn-lt"/>
            </a:endParaRPr>
          </a:p>
        </p:txBody>
      </p:sp>
      <p:sp>
        <p:nvSpPr>
          <p:cNvPr id="3" name="笑脸 2"/>
          <p:cNvSpPr/>
          <p:nvPr/>
        </p:nvSpPr>
        <p:spPr>
          <a:xfrm>
            <a:off x="888776" y="1849610"/>
            <a:ext cx="279195" cy="291296"/>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zh-CN" altLang="en-US">
              <a:solidFill>
                <a:prstClr val="white"/>
              </a:solidFill>
              <a:cs typeface="+mn-ea"/>
              <a:sym typeface="+mn-lt"/>
            </a:endParaRPr>
          </a:p>
        </p:txBody>
      </p:sp>
      <p:sp>
        <p:nvSpPr>
          <p:cNvPr id="9"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3"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rotWithShape="1">
          <a:blip r:embed="rId3" cstate="email"/>
          <a:srcRect/>
          <a:stretch>
            <a:fillRect/>
          </a:stretch>
        </p:blipFill>
        <p:spPr>
          <a:xfrm>
            <a:off x="0" y="-96847"/>
            <a:ext cx="3050319" cy="4122420"/>
          </a:xfrm>
          <a:prstGeom prst="rect">
            <a:avLst/>
          </a:prstGeom>
        </p:spPr>
      </p:pic>
      <p:sp>
        <p:nvSpPr>
          <p:cNvPr id="2" name="矩形 1"/>
          <p:cNvSpPr/>
          <p:nvPr/>
        </p:nvSpPr>
        <p:spPr>
          <a:xfrm>
            <a:off x="2194560" y="1262151"/>
            <a:ext cx="1592580" cy="388134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cs typeface="+mn-ea"/>
              <a:sym typeface="+mn-lt"/>
            </a:endParaRPr>
          </a:p>
        </p:txBody>
      </p:sp>
      <p:sp>
        <p:nvSpPr>
          <p:cNvPr id="14" name="矩形 13"/>
          <p:cNvSpPr/>
          <p:nvPr/>
        </p:nvSpPr>
        <p:spPr>
          <a:xfrm>
            <a:off x="8763000" y="0"/>
            <a:ext cx="381000" cy="176784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a:solidFill>
                <a:prstClr val="white"/>
              </a:solidFill>
              <a:cs typeface="+mn-ea"/>
              <a:sym typeface="+mn-lt"/>
            </a:endParaRPr>
          </a:p>
        </p:txBody>
      </p:sp>
      <p:grpSp>
        <p:nvGrpSpPr>
          <p:cNvPr id="17" name="组合 16"/>
          <p:cNvGrpSpPr/>
          <p:nvPr/>
        </p:nvGrpSpPr>
        <p:grpSpPr>
          <a:xfrm>
            <a:off x="4248220" y="1663906"/>
            <a:ext cx="4235455" cy="1172526"/>
            <a:chOff x="1442450" y="2536042"/>
            <a:chExt cx="5647273" cy="1563367"/>
          </a:xfrm>
        </p:grpSpPr>
        <p:sp>
          <p:nvSpPr>
            <p:cNvPr id="18" name="矩形 17"/>
            <p:cNvSpPr/>
            <p:nvPr/>
          </p:nvSpPr>
          <p:spPr bwMode="auto">
            <a:xfrm>
              <a:off x="1442450" y="2536042"/>
              <a:ext cx="5647273" cy="1046440"/>
            </a:xfrm>
            <a:prstGeom prst="rect">
              <a:avLst/>
            </a:prstGeom>
          </p:spPr>
          <p:txBody>
            <a:bodyPr wrap="none">
              <a:spAutoFit/>
            </a:bodyPr>
            <a:lstStyle/>
            <a:p>
              <a:pPr defTabSz="342900">
                <a:defRPr/>
              </a:pPr>
              <a:r>
                <a:rPr lang="zh-CN" altLang="en-US" sz="4500" b="1" kern="100" dirty="0">
                  <a:cs typeface="+mn-ea"/>
                  <a:sym typeface="+mn-lt"/>
                </a:rPr>
                <a:t>感谢各位的聆听</a:t>
              </a:r>
            </a:p>
          </p:txBody>
        </p:sp>
        <p:sp>
          <p:nvSpPr>
            <p:cNvPr id="19" name="矩形 18"/>
            <p:cNvSpPr/>
            <p:nvPr/>
          </p:nvSpPr>
          <p:spPr>
            <a:xfrm>
              <a:off x="1571361" y="3730077"/>
              <a:ext cx="3472716" cy="369332"/>
            </a:xfrm>
            <a:prstGeom prst="rect">
              <a:avLst/>
            </a:prstGeom>
          </p:spPr>
          <p:txBody>
            <a:bodyPr wrap="square">
              <a:spAutoFit/>
            </a:bodyPr>
            <a:lstStyle/>
            <a:p>
              <a:pPr algn="dist" defTabSz="342900"/>
              <a:r>
                <a:rPr lang="zh-CN" altLang="en-US" sz="1200" dirty="0">
                  <a:cs typeface="+mn-ea"/>
                  <a:sym typeface="+mn-lt"/>
                </a:rPr>
                <a:t>人教版  数学（初中）  （七年级 上）</a:t>
              </a:r>
            </a:p>
          </p:txBody>
        </p:sp>
        <p:cxnSp>
          <p:nvCxnSpPr>
            <p:cNvPr id="28" name="直接连接符 27"/>
            <p:cNvCxnSpPr/>
            <p:nvPr/>
          </p:nvCxnSpPr>
          <p:spPr>
            <a:xfrm>
              <a:off x="1634862" y="3577843"/>
              <a:ext cx="5439945" cy="0"/>
            </a:xfrm>
            <a:prstGeom prst="line">
              <a:avLst/>
            </a:prstGeom>
            <a:noFill/>
            <a:ln w="6350" cap="flat" cmpd="sng" algn="ctr">
              <a:solidFill>
                <a:schemeClr val="tx1"/>
              </a:solidFill>
              <a:prstDash val="solid"/>
              <a:miter lim="800000"/>
            </a:ln>
            <a:effectLst/>
          </p:spPr>
        </p:cxnSp>
      </p:grpSp>
      <p:sp>
        <p:nvSpPr>
          <p:cNvPr id="12" name="文本框 11"/>
          <p:cNvSpPr txBox="1"/>
          <p:nvPr/>
        </p:nvSpPr>
        <p:spPr>
          <a:xfrm>
            <a:off x="4351032" y="2842562"/>
            <a:ext cx="3718560" cy="392415"/>
          </a:xfrm>
          <a:prstGeom prst="rect">
            <a:avLst/>
          </a:prstGeom>
          <a:noFill/>
        </p:spPr>
        <p:txBody>
          <a:bodyPr wrap="square" lIns="68580" tIns="34290" rIns="68580" bIns="34290" rtlCol="0">
            <a:spAutoFit/>
          </a:bodyPr>
          <a:lstStyle/>
          <a:p>
            <a:pPr>
              <a:lnSpc>
                <a:spcPct val="150000"/>
              </a:lnSpc>
            </a:pPr>
            <a:r>
              <a:rPr lang="en-US" altLang="zh-CN" sz="7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1500" dirty="0">
              <a:solidFill>
                <a:schemeClr val="tx1">
                  <a:lumMod val="85000"/>
                  <a:lumOff val="15000"/>
                </a:schemeClr>
              </a:solidFill>
              <a:cs typeface="+mn-ea"/>
              <a:sym typeface="+mn-lt"/>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416090" y="249230"/>
            <a:ext cx="2430270"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前 言</a:t>
            </a:r>
          </a:p>
        </p:txBody>
      </p:sp>
      <p:sp>
        <p:nvSpPr>
          <p:cNvPr id="6" name="Text Box 4"/>
          <p:cNvSpPr txBox="1">
            <a:spLocks noChangeArrowheads="1"/>
          </p:cNvSpPr>
          <p:nvPr/>
        </p:nvSpPr>
        <p:spPr bwMode="auto">
          <a:xfrm>
            <a:off x="587914" y="1155805"/>
            <a:ext cx="3497911" cy="2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gn="l">
              <a:lnSpc>
                <a:spcPct val="75000"/>
              </a:lnSpc>
              <a:spcBef>
                <a:spcPct val="50000"/>
              </a:spcBef>
            </a:pPr>
            <a:r>
              <a:rPr lang="zh-CN" altLang="en-US" sz="1800" b="1" dirty="0">
                <a:solidFill>
                  <a:srgbClr val="7030A0"/>
                </a:solidFill>
                <a:cs typeface="+mn-ea"/>
                <a:sym typeface="+mn-lt"/>
              </a:rPr>
              <a:t>学习目标</a:t>
            </a:r>
          </a:p>
        </p:txBody>
      </p:sp>
      <p:sp>
        <p:nvSpPr>
          <p:cNvPr id="7" name="Text Box 6"/>
          <p:cNvSpPr txBox="1">
            <a:spLocks noChangeArrowheads="1"/>
          </p:cNvSpPr>
          <p:nvPr/>
        </p:nvSpPr>
        <p:spPr bwMode="auto">
          <a:xfrm>
            <a:off x="587914" y="1441605"/>
            <a:ext cx="7761388" cy="2008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a:lnSpc>
                <a:spcPct val="150000"/>
              </a:lnSpc>
              <a:spcBef>
                <a:spcPct val="50000"/>
              </a:spcBef>
            </a:pPr>
            <a:r>
              <a:rPr lang="en-US" altLang="zh-CN" dirty="0">
                <a:cs typeface="+mn-ea"/>
                <a:sym typeface="+mn-lt"/>
              </a:rPr>
              <a:t>1.</a:t>
            </a:r>
            <a:r>
              <a:rPr lang="zh-CN" altLang="en-US" dirty="0">
                <a:cs typeface="+mn-ea"/>
                <a:sym typeface="+mn-lt"/>
              </a:rPr>
              <a:t>掌握数轴的三要素，能正确画出数轴；</a:t>
            </a:r>
          </a:p>
          <a:p>
            <a:pPr>
              <a:lnSpc>
                <a:spcPct val="150000"/>
              </a:lnSpc>
              <a:spcBef>
                <a:spcPct val="50000"/>
              </a:spcBef>
            </a:pPr>
            <a:r>
              <a:rPr lang="en-US" altLang="zh-CN" dirty="0">
                <a:cs typeface="+mn-ea"/>
                <a:sym typeface="+mn-lt"/>
              </a:rPr>
              <a:t>2.</a:t>
            </a:r>
            <a:r>
              <a:rPr lang="zh-CN" altLang="en-US" dirty="0">
                <a:cs typeface="+mn-ea"/>
                <a:sym typeface="+mn-lt"/>
              </a:rPr>
              <a:t>能将已知数在数轴上表示出来，能说出数轴上已知点所表示的数；</a:t>
            </a:r>
          </a:p>
          <a:p>
            <a:pPr>
              <a:lnSpc>
                <a:spcPct val="150000"/>
              </a:lnSpc>
              <a:spcBef>
                <a:spcPct val="50000"/>
              </a:spcBef>
            </a:pPr>
            <a:r>
              <a:rPr lang="en-US" altLang="zh-CN" dirty="0">
                <a:cs typeface="+mn-ea"/>
                <a:sym typeface="+mn-lt"/>
              </a:rPr>
              <a:t>3.</a:t>
            </a:r>
            <a:r>
              <a:rPr lang="zh-CN" altLang="en-US" dirty="0">
                <a:cs typeface="+mn-ea"/>
                <a:sym typeface="+mn-lt"/>
              </a:rPr>
              <a:t>运用数形结合的思想方法解决问题，能够准确画出数轴，并在数轴上表示出相应的有理数以及在数轴上读出点所表示的有理数；</a:t>
            </a:r>
          </a:p>
          <a:p>
            <a:pPr>
              <a:lnSpc>
                <a:spcPct val="150000"/>
              </a:lnSpc>
              <a:spcBef>
                <a:spcPct val="50000"/>
              </a:spcBef>
            </a:pPr>
            <a:r>
              <a:rPr lang="en-US" altLang="zh-CN" dirty="0">
                <a:cs typeface="+mn-ea"/>
                <a:sym typeface="+mn-lt"/>
              </a:rPr>
              <a:t>4.</a:t>
            </a:r>
            <a:r>
              <a:rPr lang="zh-CN" altLang="en-US" dirty="0">
                <a:cs typeface="+mn-ea"/>
                <a:sym typeface="+mn-lt"/>
              </a:rPr>
              <a:t>比较数轴上有理数的大小。</a:t>
            </a:r>
          </a:p>
        </p:txBody>
      </p:sp>
      <p:sp>
        <p:nvSpPr>
          <p:cNvPr id="8" name="Text Box 7"/>
          <p:cNvSpPr txBox="1">
            <a:spLocks noChangeArrowheads="1"/>
          </p:cNvSpPr>
          <p:nvPr/>
        </p:nvSpPr>
        <p:spPr bwMode="auto">
          <a:xfrm>
            <a:off x="587914" y="3687915"/>
            <a:ext cx="3497911" cy="2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lnSpc>
                <a:spcPct val="75000"/>
              </a:lnSpc>
              <a:spcBef>
                <a:spcPct val="50000"/>
              </a:spcBef>
            </a:pPr>
            <a:r>
              <a:rPr lang="zh-CN" altLang="en-US" sz="1800" b="1" dirty="0">
                <a:solidFill>
                  <a:srgbClr val="7030A0"/>
                </a:solidFill>
                <a:cs typeface="+mn-ea"/>
                <a:sym typeface="+mn-lt"/>
              </a:rPr>
              <a:t>重点难点</a:t>
            </a:r>
          </a:p>
        </p:txBody>
      </p:sp>
      <p:sp>
        <p:nvSpPr>
          <p:cNvPr id="9" name="Text Box 8"/>
          <p:cNvSpPr txBox="1">
            <a:spLocks noChangeArrowheads="1"/>
          </p:cNvSpPr>
          <p:nvPr/>
        </p:nvSpPr>
        <p:spPr bwMode="auto">
          <a:xfrm>
            <a:off x="587914" y="4012846"/>
            <a:ext cx="7533962" cy="300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a:spcBef>
                <a:spcPct val="50000"/>
              </a:spcBef>
            </a:pPr>
            <a:r>
              <a:rPr lang="zh-CN" altLang="en-US" sz="1500" dirty="0">
                <a:cs typeface="+mn-ea"/>
                <a:sym typeface="+mn-lt"/>
              </a:rPr>
              <a:t>数轴的概念和用数轴上的点表示有理数。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931" y="1077824"/>
            <a:ext cx="7680960" cy="1315745"/>
          </a:xfrm>
          <a:prstGeom prst="rect">
            <a:avLst/>
          </a:prstGeom>
        </p:spPr>
        <p:txBody>
          <a:bodyPr wrap="square" lIns="68580" tIns="34290" rIns="68580" bIns="34290">
            <a:spAutoFit/>
          </a:bodyPr>
          <a:lstStyle/>
          <a:p>
            <a:pPr defTabSz="685800">
              <a:lnSpc>
                <a:spcPct val="150000"/>
              </a:lnSpc>
            </a:pPr>
            <a:r>
              <a:rPr lang="zh-CN" altLang="en-US" sz="1800" b="1" dirty="0">
                <a:solidFill>
                  <a:prstClr val="black"/>
                </a:solidFill>
                <a:cs typeface="+mn-ea"/>
                <a:sym typeface="+mn-lt"/>
              </a:rPr>
              <a:t>   在一条东西向的马路上</a:t>
            </a:r>
            <a:r>
              <a:rPr lang="en-US" altLang="zh-CN" sz="1800" b="1" dirty="0">
                <a:solidFill>
                  <a:prstClr val="black"/>
                </a:solidFill>
                <a:cs typeface="+mn-ea"/>
                <a:sym typeface="+mn-lt"/>
              </a:rPr>
              <a:t>,</a:t>
            </a:r>
            <a:r>
              <a:rPr lang="zh-CN" altLang="en-US" sz="1800" b="1" dirty="0">
                <a:solidFill>
                  <a:prstClr val="black"/>
                </a:solidFill>
                <a:cs typeface="+mn-ea"/>
                <a:sym typeface="+mn-lt"/>
              </a:rPr>
              <a:t>有一个汽车站牌</a:t>
            </a:r>
            <a:r>
              <a:rPr lang="en-US" altLang="zh-CN" sz="1800" b="1" dirty="0">
                <a:solidFill>
                  <a:prstClr val="black"/>
                </a:solidFill>
                <a:cs typeface="+mn-ea"/>
                <a:sym typeface="+mn-lt"/>
              </a:rPr>
              <a:t>,</a:t>
            </a:r>
            <a:r>
              <a:rPr lang="zh-CN" altLang="en-US" sz="1800" b="1" dirty="0">
                <a:solidFill>
                  <a:prstClr val="black"/>
                </a:solidFill>
                <a:cs typeface="+mn-ea"/>
                <a:sym typeface="+mn-lt"/>
              </a:rPr>
              <a:t>汽车站牌东</a:t>
            </a:r>
            <a:r>
              <a:rPr lang="en-US" altLang="zh-CN" sz="1800" b="1" dirty="0">
                <a:solidFill>
                  <a:prstClr val="black"/>
                </a:solidFill>
                <a:cs typeface="+mn-ea"/>
                <a:sym typeface="+mn-lt"/>
              </a:rPr>
              <a:t>3m</a:t>
            </a:r>
            <a:r>
              <a:rPr lang="zh-CN" altLang="en-US" sz="1800" b="1" dirty="0">
                <a:solidFill>
                  <a:prstClr val="black"/>
                </a:solidFill>
                <a:cs typeface="+mn-ea"/>
                <a:sym typeface="+mn-lt"/>
              </a:rPr>
              <a:t>和</a:t>
            </a:r>
            <a:r>
              <a:rPr lang="en-US" altLang="zh-CN" sz="1800" b="1" dirty="0">
                <a:solidFill>
                  <a:prstClr val="black"/>
                </a:solidFill>
                <a:cs typeface="+mn-ea"/>
                <a:sym typeface="+mn-lt"/>
              </a:rPr>
              <a:t>7.5m</a:t>
            </a:r>
            <a:r>
              <a:rPr lang="zh-CN" altLang="en-US" sz="1800" b="1" dirty="0">
                <a:solidFill>
                  <a:prstClr val="black"/>
                </a:solidFill>
                <a:cs typeface="+mn-ea"/>
                <a:sym typeface="+mn-lt"/>
              </a:rPr>
              <a:t>处分别有一棵柳树和一棵杨树</a:t>
            </a:r>
            <a:r>
              <a:rPr lang="en-US" altLang="zh-CN" sz="1800" b="1" dirty="0">
                <a:solidFill>
                  <a:prstClr val="black"/>
                </a:solidFill>
                <a:cs typeface="+mn-ea"/>
                <a:sym typeface="+mn-lt"/>
              </a:rPr>
              <a:t>,</a:t>
            </a:r>
            <a:r>
              <a:rPr lang="zh-CN" altLang="en-US" sz="1800" b="1" dirty="0">
                <a:solidFill>
                  <a:prstClr val="black"/>
                </a:solidFill>
                <a:cs typeface="+mn-ea"/>
                <a:sym typeface="+mn-lt"/>
              </a:rPr>
              <a:t>汽车站牌西</a:t>
            </a:r>
            <a:r>
              <a:rPr lang="en-US" altLang="zh-CN" sz="1800" b="1" dirty="0">
                <a:solidFill>
                  <a:prstClr val="black"/>
                </a:solidFill>
                <a:cs typeface="+mn-ea"/>
                <a:sym typeface="+mn-lt"/>
              </a:rPr>
              <a:t>3m</a:t>
            </a:r>
            <a:r>
              <a:rPr lang="zh-CN" altLang="en-US" sz="1800" b="1" dirty="0">
                <a:solidFill>
                  <a:prstClr val="black"/>
                </a:solidFill>
                <a:cs typeface="+mn-ea"/>
                <a:sym typeface="+mn-lt"/>
              </a:rPr>
              <a:t>和</a:t>
            </a:r>
            <a:r>
              <a:rPr lang="en-US" altLang="zh-CN" sz="1800" b="1" dirty="0">
                <a:solidFill>
                  <a:prstClr val="black"/>
                </a:solidFill>
                <a:cs typeface="+mn-ea"/>
                <a:sym typeface="+mn-lt"/>
              </a:rPr>
              <a:t>4.8m</a:t>
            </a:r>
            <a:r>
              <a:rPr lang="zh-CN" altLang="en-US" sz="1800" b="1" dirty="0">
                <a:solidFill>
                  <a:prstClr val="black"/>
                </a:solidFill>
                <a:cs typeface="+mn-ea"/>
                <a:sym typeface="+mn-lt"/>
              </a:rPr>
              <a:t>处分别有一棵槐树和一根电线杆</a:t>
            </a:r>
            <a:r>
              <a:rPr lang="en-US" altLang="zh-CN" sz="1800" b="1" dirty="0">
                <a:solidFill>
                  <a:prstClr val="black"/>
                </a:solidFill>
                <a:cs typeface="+mn-ea"/>
                <a:sym typeface="+mn-lt"/>
              </a:rPr>
              <a:t>,</a:t>
            </a:r>
            <a:r>
              <a:rPr lang="zh-CN" altLang="en-US" sz="1800" b="1" dirty="0">
                <a:solidFill>
                  <a:prstClr val="black"/>
                </a:solidFill>
                <a:cs typeface="+mn-ea"/>
                <a:sym typeface="+mn-lt"/>
              </a:rPr>
              <a:t>试画图表示这一情境。</a:t>
            </a:r>
            <a:r>
              <a:rPr lang="en-US" altLang="zh-CN" sz="1800" b="1" dirty="0">
                <a:solidFill>
                  <a:prstClr val="black"/>
                </a:solidFill>
                <a:cs typeface="+mn-ea"/>
                <a:sym typeface="+mn-lt"/>
              </a:rPr>
              <a:t> </a:t>
            </a:r>
            <a:endParaRPr lang="zh-CN" altLang="en-US" sz="1800" dirty="0">
              <a:solidFill>
                <a:prstClr val="black"/>
              </a:solidFill>
              <a:cs typeface="+mn-ea"/>
              <a:sym typeface="+mn-lt"/>
            </a:endParaRPr>
          </a:p>
        </p:txBody>
      </p:sp>
      <p:sp>
        <p:nvSpPr>
          <p:cNvPr id="3" name="文本框 2"/>
          <p:cNvSpPr txBox="1"/>
          <p:nvPr/>
        </p:nvSpPr>
        <p:spPr>
          <a:xfrm>
            <a:off x="539931" y="2460025"/>
            <a:ext cx="7881840" cy="2146742"/>
          </a:xfrm>
          <a:prstGeom prst="rect">
            <a:avLst/>
          </a:prstGeom>
          <a:noFill/>
        </p:spPr>
        <p:txBody>
          <a:bodyPr wrap="square" lIns="68580" tIns="34290" rIns="68580" bIns="34290" rtlCol="0">
            <a:spAutoFit/>
          </a:bodyPr>
          <a:lstStyle/>
          <a:p>
            <a:pPr defTabSz="685800">
              <a:lnSpc>
                <a:spcPct val="150000"/>
              </a:lnSpc>
            </a:pPr>
            <a:r>
              <a:rPr lang="zh-CN" altLang="en-US" sz="1800" dirty="0">
                <a:solidFill>
                  <a:prstClr val="black"/>
                </a:solidFill>
                <a:cs typeface="+mn-ea"/>
                <a:sym typeface="+mn-lt"/>
              </a:rPr>
              <a:t>步骤：</a:t>
            </a:r>
            <a:endParaRPr lang="en-US" altLang="zh-CN" sz="1800" dirty="0">
              <a:solidFill>
                <a:prstClr val="black"/>
              </a:solidFill>
              <a:cs typeface="+mn-ea"/>
              <a:sym typeface="+mn-lt"/>
            </a:endParaRPr>
          </a:p>
          <a:p>
            <a:pPr defTabSz="685800">
              <a:lnSpc>
                <a:spcPct val="150000"/>
              </a:lnSpc>
            </a:pPr>
            <a:r>
              <a:rPr lang="en-US" altLang="zh-CN" sz="1800" dirty="0">
                <a:solidFill>
                  <a:prstClr val="black"/>
                </a:solidFill>
                <a:cs typeface="+mn-ea"/>
                <a:sym typeface="+mn-lt"/>
              </a:rPr>
              <a:t>1.</a:t>
            </a:r>
            <a:r>
              <a:rPr lang="zh-CN" altLang="en-US" sz="1800" dirty="0">
                <a:solidFill>
                  <a:prstClr val="black"/>
                </a:solidFill>
                <a:cs typeface="+mn-ea"/>
                <a:sym typeface="+mn-lt"/>
              </a:rPr>
              <a:t>画一条直线表示马路，规定从左到右方向为从西向东方向；</a:t>
            </a:r>
            <a:endParaRPr lang="en-US" altLang="zh-CN" sz="1800" dirty="0">
              <a:solidFill>
                <a:prstClr val="black"/>
              </a:solidFill>
              <a:cs typeface="+mn-ea"/>
              <a:sym typeface="+mn-lt"/>
            </a:endParaRPr>
          </a:p>
          <a:p>
            <a:pPr defTabSz="685800">
              <a:lnSpc>
                <a:spcPct val="150000"/>
              </a:lnSpc>
            </a:pPr>
            <a:r>
              <a:rPr lang="en-US" altLang="zh-CN" sz="1800" dirty="0">
                <a:solidFill>
                  <a:prstClr val="black"/>
                </a:solidFill>
                <a:cs typeface="+mn-ea"/>
                <a:sym typeface="+mn-lt"/>
              </a:rPr>
              <a:t>2.</a:t>
            </a:r>
            <a:r>
              <a:rPr lang="zh-CN" altLang="en-US" sz="1800" dirty="0">
                <a:solidFill>
                  <a:prstClr val="black"/>
                </a:solidFill>
                <a:cs typeface="+mn-ea"/>
                <a:sym typeface="+mn-lt"/>
              </a:rPr>
              <a:t>直线上任取一点</a:t>
            </a:r>
            <a:r>
              <a:rPr lang="en-US" altLang="zh-CN" sz="1800" dirty="0">
                <a:solidFill>
                  <a:prstClr val="black"/>
                </a:solidFill>
                <a:cs typeface="+mn-ea"/>
                <a:sym typeface="+mn-lt"/>
              </a:rPr>
              <a:t>O</a:t>
            </a:r>
            <a:r>
              <a:rPr lang="zh-CN" altLang="en-US" sz="1800" dirty="0">
                <a:solidFill>
                  <a:prstClr val="black"/>
                </a:solidFill>
                <a:cs typeface="+mn-ea"/>
                <a:sym typeface="+mn-lt"/>
              </a:rPr>
              <a:t>表示汽车站牌，规定一个单位长度（线段</a:t>
            </a:r>
            <a:r>
              <a:rPr lang="en-US" altLang="zh-CN" sz="1800" dirty="0">
                <a:solidFill>
                  <a:prstClr val="black"/>
                </a:solidFill>
                <a:cs typeface="+mn-ea"/>
                <a:sym typeface="+mn-lt"/>
              </a:rPr>
              <a:t>OA</a:t>
            </a:r>
            <a:r>
              <a:rPr lang="zh-CN" altLang="en-US" sz="1800" dirty="0">
                <a:solidFill>
                  <a:prstClr val="black"/>
                </a:solidFill>
                <a:cs typeface="+mn-ea"/>
                <a:sym typeface="+mn-lt"/>
              </a:rPr>
              <a:t>长）代表一米长；</a:t>
            </a:r>
            <a:endParaRPr lang="en-US" altLang="zh-CN" sz="1800" dirty="0">
              <a:solidFill>
                <a:prstClr val="black"/>
              </a:solidFill>
              <a:cs typeface="+mn-ea"/>
              <a:sym typeface="+mn-lt"/>
            </a:endParaRPr>
          </a:p>
          <a:p>
            <a:pPr defTabSz="685800">
              <a:lnSpc>
                <a:spcPct val="150000"/>
              </a:lnSpc>
            </a:pPr>
            <a:r>
              <a:rPr lang="en-US" altLang="zh-CN" sz="1800" dirty="0">
                <a:solidFill>
                  <a:prstClr val="black"/>
                </a:solidFill>
                <a:cs typeface="+mn-ea"/>
                <a:sym typeface="+mn-lt"/>
              </a:rPr>
              <a:t>3.</a:t>
            </a:r>
            <a:r>
              <a:rPr lang="zh-CN" altLang="en-US" sz="1800" dirty="0">
                <a:solidFill>
                  <a:prstClr val="black"/>
                </a:solidFill>
                <a:cs typeface="+mn-ea"/>
                <a:sym typeface="+mn-lt"/>
              </a:rPr>
              <a:t>在直线上画出其他参照物。</a:t>
            </a:r>
          </a:p>
        </p:txBody>
      </p:sp>
      <p:sp>
        <p:nvSpPr>
          <p:cNvPr id="8" name="TextBox 6"/>
          <p:cNvSpPr txBox="1"/>
          <p:nvPr/>
        </p:nvSpPr>
        <p:spPr>
          <a:xfrm>
            <a:off x="416090" y="249230"/>
            <a:ext cx="2430270"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问 题</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345475" y="2664910"/>
            <a:ext cx="6453051" cy="117566"/>
            <a:chOff x="1188720" y="3755571"/>
            <a:chExt cx="6453051" cy="117566"/>
          </a:xfrm>
        </p:grpSpPr>
        <p:cxnSp>
          <p:nvCxnSpPr>
            <p:cNvPr id="9" name="直接连接符 8"/>
            <p:cNvCxnSpPr/>
            <p:nvPr/>
          </p:nvCxnSpPr>
          <p:spPr>
            <a:xfrm>
              <a:off x="1188720" y="3873137"/>
              <a:ext cx="645305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84701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25132"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952297"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567738"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790395"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14596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6" name="文本框 15"/>
          <p:cNvSpPr txBox="1"/>
          <p:nvPr/>
        </p:nvSpPr>
        <p:spPr>
          <a:xfrm>
            <a:off x="3748690" y="1475047"/>
            <a:ext cx="510152" cy="715581"/>
          </a:xfrm>
          <a:prstGeom prst="rect">
            <a:avLst/>
          </a:prstGeom>
          <a:noFill/>
        </p:spPr>
        <p:txBody>
          <a:bodyPr wrap="square" lIns="68580" tIns="34290" rIns="68580" bIns="34290" rtlCol="0">
            <a:spAutoFit/>
          </a:bodyPr>
          <a:lstStyle/>
          <a:p>
            <a:pPr algn="ctr" defTabSz="685800"/>
            <a:r>
              <a:rPr lang="en-US" altLang="zh-CN" dirty="0">
                <a:solidFill>
                  <a:prstClr val="black"/>
                </a:solidFill>
                <a:cs typeface="+mn-ea"/>
                <a:sym typeface="+mn-lt"/>
              </a:rPr>
              <a:t>O</a:t>
            </a:r>
          </a:p>
          <a:p>
            <a:pPr algn="ctr" defTabSz="685800"/>
            <a:r>
              <a:rPr lang="zh-CN" altLang="en-US" dirty="0">
                <a:solidFill>
                  <a:prstClr val="black"/>
                </a:solidFill>
                <a:cs typeface="+mn-ea"/>
                <a:sym typeface="+mn-lt"/>
              </a:rPr>
              <a:t>汽车站牌</a:t>
            </a:r>
          </a:p>
        </p:txBody>
      </p:sp>
      <p:sp>
        <p:nvSpPr>
          <p:cNvPr id="17" name="文本框 16"/>
          <p:cNvSpPr txBox="1"/>
          <p:nvPr/>
        </p:nvSpPr>
        <p:spPr>
          <a:xfrm>
            <a:off x="4126810" y="2286827"/>
            <a:ext cx="510152" cy="284693"/>
          </a:xfrm>
          <a:prstGeom prst="rect">
            <a:avLst/>
          </a:prstGeom>
          <a:noFill/>
        </p:spPr>
        <p:txBody>
          <a:bodyPr wrap="square" lIns="68580" tIns="34290" rIns="68580" bIns="34290" rtlCol="0">
            <a:spAutoFit/>
          </a:bodyPr>
          <a:lstStyle/>
          <a:p>
            <a:pPr algn="ctr" defTabSz="685800"/>
            <a:r>
              <a:rPr lang="en-US" altLang="zh-CN" dirty="0">
                <a:solidFill>
                  <a:prstClr val="black"/>
                </a:solidFill>
                <a:cs typeface="+mn-ea"/>
                <a:sym typeface="+mn-lt"/>
              </a:rPr>
              <a:t>A</a:t>
            </a:r>
            <a:endParaRPr lang="zh-CN" altLang="en-US" dirty="0">
              <a:solidFill>
                <a:prstClr val="black"/>
              </a:solidFill>
              <a:cs typeface="+mn-ea"/>
              <a:sym typeface="+mn-lt"/>
            </a:endParaRPr>
          </a:p>
        </p:txBody>
      </p:sp>
      <p:sp>
        <p:nvSpPr>
          <p:cNvPr id="18" name="文本框 17"/>
          <p:cNvSpPr txBox="1"/>
          <p:nvPr/>
        </p:nvSpPr>
        <p:spPr>
          <a:xfrm>
            <a:off x="4853976" y="1890546"/>
            <a:ext cx="510152" cy="500137"/>
          </a:xfrm>
          <a:prstGeom prst="rect">
            <a:avLst/>
          </a:prstGeom>
          <a:noFill/>
        </p:spPr>
        <p:txBody>
          <a:bodyPr wrap="square" lIns="68580" tIns="34290" rIns="68580" bIns="34290" rtlCol="0">
            <a:spAutoFit/>
          </a:bodyPr>
          <a:lstStyle/>
          <a:p>
            <a:pPr algn="ctr" defTabSz="685800"/>
            <a:r>
              <a:rPr lang="en-US" altLang="zh-CN" dirty="0">
                <a:solidFill>
                  <a:prstClr val="black"/>
                </a:solidFill>
                <a:cs typeface="+mn-ea"/>
                <a:sym typeface="+mn-lt"/>
              </a:rPr>
              <a:t>B</a:t>
            </a:r>
          </a:p>
          <a:p>
            <a:pPr algn="ctr" defTabSz="685800"/>
            <a:r>
              <a:rPr lang="zh-CN" altLang="en-US" dirty="0">
                <a:solidFill>
                  <a:prstClr val="black"/>
                </a:solidFill>
                <a:cs typeface="+mn-ea"/>
                <a:sym typeface="+mn-lt"/>
              </a:rPr>
              <a:t>柳树</a:t>
            </a:r>
          </a:p>
        </p:txBody>
      </p:sp>
      <p:sp>
        <p:nvSpPr>
          <p:cNvPr id="19" name="文本框 18"/>
          <p:cNvSpPr txBox="1"/>
          <p:nvPr/>
        </p:nvSpPr>
        <p:spPr>
          <a:xfrm>
            <a:off x="6469417" y="1890546"/>
            <a:ext cx="510152" cy="500137"/>
          </a:xfrm>
          <a:prstGeom prst="rect">
            <a:avLst/>
          </a:prstGeom>
          <a:noFill/>
        </p:spPr>
        <p:txBody>
          <a:bodyPr wrap="square" lIns="68580" tIns="34290" rIns="68580" bIns="34290" rtlCol="0">
            <a:spAutoFit/>
          </a:bodyPr>
          <a:lstStyle/>
          <a:p>
            <a:pPr algn="ctr" defTabSz="685800"/>
            <a:r>
              <a:rPr lang="en-US" altLang="zh-CN" dirty="0">
                <a:solidFill>
                  <a:prstClr val="black"/>
                </a:solidFill>
                <a:cs typeface="+mn-ea"/>
                <a:sym typeface="+mn-lt"/>
              </a:rPr>
              <a:t>C</a:t>
            </a:r>
          </a:p>
          <a:p>
            <a:pPr algn="ctr" defTabSz="685800"/>
            <a:r>
              <a:rPr lang="zh-CN" altLang="en-US" dirty="0">
                <a:solidFill>
                  <a:prstClr val="black"/>
                </a:solidFill>
                <a:cs typeface="+mn-ea"/>
                <a:sym typeface="+mn-lt"/>
              </a:rPr>
              <a:t>杨树</a:t>
            </a:r>
          </a:p>
        </p:txBody>
      </p:sp>
      <p:sp>
        <p:nvSpPr>
          <p:cNvPr id="20" name="文本框 19"/>
          <p:cNvSpPr txBox="1"/>
          <p:nvPr/>
        </p:nvSpPr>
        <p:spPr>
          <a:xfrm>
            <a:off x="2685895" y="1915096"/>
            <a:ext cx="510152" cy="500137"/>
          </a:xfrm>
          <a:prstGeom prst="rect">
            <a:avLst/>
          </a:prstGeom>
          <a:noFill/>
        </p:spPr>
        <p:txBody>
          <a:bodyPr wrap="square" lIns="68580" tIns="34290" rIns="68580" bIns="34290" rtlCol="0">
            <a:spAutoFit/>
          </a:bodyPr>
          <a:lstStyle/>
          <a:p>
            <a:pPr algn="ctr" defTabSz="685800"/>
            <a:r>
              <a:rPr lang="en-US" altLang="zh-CN" dirty="0">
                <a:solidFill>
                  <a:prstClr val="black"/>
                </a:solidFill>
                <a:cs typeface="+mn-ea"/>
                <a:sym typeface="+mn-lt"/>
              </a:rPr>
              <a:t>D</a:t>
            </a:r>
          </a:p>
          <a:p>
            <a:pPr algn="ctr" defTabSz="685800"/>
            <a:r>
              <a:rPr lang="zh-CN" altLang="en-US" dirty="0">
                <a:solidFill>
                  <a:prstClr val="black"/>
                </a:solidFill>
                <a:cs typeface="+mn-ea"/>
                <a:sym typeface="+mn-lt"/>
              </a:rPr>
              <a:t>槐树</a:t>
            </a:r>
          </a:p>
        </p:txBody>
      </p:sp>
      <p:sp>
        <p:nvSpPr>
          <p:cNvPr id="21" name="文本框 20"/>
          <p:cNvSpPr txBox="1"/>
          <p:nvPr/>
        </p:nvSpPr>
        <p:spPr>
          <a:xfrm>
            <a:off x="2058877" y="1741579"/>
            <a:ext cx="510152" cy="715581"/>
          </a:xfrm>
          <a:prstGeom prst="rect">
            <a:avLst/>
          </a:prstGeom>
          <a:noFill/>
        </p:spPr>
        <p:txBody>
          <a:bodyPr wrap="square" lIns="68580" tIns="34290" rIns="68580" bIns="34290" rtlCol="0">
            <a:spAutoFit/>
          </a:bodyPr>
          <a:lstStyle/>
          <a:p>
            <a:pPr algn="ctr" defTabSz="685800"/>
            <a:r>
              <a:rPr lang="en-US" altLang="zh-CN" dirty="0">
                <a:solidFill>
                  <a:prstClr val="black"/>
                </a:solidFill>
                <a:cs typeface="+mn-ea"/>
                <a:sym typeface="+mn-lt"/>
              </a:rPr>
              <a:t>E</a:t>
            </a:r>
          </a:p>
          <a:p>
            <a:pPr algn="ctr" defTabSz="685800"/>
            <a:r>
              <a:rPr lang="zh-CN" altLang="en-US" dirty="0">
                <a:solidFill>
                  <a:prstClr val="black"/>
                </a:solidFill>
                <a:cs typeface="+mn-ea"/>
                <a:sym typeface="+mn-lt"/>
              </a:rPr>
              <a:t>电线杆</a:t>
            </a:r>
          </a:p>
        </p:txBody>
      </p:sp>
      <p:sp>
        <p:nvSpPr>
          <p:cNvPr id="22" name="左大括号 21"/>
          <p:cNvSpPr/>
          <p:nvPr/>
        </p:nvSpPr>
        <p:spPr>
          <a:xfrm rot="16200000">
            <a:off x="4166718" y="2680797"/>
            <a:ext cx="52218" cy="378122"/>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685800" fontAlgn="ctr">
              <a:defRPr/>
            </a:pPr>
            <a:endParaRPr lang="zh-CN" altLang="en-US">
              <a:solidFill>
                <a:prstClr val="black"/>
              </a:solidFill>
              <a:cs typeface="+mn-ea"/>
              <a:sym typeface="+mn-lt"/>
            </a:endParaRPr>
          </a:p>
        </p:txBody>
      </p:sp>
      <p:sp>
        <p:nvSpPr>
          <p:cNvPr id="23" name="TextBox 33"/>
          <p:cNvSpPr txBox="1">
            <a:spLocks noChangeArrowheads="1"/>
          </p:cNvSpPr>
          <p:nvPr/>
        </p:nvSpPr>
        <p:spPr bwMode="auto">
          <a:xfrm>
            <a:off x="4065289" y="2954282"/>
            <a:ext cx="255077"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srgbClr val="2519C3"/>
                </a:solidFill>
                <a:latin typeface="+mn-lt"/>
                <a:ea typeface="+mn-ea"/>
                <a:cs typeface="+mn-ea"/>
                <a:sym typeface="+mn-lt"/>
              </a:rPr>
              <a:t>1</a:t>
            </a:r>
          </a:p>
        </p:txBody>
      </p:sp>
      <p:sp>
        <p:nvSpPr>
          <p:cNvPr id="24" name="左大括号 23"/>
          <p:cNvSpPr/>
          <p:nvPr/>
        </p:nvSpPr>
        <p:spPr>
          <a:xfrm rot="16200000">
            <a:off x="4533549" y="2649634"/>
            <a:ext cx="45719" cy="1105286"/>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685800" fontAlgn="ctr">
              <a:defRPr/>
            </a:pPr>
            <a:endParaRPr lang="zh-CN" altLang="en-US">
              <a:solidFill>
                <a:prstClr val="black"/>
              </a:solidFill>
              <a:cs typeface="+mn-ea"/>
              <a:sym typeface="+mn-lt"/>
            </a:endParaRPr>
          </a:p>
        </p:txBody>
      </p:sp>
      <p:sp>
        <p:nvSpPr>
          <p:cNvPr id="25" name="左大括号 24"/>
          <p:cNvSpPr/>
          <p:nvPr/>
        </p:nvSpPr>
        <p:spPr>
          <a:xfrm rot="16200000">
            <a:off x="5341253" y="2386182"/>
            <a:ext cx="45753" cy="2720729"/>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685800" fontAlgn="ctr">
              <a:defRPr/>
            </a:pPr>
            <a:endParaRPr lang="zh-CN" altLang="en-US">
              <a:solidFill>
                <a:prstClr val="black"/>
              </a:solidFill>
              <a:cs typeface="+mn-ea"/>
              <a:sym typeface="+mn-lt"/>
            </a:endParaRPr>
          </a:p>
        </p:txBody>
      </p:sp>
      <p:sp>
        <p:nvSpPr>
          <p:cNvPr id="26" name="左大括号 25"/>
          <p:cNvSpPr/>
          <p:nvPr/>
        </p:nvSpPr>
        <p:spPr>
          <a:xfrm rot="16200000">
            <a:off x="3419766" y="2706803"/>
            <a:ext cx="45719" cy="990949"/>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685800" fontAlgn="ctr">
              <a:defRPr/>
            </a:pPr>
            <a:endParaRPr lang="zh-CN" altLang="en-US">
              <a:solidFill>
                <a:prstClr val="black"/>
              </a:solidFill>
              <a:cs typeface="+mn-ea"/>
              <a:sym typeface="+mn-lt"/>
            </a:endParaRPr>
          </a:p>
        </p:txBody>
      </p:sp>
      <p:sp>
        <p:nvSpPr>
          <p:cNvPr id="27" name="左大括号 26"/>
          <p:cNvSpPr/>
          <p:nvPr/>
        </p:nvSpPr>
        <p:spPr>
          <a:xfrm rot="16200000">
            <a:off x="3108786" y="2922020"/>
            <a:ext cx="45719" cy="1635384"/>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685800" fontAlgn="ctr">
              <a:defRPr/>
            </a:pPr>
            <a:endParaRPr lang="zh-CN" altLang="en-US">
              <a:solidFill>
                <a:prstClr val="black"/>
              </a:solidFill>
              <a:cs typeface="+mn-ea"/>
              <a:sym typeface="+mn-lt"/>
            </a:endParaRPr>
          </a:p>
        </p:txBody>
      </p:sp>
      <p:sp>
        <p:nvSpPr>
          <p:cNvPr id="28" name="TextBox 33"/>
          <p:cNvSpPr txBox="1">
            <a:spLocks noChangeArrowheads="1"/>
          </p:cNvSpPr>
          <p:nvPr/>
        </p:nvSpPr>
        <p:spPr bwMode="auto">
          <a:xfrm>
            <a:off x="4414895" y="3305125"/>
            <a:ext cx="255077"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3</a:t>
            </a:r>
          </a:p>
        </p:txBody>
      </p:sp>
      <p:sp>
        <p:nvSpPr>
          <p:cNvPr id="29" name="TextBox 33"/>
          <p:cNvSpPr txBox="1">
            <a:spLocks noChangeArrowheads="1"/>
          </p:cNvSpPr>
          <p:nvPr/>
        </p:nvSpPr>
        <p:spPr bwMode="auto">
          <a:xfrm>
            <a:off x="3315086" y="3310433"/>
            <a:ext cx="255077"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3</a:t>
            </a:r>
          </a:p>
        </p:txBody>
      </p:sp>
      <p:sp>
        <p:nvSpPr>
          <p:cNvPr id="30" name="TextBox 33"/>
          <p:cNvSpPr txBox="1">
            <a:spLocks noChangeArrowheads="1"/>
          </p:cNvSpPr>
          <p:nvPr/>
        </p:nvSpPr>
        <p:spPr bwMode="auto">
          <a:xfrm>
            <a:off x="5164743" y="3905946"/>
            <a:ext cx="576383"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7.5</a:t>
            </a:r>
          </a:p>
        </p:txBody>
      </p:sp>
      <p:sp>
        <p:nvSpPr>
          <p:cNvPr id="31" name="TextBox 33"/>
          <p:cNvSpPr txBox="1">
            <a:spLocks noChangeArrowheads="1"/>
          </p:cNvSpPr>
          <p:nvPr/>
        </p:nvSpPr>
        <p:spPr bwMode="auto">
          <a:xfrm>
            <a:off x="2866241" y="3902285"/>
            <a:ext cx="576383"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4.8</a:t>
            </a:r>
          </a:p>
        </p:txBody>
      </p:sp>
      <p:sp>
        <p:nvSpPr>
          <p:cNvPr id="32" name="TextBox 6"/>
          <p:cNvSpPr txBox="1"/>
          <p:nvPr/>
        </p:nvSpPr>
        <p:spPr>
          <a:xfrm>
            <a:off x="416090" y="249230"/>
            <a:ext cx="2430270"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画 图</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500"/>
                                        <p:tgtEl>
                                          <p:spTgt spid="22"/>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ox(in)">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left)">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left)">
                                      <p:cBhvr>
                                        <p:cTn id="64" dur="500"/>
                                        <p:tgtEl>
                                          <p:spTgt spid="27"/>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ox(in)">
                                      <p:cBhvr>
                                        <p:cTn id="67" dur="500"/>
                                        <p:tgtEl>
                                          <p:spTgt spid="28"/>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box(in)">
                                      <p:cBhvr>
                                        <p:cTn id="70" dur="500"/>
                                        <p:tgtEl>
                                          <p:spTgt spid="29"/>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box(in)">
                                      <p:cBhvr>
                                        <p:cTn id="73" dur="500"/>
                                        <p:tgtEl>
                                          <p:spTgt spid="30"/>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box(in)">
                                      <p:cBhvr>
                                        <p:cTn id="76" dur="500"/>
                                        <p:tgtEl>
                                          <p:spTgt spid="31"/>
                                        </p:tgtEl>
                                      </p:cBhvr>
                                    </p:animEffect>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animBg="1"/>
      <p:bldP spid="23" grpId="0"/>
      <p:bldP spid="24" grpId="0" animBg="1"/>
      <p:bldP spid="25" grpId="0" animBg="1"/>
      <p:bldP spid="26" grpId="0" animBg="1"/>
      <p:bldP spid="27" grpId="0" animBg="1"/>
      <p:bldP spid="28" grpId="0"/>
      <p:bldP spid="29" grpId="0"/>
      <p:bldP spid="30"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54400" y="876607"/>
            <a:ext cx="7762285" cy="623248"/>
          </a:xfrm>
          <a:prstGeom prst="rect">
            <a:avLst/>
          </a:prstGeom>
        </p:spPr>
        <p:txBody>
          <a:bodyPr wrap="square" lIns="68580" tIns="34290" rIns="68580" bIns="34290">
            <a:spAutoFit/>
          </a:bodyPr>
          <a:lstStyle/>
          <a:p>
            <a:pPr defTabSz="685800"/>
            <a:r>
              <a:rPr lang="zh-CN" altLang="en-US" sz="1800" b="1" dirty="0">
                <a:solidFill>
                  <a:prstClr val="black"/>
                </a:solidFill>
                <a:cs typeface="+mn-ea"/>
                <a:sym typeface="+mn-lt"/>
              </a:rPr>
              <a:t>   怎样</a:t>
            </a:r>
            <a:r>
              <a:rPr lang="zh-CN" altLang="en-US" sz="1800" b="1" dirty="0">
                <a:solidFill>
                  <a:srgbClr val="FF0000"/>
                </a:solidFill>
                <a:cs typeface="+mn-ea"/>
                <a:sym typeface="+mn-lt"/>
              </a:rPr>
              <a:t>用数</a:t>
            </a:r>
            <a:r>
              <a:rPr lang="zh-CN" altLang="en-US" sz="1800" b="1" dirty="0">
                <a:solidFill>
                  <a:prstClr val="black"/>
                </a:solidFill>
                <a:cs typeface="+mn-ea"/>
                <a:sym typeface="+mn-lt"/>
              </a:rPr>
              <a:t>简明地表示这些树、电线杆与汽车站牌的相对位置关系（</a:t>
            </a:r>
            <a:r>
              <a:rPr lang="zh-CN" altLang="en-US" sz="1800" b="1" dirty="0">
                <a:solidFill>
                  <a:srgbClr val="FF0000"/>
                </a:solidFill>
                <a:cs typeface="+mn-ea"/>
                <a:sym typeface="+mn-lt"/>
              </a:rPr>
              <a:t>方向、距离</a:t>
            </a:r>
            <a:r>
              <a:rPr lang="zh-CN" altLang="en-US" sz="1800" b="1" dirty="0">
                <a:solidFill>
                  <a:prstClr val="black"/>
                </a:solidFill>
                <a:cs typeface="+mn-ea"/>
                <a:sym typeface="+mn-lt"/>
              </a:rPr>
              <a:t>）</a:t>
            </a:r>
            <a:r>
              <a:rPr lang="zh-CN" altLang="en-US" b="1" dirty="0">
                <a:solidFill>
                  <a:prstClr val="black"/>
                </a:solidFill>
                <a:cs typeface="+mn-ea"/>
                <a:sym typeface="+mn-lt"/>
              </a:rPr>
              <a:t>？ </a:t>
            </a:r>
            <a:endParaRPr lang="zh-CN" altLang="en-US" sz="1200" dirty="0">
              <a:solidFill>
                <a:prstClr val="black"/>
              </a:solidFill>
              <a:cs typeface="+mn-ea"/>
              <a:sym typeface="+mn-lt"/>
            </a:endParaRPr>
          </a:p>
        </p:txBody>
      </p:sp>
      <p:sp>
        <p:nvSpPr>
          <p:cNvPr id="8" name="文本占位符 9217"/>
          <p:cNvSpPr txBox="1">
            <a:spLocks noChangeArrowheads="1"/>
          </p:cNvSpPr>
          <p:nvPr/>
        </p:nvSpPr>
        <p:spPr bwMode="auto">
          <a:xfrm>
            <a:off x="593508" y="1708242"/>
            <a:ext cx="7637950" cy="10556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4400">
              <a:lnSpc>
                <a:spcPct val="150000"/>
              </a:lnSpc>
              <a:buNone/>
            </a:pPr>
            <a:r>
              <a:rPr lang="zh-CN" altLang="en-US" sz="1400" dirty="0">
                <a:solidFill>
                  <a:prstClr val="black"/>
                </a:solidFill>
                <a:cs typeface="+mn-ea"/>
                <a:sym typeface="+mn-lt"/>
              </a:rPr>
              <a:t>上面的问题中，“东”与“西”“左”与“右”都具有</a:t>
            </a:r>
            <a:r>
              <a:rPr lang="zh-CN" altLang="en-US" sz="1400" dirty="0">
                <a:solidFill>
                  <a:srgbClr val="FF0000"/>
                </a:solidFill>
                <a:cs typeface="+mn-ea"/>
                <a:sym typeface="+mn-lt"/>
              </a:rPr>
              <a:t>相反意义</a:t>
            </a:r>
            <a:r>
              <a:rPr lang="zh-CN" altLang="en-US" sz="1400" dirty="0">
                <a:solidFill>
                  <a:prstClr val="black"/>
                </a:solidFill>
                <a:cs typeface="+mn-ea"/>
                <a:sym typeface="+mn-lt"/>
              </a:rPr>
              <a:t>。如图所示，在一条直线上取一个点</a:t>
            </a:r>
            <a:r>
              <a:rPr lang="en-US" altLang="zh-CN" sz="1400" dirty="0">
                <a:solidFill>
                  <a:prstClr val="black"/>
                </a:solidFill>
                <a:cs typeface="+mn-ea"/>
                <a:sym typeface="+mn-lt"/>
              </a:rPr>
              <a:t>O</a:t>
            </a:r>
            <a:r>
              <a:rPr lang="zh-CN" altLang="en-US" sz="1400" dirty="0">
                <a:solidFill>
                  <a:prstClr val="black"/>
                </a:solidFill>
                <a:cs typeface="+mn-ea"/>
                <a:sym typeface="+mn-lt"/>
              </a:rPr>
              <a:t>为</a:t>
            </a:r>
            <a:r>
              <a:rPr lang="zh-CN" altLang="en-US" sz="1400" dirty="0">
                <a:solidFill>
                  <a:srgbClr val="FF0000"/>
                </a:solidFill>
                <a:cs typeface="+mn-ea"/>
                <a:sym typeface="+mn-lt"/>
              </a:rPr>
              <a:t>基准点</a:t>
            </a:r>
            <a:r>
              <a:rPr lang="zh-CN" altLang="en-US" sz="1400" dirty="0">
                <a:solidFill>
                  <a:prstClr val="black"/>
                </a:solidFill>
                <a:cs typeface="+mn-ea"/>
                <a:sym typeface="+mn-lt"/>
              </a:rPr>
              <a:t>，用</a:t>
            </a:r>
            <a:r>
              <a:rPr lang="en-US" altLang="zh-CN" sz="1400" dirty="0">
                <a:solidFill>
                  <a:prstClr val="black"/>
                </a:solidFill>
                <a:cs typeface="+mn-ea"/>
                <a:sym typeface="+mn-lt"/>
              </a:rPr>
              <a:t>O</a:t>
            </a:r>
            <a:r>
              <a:rPr lang="zh-CN" altLang="en-US" sz="1400" dirty="0">
                <a:solidFill>
                  <a:prstClr val="black"/>
                </a:solidFill>
                <a:cs typeface="+mn-ea"/>
                <a:sym typeface="+mn-lt"/>
              </a:rPr>
              <a:t>表示它，</a:t>
            </a:r>
            <a:r>
              <a:rPr lang="zh-CN" altLang="en-US" sz="1400" b="1" dirty="0">
                <a:solidFill>
                  <a:srgbClr val="FF0000"/>
                </a:solidFill>
                <a:cs typeface="+mn-ea"/>
                <a:sym typeface="+mn-lt"/>
              </a:rPr>
              <a:t>再用负数表示点</a:t>
            </a:r>
            <a:r>
              <a:rPr lang="en-US" altLang="zh-CN" sz="1400" b="1" dirty="0">
                <a:solidFill>
                  <a:srgbClr val="FF0000"/>
                </a:solidFill>
                <a:cs typeface="+mn-ea"/>
                <a:sym typeface="+mn-lt"/>
              </a:rPr>
              <a:t>O</a:t>
            </a:r>
            <a:r>
              <a:rPr lang="zh-CN" altLang="en-US" sz="1400" b="1" dirty="0">
                <a:solidFill>
                  <a:srgbClr val="FF0000"/>
                </a:solidFill>
                <a:cs typeface="+mn-ea"/>
                <a:sym typeface="+mn-lt"/>
              </a:rPr>
              <a:t>左边的点，用正数表示点</a:t>
            </a:r>
            <a:r>
              <a:rPr lang="en-US" altLang="zh-CN" sz="1400" b="1" dirty="0">
                <a:solidFill>
                  <a:srgbClr val="FF0000"/>
                </a:solidFill>
                <a:cs typeface="+mn-ea"/>
                <a:sym typeface="+mn-lt"/>
              </a:rPr>
              <a:t>O</a:t>
            </a:r>
            <a:r>
              <a:rPr lang="zh-CN" altLang="en-US" sz="1400" b="1" dirty="0">
                <a:solidFill>
                  <a:srgbClr val="FF0000"/>
                </a:solidFill>
                <a:cs typeface="+mn-ea"/>
                <a:sym typeface="+mn-lt"/>
              </a:rPr>
              <a:t>右边的点</a:t>
            </a:r>
            <a:r>
              <a:rPr lang="zh-CN" altLang="en-US" sz="1400" dirty="0">
                <a:solidFill>
                  <a:prstClr val="black"/>
                </a:solidFill>
                <a:cs typeface="+mn-ea"/>
                <a:sym typeface="+mn-lt"/>
              </a:rPr>
              <a:t>。这样，我们就用负数、</a:t>
            </a:r>
            <a:r>
              <a:rPr lang="en-US" altLang="zh-CN" sz="1400" dirty="0">
                <a:solidFill>
                  <a:prstClr val="black"/>
                </a:solidFill>
                <a:cs typeface="+mn-ea"/>
                <a:sym typeface="+mn-lt"/>
              </a:rPr>
              <a:t>0</a:t>
            </a:r>
            <a:r>
              <a:rPr lang="zh-CN" altLang="en-US" sz="1400" dirty="0">
                <a:solidFill>
                  <a:prstClr val="black"/>
                </a:solidFill>
                <a:cs typeface="+mn-ea"/>
                <a:sym typeface="+mn-lt"/>
              </a:rPr>
              <a:t>、正数表示了这条直线上的点。</a:t>
            </a:r>
            <a:endParaRPr lang="en-US" altLang="zh-CN" sz="1400" dirty="0">
              <a:solidFill>
                <a:prstClr val="black"/>
              </a:solidFill>
              <a:cs typeface="+mn-ea"/>
              <a:sym typeface="+mn-lt"/>
            </a:endParaRPr>
          </a:p>
        </p:txBody>
      </p:sp>
      <p:grpSp>
        <p:nvGrpSpPr>
          <p:cNvPr id="3" name="组合 2"/>
          <p:cNvGrpSpPr/>
          <p:nvPr/>
        </p:nvGrpSpPr>
        <p:grpSpPr>
          <a:xfrm>
            <a:off x="1376071" y="3001209"/>
            <a:ext cx="6453051" cy="479387"/>
            <a:chOff x="1376070" y="3142723"/>
            <a:chExt cx="6453051" cy="479387"/>
          </a:xfrm>
        </p:grpSpPr>
        <p:grpSp>
          <p:nvGrpSpPr>
            <p:cNvPr id="9" name="组合 8"/>
            <p:cNvGrpSpPr/>
            <p:nvPr/>
          </p:nvGrpSpPr>
          <p:grpSpPr>
            <a:xfrm>
              <a:off x="1376070" y="3504544"/>
              <a:ext cx="6453051" cy="117566"/>
              <a:chOff x="1188720" y="3755571"/>
              <a:chExt cx="6453051" cy="117566"/>
            </a:xfrm>
          </p:grpSpPr>
          <p:cxnSp>
            <p:nvCxnSpPr>
              <p:cNvPr id="10" name="直接连接符 9"/>
              <p:cNvCxnSpPr/>
              <p:nvPr/>
            </p:nvCxnSpPr>
            <p:spPr>
              <a:xfrm>
                <a:off x="1188720" y="3873137"/>
                <a:ext cx="645305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84701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225132"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952297"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567738"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790395"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214596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7" name="文本框 16"/>
            <p:cNvSpPr txBox="1"/>
            <p:nvPr/>
          </p:nvSpPr>
          <p:spPr>
            <a:xfrm>
              <a:off x="3794067" y="3156359"/>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O</a:t>
              </a:r>
            </a:p>
          </p:txBody>
        </p:sp>
        <p:sp>
          <p:nvSpPr>
            <p:cNvPr id="18" name="文本框 17"/>
            <p:cNvSpPr txBox="1"/>
            <p:nvPr/>
          </p:nvSpPr>
          <p:spPr>
            <a:xfrm>
              <a:off x="4180039" y="3150742"/>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A</a:t>
              </a:r>
              <a:endParaRPr lang="zh-CN" altLang="en-US" dirty="0">
                <a:solidFill>
                  <a:prstClr val="black"/>
                </a:solidFill>
                <a:cs typeface="+mn-ea"/>
                <a:sym typeface="+mn-lt"/>
              </a:endParaRPr>
            </a:p>
          </p:txBody>
        </p:sp>
        <p:sp>
          <p:nvSpPr>
            <p:cNvPr id="19" name="文本框 18"/>
            <p:cNvSpPr txBox="1"/>
            <p:nvPr/>
          </p:nvSpPr>
          <p:spPr>
            <a:xfrm>
              <a:off x="4903280" y="3150742"/>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B</a:t>
              </a:r>
            </a:p>
          </p:txBody>
        </p:sp>
        <p:sp>
          <p:nvSpPr>
            <p:cNvPr id="20" name="文本框 19"/>
            <p:cNvSpPr txBox="1"/>
            <p:nvPr/>
          </p:nvSpPr>
          <p:spPr>
            <a:xfrm>
              <a:off x="6521743" y="3150742"/>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C</a:t>
              </a:r>
            </a:p>
          </p:txBody>
        </p:sp>
        <p:sp>
          <p:nvSpPr>
            <p:cNvPr id="21" name="文本框 20"/>
            <p:cNvSpPr txBox="1"/>
            <p:nvPr/>
          </p:nvSpPr>
          <p:spPr>
            <a:xfrm>
              <a:off x="2770330" y="3169959"/>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D</a:t>
              </a:r>
            </a:p>
          </p:txBody>
        </p:sp>
        <p:sp>
          <p:nvSpPr>
            <p:cNvPr id="22" name="文本框 21"/>
            <p:cNvSpPr txBox="1"/>
            <p:nvPr/>
          </p:nvSpPr>
          <p:spPr>
            <a:xfrm>
              <a:off x="2094800" y="3142723"/>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E</a:t>
              </a:r>
            </a:p>
          </p:txBody>
        </p:sp>
      </p:grpSp>
      <p:sp>
        <p:nvSpPr>
          <p:cNvPr id="23" name="TextBox 33"/>
          <p:cNvSpPr txBox="1">
            <a:spLocks noChangeArrowheads="1"/>
          </p:cNvSpPr>
          <p:nvPr/>
        </p:nvSpPr>
        <p:spPr bwMode="auto">
          <a:xfrm>
            <a:off x="4292203" y="3535172"/>
            <a:ext cx="255077"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srgbClr val="2519C3"/>
                </a:solidFill>
                <a:latin typeface="+mn-lt"/>
                <a:ea typeface="+mn-ea"/>
                <a:cs typeface="+mn-ea"/>
                <a:sym typeface="+mn-lt"/>
              </a:rPr>
              <a:t>1</a:t>
            </a:r>
          </a:p>
        </p:txBody>
      </p:sp>
      <p:sp>
        <p:nvSpPr>
          <p:cNvPr id="24" name="TextBox 33"/>
          <p:cNvSpPr txBox="1">
            <a:spLocks noChangeArrowheads="1"/>
          </p:cNvSpPr>
          <p:nvPr/>
        </p:nvSpPr>
        <p:spPr bwMode="auto">
          <a:xfrm>
            <a:off x="5002633" y="3534686"/>
            <a:ext cx="210168"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3</a:t>
            </a:r>
          </a:p>
        </p:txBody>
      </p:sp>
      <p:sp>
        <p:nvSpPr>
          <p:cNvPr id="25" name="TextBox 33"/>
          <p:cNvSpPr txBox="1">
            <a:spLocks noChangeArrowheads="1"/>
          </p:cNvSpPr>
          <p:nvPr/>
        </p:nvSpPr>
        <p:spPr bwMode="auto">
          <a:xfrm>
            <a:off x="2813026" y="3534687"/>
            <a:ext cx="424761"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-3</a:t>
            </a:r>
          </a:p>
        </p:txBody>
      </p:sp>
      <p:sp>
        <p:nvSpPr>
          <p:cNvPr id="26" name="TextBox 33"/>
          <p:cNvSpPr txBox="1">
            <a:spLocks noChangeArrowheads="1"/>
          </p:cNvSpPr>
          <p:nvPr/>
        </p:nvSpPr>
        <p:spPr bwMode="auto">
          <a:xfrm>
            <a:off x="6521744" y="3534687"/>
            <a:ext cx="576383"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7.5</a:t>
            </a:r>
          </a:p>
        </p:txBody>
      </p:sp>
      <p:sp>
        <p:nvSpPr>
          <p:cNvPr id="27" name="TextBox 33"/>
          <p:cNvSpPr txBox="1">
            <a:spLocks noChangeArrowheads="1"/>
          </p:cNvSpPr>
          <p:nvPr/>
        </p:nvSpPr>
        <p:spPr bwMode="auto">
          <a:xfrm>
            <a:off x="1953032" y="3541259"/>
            <a:ext cx="793689"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-4.8</a:t>
            </a:r>
          </a:p>
        </p:txBody>
      </p:sp>
      <p:sp>
        <p:nvSpPr>
          <p:cNvPr id="28" name="TextBox 33"/>
          <p:cNvSpPr txBox="1">
            <a:spLocks noChangeArrowheads="1"/>
          </p:cNvSpPr>
          <p:nvPr/>
        </p:nvSpPr>
        <p:spPr bwMode="auto">
          <a:xfrm>
            <a:off x="3885950" y="3541259"/>
            <a:ext cx="424761"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srgbClr val="FF0000"/>
                </a:solidFill>
                <a:latin typeface="+mn-lt"/>
                <a:ea typeface="+mn-ea"/>
                <a:cs typeface="+mn-ea"/>
                <a:sym typeface="+mn-lt"/>
              </a:rPr>
              <a:t>0</a:t>
            </a:r>
          </a:p>
        </p:txBody>
      </p:sp>
      <p:sp>
        <p:nvSpPr>
          <p:cNvPr id="4" name="文本框 3"/>
          <p:cNvSpPr txBox="1"/>
          <p:nvPr/>
        </p:nvSpPr>
        <p:spPr>
          <a:xfrm>
            <a:off x="1953032" y="4266893"/>
            <a:ext cx="5068800" cy="377075"/>
          </a:xfrm>
          <a:prstGeom prst="rect">
            <a:avLst/>
          </a:prstGeom>
          <a:noFill/>
        </p:spPr>
        <p:txBody>
          <a:bodyPr wrap="square" lIns="68580" tIns="34290" rIns="68580" bIns="34290" rtlCol="0">
            <a:spAutoFit/>
          </a:bodyPr>
          <a:lstStyle/>
          <a:p>
            <a:pPr defTabSz="685800"/>
            <a:r>
              <a:rPr lang="zh-CN" altLang="en-US" sz="2000" b="1" dirty="0">
                <a:solidFill>
                  <a:srgbClr val="FF0000"/>
                </a:solidFill>
                <a:cs typeface="+mn-ea"/>
                <a:sym typeface="+mn-lt"/>
              </a:rPr>
              <a:t>提问：你知道</a:t>
            </a:r>
            <a:r>
              <a:rPr lang="en-US" altLang="zh-CN" sz="2000" b="1" dirty="0">
                <a:solidFill>
                  <a:srgbClr val="FF0000"/>
                </a:solidFill>
                <a:cs typeface="+mn-ea"/>
                <a:sym typeface="+mn-lt"/>
              </a:rPr>
              <a:t>-4.8</a:t>
            </a:r>
            <a:r>
              <a:rPr lang="zh-CN" altLang="en-US" sz="2000" b="1" dirty="0">
                <a:solidFill>
                  <a:srgbClr val="FF0000"/>
                </a:solidFill>
                <a:cs typeface="+mn-ea"/>
                <a:sym typeface="+mn-lt"/>
              </a:rPr>
              <a:t>和</a:t>
            </a:r>
            <a:r>
              <a:rPr lang="en-US" altLang="zh-CN" sz="2000" b="1" dirty="0">
                <a:solidFill>
                  <a:srgbClr val="FF0000"/>
                </a:solidFill>
                <a:cs typeface="+mn-ea"/>
                <a:sym typeface="+mn-lt"/>
              </a:rPr>
              <a:t>-3</a:t>
            </a:r>
            <a:r>
              <a:rPr lang="zh-CN" altLang="en-US" sz="2000" b="1" dirty="0">
                <a:solidFill>
                  <a:srgbClr val="FF0000"/>
                </a:solidFill>
                <a:cs typeface="+mn-ea"/>
                <a:sym typeface="+mn-lt"/>
              </a:rPr>
              <a:t>表示什么呢？</a:t>
            </a:r>
          </a:p>
        </p:txBody>
      </p:sp>
      <p:sp>
        <p:nvSpPr>
          <p:cNvPr id="29" name="TextBox 6"/>
          <p:cNvSpPr txBox="1"/>
          <p:nvPr/>
        </p:nvSpPr>
        <p:spPr>
          <a:xfrm>
            <a:off x="416090" y="249230"/>
            <a:ext cx="2430270"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问 题</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ox(in)">
                                      <p:cBhvr>
                                        <p:cTn id="20" dur="500"/>
                                        <p:tgtEl>
                                          <p:spTgt spid="23"/>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ox(in)">
                                      <p:cBhvr>
                                        <p:cTn id="23" dur="500"/>
                                        <p:tgtEl>
                                          <p:spTgt spid="24"/>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ox(in)">
                                      <p:cBhvr>
                                        <p:cTn id="26" dur="500"/>
                                        <p:tgtEl>
                                          <p:spTgt spid="25"/>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ox(in)">
                                      <p:cBhvr>
                                        <p:cTn id="29" dur="500"/>
                                        <p:tgtEl>
                                          <p:spTgt spid="26"/>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ox(in)">
                                      <p:cBhvr>
                                        <p:cTn id="32" dur="500"/>
                                        <p:tgtEl>
                                          <p:spTgt spid="27"/>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box(in)">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p:bldP spid="26" grpId="0"/>
      <p:bldP spid="27" grpId="0"/>
      <p:bldP spid="28" grpId="0"/>
      <p:bldP spid="4"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cstate="email"/>
          <a:stretch>
            <a:fillRect/>
          </a:stretch>
        </p:blipFill>
        <p:spPr>
          <a:xfrm>
            <a:off x="1113198" y="2044820"/>
            <a:ext cx="2691972" cy="2686544"/>
          </a:xfrm>
          <a:prstGeom prst="rect">
            <a:avLst/>
          </a:prstGeom>
        </p:spPr>
      </p:pic>
      <p:sp>
        <p:nvSpPr>
          <p:cNvPr id="3" name="文本框 2"/>
          <p:cNvSpPr txBox="1"/>
          <p:nvPr/>
        </p:nvSpPr>
        <p:spPr>
          <a:xfrm>
            <a:off x="607492" y="1496126"/>
            <a:ext cx="4371418" cy="377075"/>
          </a:xfrm>
          <a:prstGeom prst="rect">
            <a:avLst/>
          </a:prstGeom>
          <a:noFill/>
        </p:spPr>
        <p:txBody>
          <a:bodyPr wrap="square" lIns="68580" tIns="34290" rIns="68580" bIns="34290" rtlCol="0">
            <a:spAutoFit/>
          </a:bodyPr>
          <a:lstStyle/>
          <a:p>
            <a:pPr defTabSz="685800"/>
            <a:r>
              <a:rPr lang="zh-CN" altLang="en-US" sz="2000" b="1" dirty="0">
                <a:solidFill>
                  <a:prstClr val="black"/>
                </a:solidFill>
                <a:cs typeface="+mn-ea"/>
                <a:sym typeface="+mn-lt"/>
              </a:rPr>
              <a:t>你能读出下面温度计显示的温度吗？</a:t>
            </a:r>
          </a:p>
        </p:txBody>
      </p:sp>
      <p:sp>
        <p:nvSpPr>
          <p:cNvPr id="4" name="矩形 3"/>
          <p:cNvSpPr/>
          <p:nvPr/>
        </p:nvSpPr>
        <p:spPr>
          <a:xfrm>
            <a:off x="2084078" y="4325184"/>
            <a:ext cx="750213" cy="284742"/>
          </a:xfrm>
          <a:prstGeom prst="rect">
            <a:avLst/>
          </a:prstGeom>
        </p:spPr>
        <p:txBody>
          <a:bodyPr wrap="square" lIns="68580" tIns="34290" rIns="68580" bIns="34290">
            <a:spAutoFit/>
          </a:bodyPr>
          <a:lstStyle/>
          <a:p>
            <a:pPr defTabSz="685800">
              <a:spcBef>
                <a:spcPct val="50000"/>
              </a:spcBef>
            </a:pPr>
            <a:r>
              <a:rPr lang="en-US" altLang="zh-CN" dirty="0">
                <a:solidFill>
                  <a:srgbClr val="004646"/>
                </a:solidFill>
                <a:cs typeface="+mn-ea"/>
                <a:sym typeface="+mn-lt"/>
              </a:rPr>
              <a:t>32.5℃</a:t>
            </a:r>
          </a:p>
        </p:txBody>
      </p:sp>
      <p:sp>
        <p:nvSpPr>
          <p:cNvPr id="8" name="矩形 7"/>
          <p:cNvSpPr/>
          <p:nvPr/>
        </p:nvSpPr>
        <p:spPr>
          <a:xfrm>
            <a:off x="3525332" y="4301198"/>
            <a:ext cx="861054" cy="284742"/>
          </a:xfrm>
          <a:prstGeom prst="rect">
            <a:avLst/>
          </a:prstGeom>
        </p:spPr>
        <p:txBody>
          <a:bodyPr wrap="square" lIns="68580" tIns="34290" rIns="68580" bIns="34290">
            <a:spAutoFit/>
          </a:bodyPr>
          <a:lstStyle/>
          <a:p>
            <a:pPr defTabSz="685800">
              <a:spcBef>
                <a:spcPct val="50000"/>
              </a:spcBef>
            </a:pPr>
            <a:r>
              <a:rPr lang="en-US" altLang="zh-CN" dirty="0">
                <a:solidFill>
                  <a:srgbClr val="004646"/>
                </a:solidFill>
                <a:cs typeface="+mn-ea"/>
                <a:sym typeface="+mn-lt"/>
              </a:rPr>
              <a:t>-7.5℃</a:t>
            </a:r>
          </a:p>
        </p:txBody>
      </p:sp>
      <p:sp>
        <p:nvSpPr>
          <p:cNvPr id="24" name="文本框 23"/>
          <p:cNvSpPr txBox="1"/>
          <p:nvPr/>
        </p:nvSpPr>
        <p:spPr>
          <a:xfrm>
            <a:off x="4492468" y="2044820"/>
            <a:ext cx="4035054" cy="1454244"/>
          </a:xfrm>
          <a:prstGeom prst="rect">
            <a:avLst/>
          </a:prstGeom>
          <a:noFill/>
        </p:spPr>
        <p:txBody>
          <a:bodyPr wrap="square" lIns="68580" tIns="34290" rIns="68580" bIns="34290" rtlCol="0">
            <a:spAutoFit/>
          </a:bodyPr>
          <a:lstStyle/>
          <a:p>
            <a:pPr defTabSz="685800">
              <a:lnSpc>
                <a:spcPct val="150000"/>
              </a:lnSpc>
            </a:pPr>
            <a:r>
              <a:rPr lang="zh-CN" altLang="en-US" sz="2000" b="1" dirty="0">
                <a:solidFill>
                  <a:srgbClr val="50742F">
                    <a:lumMod val="50000"/>
                  </a:srgbClr>
                </a:solidFill>
                <a:cs typeface="+mn-ea"/>
                <a:sym typeface="+mn-lt"/>
              </a:rPr>
              <a:t>问题：</a:t>
            </a:r>
            <a:endParaRPr lang="en-US" altLang="zh-CN" sz="2000" b="1" dirty="0">
              <a:solidFill>
                <a:srgbClr val="50742F">
                  <a:lumMod val="50000"/>
                </a:srgbClr>
              </a:solidFill>
              <a:cs typeface="+mn-ea"/>
              <a:sym typeface="+mn-lt"/>
            </a:endParaRPr>
          </a:p>
          <a:p>
            <a:pPr defTabSz="685800">
              <a:lnSpc>
                <a:spcPct val="150000"/>
              </a:lnSpc>
            </a:pPr>
            <a:r>
              <a:rPr lang="zh-CN" altLang="en-US" sz="2000" b="1" dirty="0">
                <a:solidFill>
                  <a:srgbClr val="50742F">
                    <a:lumMod val="50000"/>
                  </a:srgbClr>
                </a:solidFill>
                <a:cs typeface="+mn-ea"/>
                <a:sym typeface="+mn-lt"/>
              </a:rPr>
              <a:t>对比上页图片，你能发现什么共同点？什么不同点吗？</a:t>
            </a:r>
          </a:p>
        </p:txBody>
      </p:sp>
      <p:grpSp>
        <p:nvGrpSpPr>
          <p:cNvPr id="45" name="组合 44"/>
          <p:cNvGrpSpPr/>
          <p:nvPr/>
        </p:nvGrpSpPr>
        <p:grpSpPr>
          <a:xfrm>
            <a:off x="2084078" y="469034"/>
            <a:ext cx="6453051" cy="878605"/>
            <a:chOff x="2074470" y="26035"/>
            <a:chExt cx="6453051" cy="878605"/>
          </a:xfrm>
        </p:grpSpPr>
        <p:grpSp>
          <p:nvGrpSpPr>
            <p:cNvPr id="25" name="组合 24"/>
            <p:cNvGrpSpPr/>
            <p:nvPr/>
          </p:nvGrpSpPr>
          <p:grpSpPr>
            <a:xfrm>
              <a:off x="2074470" y="412136"/>
              <a:ext cx="6453051" cy="117566"/>
              <a:chOff x="1188720" y="3755571"/>
              <a:chExt cx="6453051" cy="117566"/>
            </a:xfrm>
          </p:grpSpPr>
          <p:cxnSp>
            <p:nvCxnSpPr>
              <p:cNvPr id="26" name="直接连接符 25"/>
              <p:cNvCxnSpPr/>
              <p:nvPr/>
            </p:nvCxnSpPr>
            <p:spPr>
              <a:xfrm>
                <a:off x="1188720" y="3873137"/>
                <a:ext cx="645305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84701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225132"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952297"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567738"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2790395"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214596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33" name="文本框 32"/>
            <p:cNvSpPr txBox="1"/>
            <p:nvPr/>
          </p:nvSpPr>
          <p:spPr>
            <a:xfrm>
              <a:off x="4492467" y="39671"/>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O</a:t>
              </a:r>
            </a:p>
          </p:txBody>
        </p:sp>
        <p:sp>
          <p:nvSpPr>
            <p:cNvPr id="34" name="文本框 33"/>
            <p:cNvSpPr txBox="1"/>
            <p:nvPr/>
          </p:nvSpPr>
          <p:spPr>
            <a:xfrm>
              <a:off x="4878439" y="34054"/>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A</a:t>
              </a:r>
              <a:endParaRPr lang="zh-CN" altLang="en-US" dirty="0">
                <a:solidFill>
                  <a:prstClr val="black"/>
                </a:solidFill>
                <a:cs typeface="+mn-ea"/>
                <a:sym typeface="+mn-lt"/>
              </a:endParaRPr>
            </a:p>
          </p:txBody>
        </p:sp>
        <p:sp>
          <p:nvSpPr>
            <p:cNvPr id="35" name="文本框 34"/>
            <p:cNvSpPr txBox="1"/>
            <p:nvPr/>
          </p:nvSpPr>
          <p:spPr>
            <a:xfrm>
              <a:off x="5601680" y="34054"/>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B</a:t>
              </a:r>
            </a:p>
          </p:txBody>
        </p:sp>
        <p:sp>
          <p:nvSpPr>
            <p:cNvPr id="36" name="文本框 35"/>
            <p:cNvSpPr txBox="1"/>
            <p:nvPr/>
          </p:nvSpPr>
          <p:spPr>
            <a:xfrm>
              <a:off x="7220143" y="34054"/>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C</a:t>
              </a:r>
            </a:p>
          </p:txBody>
        </p:sp>
        <p:sp>
          <p:nvSpPr>
            <p:cNvPr id="37" name="文本框 36"/>
            <p:cNvSpPr txBox="1"/>
            <p:nvPr/>
          </p:nvSpPr>
          <p:spPr>
            <a:xfrm>
              <a:off x="3468730" y="53271"/>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D</a:t>
              </a:r>
            </a:p>
          </p:txBody>
        </p:sp>
        <p:sp>
          <p:nvSpPr>
            <p:cNvPr id="38" name="文本框 37"/>
            <p:cNvSpPr txBox="1"/>
            <p:nvPr/>
          </p:nvSpPr>
          <p:spPr>
            <a:xfrm>
              <a:off x="2793200" y="26035"/>
              <a:ext cx="510152" cy="307777"/>
            </a:xfrm>
            <a:prstGeom prst="rect">
              <a:avLst/>
            </a:prstGeom>
            <a:noFill/>
          </p:spPr>
          <p:txBody>
            <a:bodyPr wrap="square" rtlCol="0">
              <a:spAutoFit/>
            </a:bodyPr>
            <a:lstStyle/>
            <a:p>
              <a:pPr algn="ctr" defTabSz="685800"/>
              <a:r>
                <a:rPr lang="en-US" altLang="zh-CN" dirty="0">
                  <a:solidFill>
                    <a:prstClr val="black"/>
                  </a:solidFill>
                  <a:cs typeface="+mn-ea"/>
                  <a:sym typeface="+mn-lt"/>
                </a:rPr>
                <a:t>E</a:t>
              </a:r>
            </a:p>
          </p:txBody>
        </p:sp>
        <p:sp>
          <p:nvSpPr>
            <p:cNvPr id="39" name="TextBox 33"/>
            <p:cNvSpPr txBox="1">
              <a:spLocks noChangeArrowheads="1"/>
            </p:cNvSpPr>
            <p:nvPr/>
          </p:nvSpPr>
          <p:spPr bwMode="auto">
            <a:xfrm>
              <a:off x="4990602" y="559998"/>
              <a:ext cx="2550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srgbClr val="2519C3"/>
                  </a:solidFill>
                  <a:latin typeface="+mn-lt"/>
                  <a:ea typeface="+mn-ea"/>
                  <a:cs typeface="+mn-ea"/>
                  <a:sym typeface="+mn-lt"/>
                </a:rPr>
                <a:t>1</a:t>
              </a:r>
            </a:p>
          </p:txBody>
        </p:sp>
        <p:sp>
          <p:nvSpPr>
            <p:cNvPr id="40" name="TextBox 33"/>
            <p:cNvSpPr txBox="1">
              <a:spLocks noChangeArrowheads="1"/>
            </p:cNvSpPr>
            <p:nvPr/>
          </p:nvSpPr>
          <p:spPr bwMode="auto">
            <a:xfrm>
              <a:off x="5701033" y="559513"/>
              <a:ext cx="2101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3</a:t>
              </a:r>
            </a:p>
          </p:txBody>
        </p:sp>
        <p:sp>
          <p:nvSpPr>
            <p:cNvPr id="41" name="TextBox 33"/>
            <p:cNvSpPr txBox="1">
              <a:spLocks noChangeArrowheads="1"/>
            </p:cNvSpPr>
            <p:nvPr/>
          </p:nvSpPr>
          <p:spPr bwMode="auto">
            <a:xfrm>
              <a:off x="3511425" y="559513"/>
              <a:ext cx="4247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-3</a:t>
              </a:r>
            </a:p>
          </p:txBody>
        </p:sp>
        <p:sp>
          <p:nvSpPr>
            <p:cNvPr id="42" name="TextBox 33"/>
            <p:cNvSpPr txBox="1">
              <a:spLocks noChangeArrowheads="1"/>
            </p:cNvSpPr>
            <p:nvPr/>
          </p:nvSpPr>
          <p:spPr bwMode="auto">
            <a:xfrm>
              <a:off x="7220143" y="559513"/>
              <a:ext cx="5763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7.5</a:t>
              </a:r>
            </a:p>
          </p:txBody>
        </p:sp>
        <p:sp>
          <p:nvSpPr>
            <p:cNvPr id="43" name="TextBox 33"/>
            <p:cNvSpPr txBox="1">
              <a:spLocks noChangeArrowheads="1"/>
            </p:cNvSpPr>
            <p:nvPr/>
          </p:nvSpPr>
          <p:spPr bwMode="auto">
            <a:xfrm>
              <a:off x="2651431" y="566086"/>
              <a:ext cx="79368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prstClr val="black"/>
                  </a:solidFill>
                  <a:latin typeface="+mn-lt"/>
                  <a:ea typeface="+mn-ea"/>
                  <a:cs typeface="+mn-ea"/>
                  <a:sym typeface="+mn-lt"/>
                </a:rPr>
                <a:t>-4.8</a:t>
              </a:r>
            </a:p>
          </p:txBody>
        </p:sp>
        <p:sp>
          <p:nvSpPr>
            <p:cNvPr id="44" name="TextBox 33"/>
            <p:cNvSpPr txBox="1">
              <a:spLocks noChangeArrowheads="1"/>
            </p:cNvSpPr>
            <p:nvPr/>
          </p:nvSpPr>
          <p:spPr bwMode="auto">
            <a:xfrm>
              <a:off x="4584349" y="566086"/>
              <a:ext cx="4247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1600" b="1" dirty="0">
                  <a:solidFill>
                    <a:srgbClr val="FF0000"/>
                  </a:solidFill>
                  <a:latin typeface="+mn-lt"/>
                  <a:ea typeface="+mn-ea"/>
                  <a:cs typeface="+mn-ea"/>
                  <a:sym typeface="+mn-lt"/>
                </a:rPr>
                <a:t>0</a:t>
              </a:r>
            </a:p>
          </p:txBody>
        </p:sp>
      </p:grpSp>
      <p:sp>
        <p:nvSpPr>
          <p:cNvPr id="46" name="文本框 45"/>
          <p:cNvSpPr txBox="1"/>
          <p:nvPr/>
        </p:nvSpPr>
        <p:spPr>
          <a:xfrm>
            <a:off x="4492468" y="3457524"/>
            <a:ext cx="3634471" cy="807913"/>
          </a:xfrm>
          <a:prstGeom prst="rect">
            <a:avLst/>
          </a:prstGeom>
          <a:noFill/>
        </p:spPr>
        <p:txBody>
          <a:bodyPr wrap="square" lIns="68580" tIns="34290" rIns="68580" bIns="34290" rtlCol="0">
            <a:spAutoFit/>
          </a:bodyPr>
          <a:lstStyle/>
          <a:p>
            <a:pPr defTabSz="685800">
              <a:lnSpc>
                <a:spcPct val="150000"/>
              </a:lnSpc>
            </a:pPr>
            <a:r>
              <a:rPr lang="zh-CN" altLang="en-US" sz="1600" b="1" dirty="0">
                <a:solidFill>
                  <a:srgbClr val="FF0000"/>
                </a:solidFill>
                <a:cs typeface="+mn-ea"/>
                <a:sym typeface="+mn-lt"/>
              </a:rPr>
              <a:t>相同点：都有一个</a:t>
            </a:r>
            <a:r>
              <a:rPr lang="en-US" altLang="zh-CN" sz="1600" b="1" dirty="0">
                <a:solidFill>
                  <a:srgbClr val="FF0000"/>
                </a:solidFill>
                <a:cs typeface="+mn-ea"/>
                <a:sym typeface="+mn-lt"/>
              </a:rPr>
              <a:t>0</a:t>
            </a:r>
            <a:r>
              <a:rPr lang="zh-CN" altLang="en-US" sz="1600" b="1" dirty="0">
                <a:solidFill>
                  <a:srgbClr val="FF0000"/>
                </a:solidFill>
                <a:cs typeface="+mn-ea"/>
                <a:sym typeface="+mn-lt"/>
              </a:rPr>
              <a:t>点，都有单位长度。</a:t>
            </a:r>
            <a:endParaRPr lang="en-US" altLang="zh-CN" sz="1600" b="1" dirty="0">
              <a:solidFill>
                <a:srgbClr val="FF0000"/>
              </a:solidFill>
              <a:cs typeface="+mn-ea"/>
              <a:sym typeface="+mn-lt"/>
            </a:endParaRPr>
          </a:p>
          <a:p>
            <a:pPr defTabSz="685800">
              <a:lnSpc>
                <a:spcPct val="150000"/>
              </a:lnSpc>
            </a:pPr>
            <a:r>
              <a:rPr lang="zh-CN" altLang="en-US" sz="1600" b="1" dirty="0">
                <a:solidFill>
                  <a:srgbClr val="FF0000"/>
                </a:solidFill>
                <a:cs typeface="+mn-ea"/>
                <a:sym typeface="+mn-lt"/>
              </a:rPr>
              <a:t>不同点：正方向不同。</a:t>
            </a:r>
          </a:p>
        </p:txBody>
      </p:sp>
      <p:sp>
        <p:nvSpPr>
          <p:cNvPr id="47" name="TextBox 6"/>
          <p:cNvSpPr txBox="1"/>
          <p:nvPr/>
        </p:nvSpPr>
        <p:spPr>
          <a:xfrm>
            <a:off x="416090" y="249230"/>
            <a:ext cx="2430270"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问 题</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500"/>
                                        <p:tgtEl>
                                          <p:spTgt spid="4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4" grpId="0"/>
      <p:bldP spid="46" grpId="0"/>
      <p:bldP spid="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a:spLocks noChangeArrowheads="1"/>
          </p:cNvSpPr>
          <p:nvPr/>
        </p:nvSpPr>
        <p:spPr bwMode="auto">
          <a:xfrm>
            <a:off x="888777" y="1034372"/>
            <a:ext cx="7632700" cy="623248"/>
          </a:xfrm>
          <a:prstGeom prst="rect">
            <a:avLst/>
          </a:prstGeom>
          <a:solidFill>
            <a:schemeClr val="bg1">
              <a:lumMod val="95000"/>
            </a:schemeClr>
          </a:solidFill>
          <a:ln>
            <a:noFill/>
          </a:ln>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en-US" sz="1800" b="1" dirty="0">
                <a:solidFill>
                  <a:prstClr val="black"/>
                </a:solidFill>
                <a:latin typeface="+mn-lt"/>
                <a:ea typeface="+mn-ea"/>
                <a:cs typeface="+mn-ea"/>
                <a:sym typeface="+mn-lt"/>
              </a:rPr>
              <a:t>      一般地，在数学中人们用画图把数“直观化”。通常用一条直线上的点表示数，这条直线叫做</a:t>
            </a:r>
            <a:r>
              <a:rPr lang="zh-CN" altLang="en-US" sz="1800" b="1" dirty="0">
                <a:solidFill>
                  <a:srgbClr val="FF0000"/>
                </a:solidFill>
                <a:latin typeface="+mn-lt"/>
                <a:ea typeface="+mn-ea"/>
                <a:cs typeface="+mn-ea"/>
                <a:sym typeface="+mn-lt"/>
              </a:rPr>
              <a:t>数轴</a:t>
            </a:r>
            <a:r>
              <a:rPr lang="en-US" altLang="zh-CN" sz="1800" b="1" dirty="0">
                <a:solidFill>
                  <a:prstClr val="black"/>
                </a:solidFill>
                <a:latin typeface="+mn-lt"/>
                <a:ea typeface="+mn-ea"/>
                <a:cs typeface="+mn-ea"/>
                <a:sym typeface="+mn-lt"/>
              </a:rPr>
              <a:t>.</a:t>
            </a:r>
          </a:p>
        </p:txBody>
      </p:sp>
      <p:sp>
        <p:nvSpPr>
          <p:cNvPr id="9" name="文本框 8"/>
          <p:cNvSpPr txBox="1">
            <a:spLocks noChangeArrowheads="1"/>
          </p:cNvSpPr>
          <p:nvPr/>
        </p:nvSpPr>
        <p:spPr bwMode="auto">
          <a:xfrm>
            <a:off x="697488" y="2239332"/>
            <a:ext cx="6481762" cy="30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1</a:t>
            </a:r>
            <a:r>
              <a:rPr lang="zh-CN" altLang="en-US" sz="1500" b="1" dirty="0">
                <a:solidFill>
                  <a:prstClr val="black"/>
                </a:solidFill>
                <a:latin typeface="+mn-lt"/>
                <a:ea typeface="+mn-ea"/>
                <a:cs typeface="+mn-ea"/>
                <a:sym typeface="+mn-lt"/>
              </a:rPr>
              <a:t>）在直线上任取一个点表示数</a:t>
            </a:r>
            <a:r>
              <a:rPr lang="en-US" altLang="zh-CN" sz="1500" b="1" dirty="0">
                <a:solidFill>
                  <a:prstClr val="black"/>
                </a:solidFill>
                <a:latin typeface="+mn-lt"/>
                <a:ea typeface="+mn-ea"/>
                <a:cs typeface="+mn-ea"/>
                <a:sym typeface="+mn-lt"/>
              </a:rPr>
              <a:t>0</a:t>
            </a:r>
            <a:r>
              <a:rPr lang="zh-CN" altLang="en-US" sz="1500" b="1" dirty="0">
                <a:solidFill>
                  <a:prstClr val="black"/>
                </a:solidFill>
                <a:latin typeface="+mn-lt"/>
                <a:ea typeface="+mn-ea"/>
                <a:cs typeface="+mn-ea"/>
                <a:sym typeface="+mn-lt"/>
              </a:rPr>
              <a:t>，这个点叫做原点；</a:t>
            </a:r>
          </a:p>
        </p:txBody>
      </p:sp>
      <p:sp>
        <p:nvSpPr>
          <p:cNvPr id="10" name="文本框 9"/>
          <p:cNvSpPr txBox="1">
            <a:spLocks noChangeArrowheads="1"/>
          </p:cNvSpPr>
          <p:nvPr/>
        </p:nvSpPr>
        <p:spPr bwMode="auto">
          <a:xfrm>
            <a:off x="697488" y="2561141"/>
            <a:ext cx="7704138" cy="300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2</a:t>
            </a:r>
            <a:r>
              <a:rPr lang="zh-CN" altLang="en-US" sz="1500" b="1" dirty="0">
                <a:solidFill>
                  <a:prstClr val="black"/>
                </a:solidFill>
                <a:latin typeface="+mn-lt"/>
                <a:ea typeface="+mn-ea"/>
                <a:cs typeface="+mn-ea"/>
                <a:sym typeface="+mn-lt"/>
              </a:rPr>
              <a:t>）通常规定直线上从原点向右（或上）为正方向，从原点向左（或下）为负方向；</a:t>
            </a:r>
          </a:p>
        </p:txBody>
      </p:sp>
      <p:sp>
        <p:nvSpPr>
          <p:cNvPr id="11" name="文本框 10"/>
          <p:cNvSpPr txBox="1">
            <a:spLocks noChangeArrowheads="1"/>
          </p:cNvSpPr>
          <p:nvPr/>
        </p:nvSpPr>
        <p:spPr bwMode="auto">
          <a:xfrm>
            <a:off x="697488" y="2916046"/>
            <a:ext cx="7956550" cy="53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3</a:t>
            </a:r>
            <a:r>
              <a:rPr lang="zh-CN" altLang="en-US" sz="1500" b="1" dirty="0">
                <a:solidFill>
                  <a:prstClr val="black"/>
                </a:solidFill>
                <a:latin typeface="+mn-lt"/>
                <a:ea typeface="+mn-ea"/>
                <a:cs typeface="+mn-ea"/>
                <a:sym typeface="+mn-lt"/>
              </a:rPr>
              <a:t>）选取适当的长度为单位长度，直线上从原点向右，每隔一个单位长度取一个点，依次表示</a:t>
            </a:r>
            <a:r>
              <a:rPr lang="en-US" altLang="zh-CN" sz="1500" b="1" dirty="0">
                <a:solidFill>
                  <a:prstClr val="black"/>
                </a:solidFill>
                <a:latin typeface="+mn-lt"/>
                <a:ea typeface="+mn-ea"/>
                <a:cs typeface="+mn-ea"/>
                <a:sym typeface="+mn-lt"/>
              </a:rPr>
              <a:t>1</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2</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3</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a:t>
            </a:r>
            <a:r>
              <a:rPr lang="zh-CN" altLang="en-US" sz="1500" b="1" dirty="0">
                <a:solidFill>
                  <a:prstClr val="black"/>
                </a:solidFill>
                <a:latin typeface="+mn-lt"/>
                <a:ea typeface="+mn-ea"/>
                <a:cs typeface="+mn-ea"/>
                <a:sym typeface="+mn-lt"/>
              </a:rPr>
              <a:t>；从原点向左，用类似方法表示－</a:t>
            </a:r>
            <a:r>
              <a:rPr lang="en-US" altLang="zh-CN" sz="1500" b="1" dirty="0">
                <a:solidFill>
                  <a:prstClr val="black"/>
                </a:solidFill>
                <a:latin typeface="+mn-lt"/>
                <a:ea typeface="+mn-ea"/>
                <a:cs typeface="+mn-ea"/>
                <a:sym typeface="+mn-lt"/>
              </a:rPr>
              <a:t>1</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2</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3</a:t>
            </a:r>
            <a:r>
              <a:rPr lang="zh-CN" altLang="en-US" sz="1500" b="1" dirty="0">
                <a:solidFill>
                  <a:prstClr val="black"/>
                </a:solidFill>
                <a:latin typeface="+mn-lt"/>
                <a:ea typeface="+mn-ea"/>
                <a:cs typeface="+mn-ea"/>
                <a:sym typeface="+mn-lt"/>
              </a:rPr>
              <a:t>，</a:t>
            </a:r>
            <a:r>
              <a:rPr lang="en-US" altLang="zh-CN" sz="1500" b="1" dirty="0">
                <a:solidFill>
                  <a:prstClr val="black"/>
                </a:solidFill>
                <a:latin typeface="+mn-lt"/>
                <a:ea typeface="+mn-ea"/>
                <a:cs typeface="+mn-ea"/>
                <a:sym typeface="+mn-lt"/>
              </a:rPr>
              <a:t>…</a:t>
            </a:r>
          </a:p>
        </p:txBody>
      </p:sp>
      <p:sp>
        <p:nvSpPr>
          <p:cNvPr id="2" name="文本框 1"/>
          <p:cNvSpPr txBox="1"/>
          <p:nvPr/>
        </p:nvSpPr>
        <p:spPr>
          <a:xfrm>
            <a:off x="697489" y="1771981"/>
            <a:ext cx="3282950" cy="346249"/>
          </a:xfrm>
          <a:prstGeom prst="rect">
            <a:avLst/>
          </a:prstGeom>
          <a:noFill/>
        </p:spPr>
        <p:txBody>
          <a:bodyPr wrap="square" lIns="68580" tIns="34290" rIns="68580" bIns="34290" rtlCol="0">
            <a:spAutoFit/>
          </a:bodyPr>
          <a:lstStyle/>
          <a:p>
            <a:pPr defTabSz="685800"/>
            <a:r>
              <a:rPr lang="zh-CN" altLang="en-US" sz="1800" b="1" dirty="0">
                <a:solidFill>
                  <a:srgbClr val="7030A0"/>
                </a:solidFill>
                <a:cs typeface="+mn-ea"/>
                <a:sym typeface="+mn-lt"/>
              </a:rPr>
              <a:t>它需要满足以下要求：</a:t>
            </a:r>
          </a:p>
        </p:txBody>
      </p:sp>
      <p:sp>
        <p:nvSpPr>
          <p:cNvPr id="3" name="文本框 2"/>
          <p:cNvSpPr txBox="1"/>
          <p:nvPr/>
        </p:nvSpPr>
        <p:spPr>
          <a:xfrm>
            <a:off x="1625327" y="4219848"/>
            <a:ext cx="6159600" cy="346249"/>
          </a:xfrm>
          <a:prstGeom prst="rect">
            <a:avLst/>
          </a:prstGeom>
          <a:solidFill>
            <a:schemeClr val="bg1">
              <a:lumMod val="95000"/>
            </a:schemeClr>
          </a:solidFill>
        </p:spPr>
        <p:txBody>
          <a:bodyPr wrap="square" lIns="68580" tIns="34290" rIns="68580" bIns="34290" rtlCol="0">
            <a:spAutoFit/>
          </a:bodyPr>
          <a:lstStyle/>
          <a:p>
            <a:pPr algn="ctr" defTabSz="685800"/>
            <a:r>
              <a:rPr lang="zh-CN" altLang="en-US" sz="1800" dirty="0">
                <a:solidFill>
                  <a:srgbClr val="7030A0"/>
                </a:solidFill>
                <a:cs typeface="+mn-ea"/>
                <a:sym typeface="+mn-lt"/>
              </a:rPr>
              <a:t>画数轴步骤：画直线</a:t>
            </a:r>
            <a:r>
              <a:rPr lang="en-US" altLang="zh-CN" sz="1800" dirty="0">
                <a:solidFill>
                  <a:srgbClr val="7030A0"/>
                </a:solidFill>
                <a:cs typeface="+mn-ea"/>
                <a:sym typeface="+mn-lt"/>
              </a:rPr>
              <a:t>-</a:t>
            </a:r>
            <a:r>
              <a:rPr lang="zh-CN" altLang="en-US" sz="1800" dirty="0">
                <a:solidFill>
                  <a:srgbClr val="7030A0"/>
                </a:solidFill>
                <a:cs typeface="+mn-ea"/>
                <a:sym typeface="+mn-lt"/>
              </a:rPr>
              <a:t>取原点</a:t>
            </a:r>
            <a:r>
              <a:rPr lang="en-US" altLang="zh-CN" sz="1800" dirty="0">
                <a:solidFill>
                  <a:srgbClr val="7030A0"/>
                </a:solidFill>
                <a:cs typeface="+mn-ea"/>
                <a:sym typeface="+mn-lt"/>
              </a:rPr>
              <a:t>-</a:t>
            </a:r>
            <a:r>
              <a:rPr lang="zh-CN" altLang="en-US" sz="1800" dirty="0">
                <a:solidFill>
                  <a:srgbClr val="7030A0"/>
                </a:solidFill>
                <a:cs typeface="+mn-ea"/>
                <a:sym typeface="+mn-lt"/>
              </a:rPr>
              <a:t>规定正方向</a:t>
            </a:r>
            <a:r>
              <a:rPr lang="en-US" altLang="zh-CN" sz="1800" dirty="0">
                <a:solidFill>
                  <a:srgbClr val="7030A0"/>
                </a:solidFill>
                <a:cs typeface="+mn-ea"/>
                <a:sym typeface="+mn-lt"/>
              </a:rPr>
              <a:t>-</a:t>
            </a:r>
            <a:r>
              <a:rPr lang="zh-CN" altLang="en-US" sz="1800" dirty="0">
                <a:solidFill>
                  <a:srgbClr val="7030A0"/>
                </a:solidFill>
                <a:cs typeface="+mn-ea"/>
                <a:sym typeface="+mn-lt"/>
              </a:rPr>
              <a:t>单位长度</a:t>
            </a:r>
          </a:p>
        </p:txBody>
      </p:sp>
      <p:sp>
        <p:nvSpPr>
          <p:cNvPr id="18" name="文本框 17"/>
          <p:cNvSpPr txBox="1"/>
          <p:nvPr/>
        </p:nvSpPr>
        <p:spPr>
          <a:xfrm>
            <a:off x="1625327" y="3732054"/>
            <a:ext cx="6159600" cy="346249"/>
          </a:xfrm>
          <a:prstGeom prst="rect">
            <a:avLst/>
          </a:prstGeom>
          <a:solidFill>
            <a:schemeClr val="bg1">
              <a:lumMod val="95000"/>
            </a:schemeClr>
          </a:solidFill>
        </p:spPr>
        <p:txBody>
          <a:bodyPr wrap="square" lIns="68580" tIns="34290" rIns="68580" bIns="34290" rtlCol="0">
            <a:spAutoFit/>
          </a:bodyPr>
          <a:lstStyle/>
          <a:p>
            <a:pPr algn="ctr" defTabSz="685800"/>
            <a:r>
              <a:rPr lang="zh-CN" altLang="en-US" sz="1800" dirty="0">
                <a:solidFill>
                  <a:srgbClr val="7030A0"/>
                </a:solidFill>
                <a:cs typeface="+mn-ea"/>
                <a:sym typeface="+mn-lt"/>
              </a:rPr>
              <a:t>数轴的三要素：原点</a:t>
            </a:r>
            <a:r>
              <a:rPr lang="en-US" altLang="zh-CN" sz="1800" dirty="0">
                <a:solidFill>
                  <a:srgbClr val="7030A0"/>
                </a:solidFill>
                <a:cs typeface="+mn-ea"/>
                <a:sym typeface="+mn-lt"/>
              </a:rPr>
              <a:t>-</a:t>
            </a:r>
            <a:r>
              <a:rPr lang="zh-CN" altLang="en-US" sz="1800" dirty="0">
                <a:solidFill>
                  <a:srgbClr val="7030A0"/>
                </a:solidFill>
                <a:cs typeface="+mn-ea"/>
                <a:sym typeface="+mn-lt"/>
              </a:rPr>
              <a:t>正方向</a:t>
            </a:r>
            <a:r>
              <a:rPr lang="en-US" altLang="zh-CN" sz="1800" dirty="0">
                <a:solidFill>
                  <a:srgbClr val="7030A0"/>
                </a:solidFill>
                <a:cs typeface="+mn-ea"/>
                <a:sym typeface="+mn-lt"/>
              </a:rPr>
              <a:t>-</a:t>
            </a:r>
            <a:r>
              <a:rPr lang="zh-CN" altLang="en-US" sz="1800" dirty="0">
                <a:solidFill>
                  <a:srgbClr val="7030A0"/>
                </a:solidFill>
                <a:cs typeface="+mn-ea"/>
                <a:sym typeface="+mn-lt"/>
              </a:rPr>
              <a:t>单位长度</a:t>
            </a:r>
          </a:p>
        </p:txBody>
      </p:sp>
      <p:sp>
        <p:nvSpPr>
          <p:cNvPr id="12"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数轴的概念及三要素</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500"/>
                                        <p:tgtEl>
                                          <p:spTgt spid="3"/>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2" grpId="0"/>
      <p:bldP spid="3" grpId="0" animBg="1"/>
      <p:bldP spid="18"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726722" y="1269635"/>
            <a:ext cx="7924807" cy="650874"/>
            <a:chOff x="699293" y="5516563"/>
            <a:chExt cx="7924807" cy="650875"/>
          </a:xfrm>
        </p:grpSpPr>
        <p:sp>
          <p:nvSpPr>
            <p:cNvPr id="9" name="直接连接符 8"/>
            <p:cNvSpPr>
              <a:spLocks noChangeShapeType="1"/>
            </p:cNvSpPr>
            <p:nvPr/>
          </p:nvSpPr>
          <p:spPr bwMode="auto">
            <a:xfrm>
              <a:off x="699293" y="5653088"/>
              <a:ext cx="7345363"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grpSp>
          <p:nvGrpSpPr>
            <p:cNvPr id="10" name="组合 9"/>
            <p:cNvGrpSpPr/>
            <p:nvPr/>
          </p:nvGrpSpPr>
          <p:grpSpPr bwMode="auto">
            <a:xfrm>
              <a:off x="4284663" y="5516563"/>
              <a:ext cx="792162" cy="612775"/>
              <a:chOff x="2699" y="3475"/>
              <a:chExt cx="499" cy="386"/>
            </a:xfrm>
          </p:grpSpPr>
          <p:sp>
            <p:nvSpPr>
              <p:cNvPr id="27" name="直接连接符 80905"/>
              <p:cNvSpPr>
                <a:spLocks noChangeShapeType="1"/>
              </p:cNvSpPr>
              <p:nvPr/>
            </p:nvSpPr>
            <p:spPr bwMode="auto">
              <a:xfrm>
                <a:off x="2789"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28" name="文本框 80906"/>
              <p:cNvSpPr txBox="1">
                <a:spLocks noChangeArrowheads="1"/>
              </p:cNvSpPr>
              <p:nvPr/>
            </p:nvSpPr>
            <p:spPr bwMode="auto">
              <a:xfrm>
                <a:off x="2699" y="3609"/>
                <a:ext cx="49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en-US" altLang="zh-CN" sz="2000" b="1">
                    <a:solidFill>
                      <a:srgbClr val="FF0000"/>
                    </a:solidFill>
                    <a:latin typeface="+mn-lt"/>
                    <a:ea typeface="+mn-ea"/>
                    <a:cs typeface="+mn-ea"/>
                    <a:sym typeface="+mn-lt"/>
                  </a:rPr>
                  <a:t>0</a:t>
                </a:r>
              </a:p>
            </p:txBody>
          </p:sp>
        </p:grpSp>
        <p:grpSp>
          <p:nvGrpSpPr>
            <p:cNvPr id="11" name="组合 10"/>
            <p:cNvGrpSpPr/>
            <p:nvPr/>
          </p:nvGrpSpPr>
          <p:grpSpPr bwMode="auto">
            <a:xfrm>
              <a:off x="7900199" y="5653095"/>
              <a:ext cx="723901" cy="452438"/>
              <a:chOff x="5012" y="3566"/>
              <a:chExt cx="456" cy="285"/>
            </a:xfrm>
          </p:grpSpPr>
          <p:sp>
            <p:nvSpPr>
              <p:cNvPr id="25" name="直接连接符 80908"/>
              <p:cNvSpPr>
                <a:spLocks noChangeShapeType="1"/>
              </p:cNvSpPr>
              <p:nvPr/>
            </p:nvSpPr>
            <p:spPr bwMode="auto">
              <a:xfrm>
                <a:off x="5081" y="3566"/>
                <a:ext cx="91" cy="0"/>
              </a:xfrm>
              <a:prstGeom prst="line">
                <a:avLst/>
              </a:prstGeom>
              <a:noFill/>
              <a:ln w="28575">
                <a:solidFill>
                  <a:srgbClr val="FF3300"/>
                </a:solidFill>
                <a:round/>
                <a:tailEnd type="triangle" w="med" len="me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26" name="矩形 80909"/>
              <p:cNvSpPr>
                <a:spLocks noChangeArrowheads="1"/>
              </p:cNvSpPr>
              <p:nvPr/>
            </p:nvSpPr>
            <p:spPr bwMode="auto">
              <a:xfrm>
                <a:off x="5012" y="3657"/>
                <a:ext cx="45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r>
                  <a:rPr lang="zh-CN" altLang="en-US" b="1">
                    <a:solidFill>
                      <a:prstClr val="black"/>
                    </a:solidFill>
                    <a:latin typeface="+mn-lt"/>
                    <a:ea typeface="+mn-ea"/>
                    <a:cs typeface="+mn-ea"/>
                    <a:sym typeface="+mn-lt"/>
                  </a:rPr>
                  <a:t>正方向</a:t>
                </a:r>
              </a:p>
            </p:txBody>
          </p:sp>
        </p:grpSp>
        <p:grpSp>
          <p:nvGrpSpPr>
            <p:cNvPr id="12" name="组合 11"/>
            <p:cNvGrpSpPr/>
            <p:nvPr/>
          </p:nvGrpSpPr>
          <p:grpSpPr bwMode="auto">
            <a:xfrm>
              <a:off x="2223294" y="5516563"/>
              <a:ext cx="4122737" cy="650875"/>
              <a:chOff x="1429" y="3475"/>
              <a:chExt cx="2597" cy="410"/>
            </a:xfrm>
          </p:grpSpPr>
          <p:sp>
            <p:nvSpPr>
              <p:cNvPr id="13" name="直接连接符 80911"/>
              <p:cNvSpPr>
                <a:spLocks noChangeShapeType="1"/>
              </p:cNvSpPr>
              <p:nvPr/>
            </p:nvSpPr>
            <p:spPr bwMode="auto">
              <a:xfrm>
                <a:off x="3152"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4" name="直接连接符 80912"/>
              <p:cNvSpPr>
                <a:spLocks noChangeShapeType="1"/>
              </p:cNvSpPr>
              <p:nvPr/>
            </p:nvSpPr>
            <p:spPr bwMode="auto">
              <a:xfrm>
                <a:off x="3515"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5" name="直接连接符 80913"/>
              <p:cNvSpPr>
                <a:spLocks noChangeShapeType="1"/>
              </p:cNvSpPr>
              <p:nvPr/>
            </p:nvSpPr>
            <p:spPr bwMode="auto">
              <a:xfrm>
                <a:off x="2426"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6" name="直接连接符 80914"/>
              <p:cNvSpPr>
                <a:spLocks noChangeShapeType="1"/>
              </p:cNvSpPr>
              <p:nvPr/>
            </p:nvSpPr>
            <p:spPr bwMode="auto">
              <a:xfrm>
                <a:off x="3878"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7" name="直接连接符 80915"/>
              <p:cNvSpPr>
                <a:spLocks noChangeShapeType="1"/>
              </p:cNvSpPr>
              <p:nvPr/>
            </p:nvSpPr>
            <p:spPr bwMode="auto">
              <a:xfrm>
                <a:off x="2018"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8" name="直接连接符 80916"/>
              <p:cNvSpPr>
                <a:spLocks noChangeShapeType="1"/>
              </p:cNvSpPr>
              <p:nvPr/>
            </p:nvSpPr>
            <p:spPr bwMode="auto">
              <a:xfrm>
                <a:off x="1655"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685800"/>
                <a:endParaRPr lang="zh-CN" altLang="en-US">
                  <a:solidFill>
                    <a:prstClr val="black"/>
                  </a:solidFill>
                  <a:cs typeface="+mn-ea"/>
                  <a:sym typeface="+mn-lt"/>
                </a:endParaRPr>
              </a:p>
            </p:txBody>
          </p:sp>
          <p:sp>
            <p:nvSpPr>
              <p:cNvPr id="19" name="文本框 80917"/>
              <p:cNvSpPr txBox="1">
                <a:spLocks noChangeArrowheads="1"/>
              </p:cNvSpPr>
              <p:nvPr/>
            </p:nvSpPr>
            <p:spPr bwMode="auto">
              <a:xfrm>
                <a:off x="3061" y="3621"/>
                <a:ext cx="22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en-US" altLang="zh-CN" sz="2000" b="1">
                    <a:solidFill>
                      <a:prstClr val="black"/>
                    </a:solidFill>
                    <a:latin typeface="+mn-lt"/>
                    <a:ea typeface="+mn-ea"/>
                    <a:cs typeface="+mn-ea"/>
                    <a:sym typeface="+mn-lt"/>
                  </a:rPr>
                  <a:t>1</a:t>
                </a:r>
              </a:p>
            </p:txBody>
          </p:sp>
          <p:sp>
            <p:nvSpPr>
              <p:cNvPr id="20" name="文本框 80918"/>
              <p:cNvSpPr txBox="1">
                <a:spLocks noChangeArrowheads="1"/>
              </p:cNvSpPr>
              <p:nvPr/>
            </p:nvSpPr>
            <p:spPr bwMode="auto">
              <a:xfrm>
                <a:off x="3427" y="3621"/>
                <a:ext cx="27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en-US" altLang="zh-CN" sz="2000" b="1">
                    <a:solidFill>
                      <a:prstClr val="black"/>
                    </a:solidFill>
                    <a:latin typeface="+mn-lt"/>
                    <a:ea typeface="+mn-ea"/>
                    <a:cs typeface="+mn-ea"/>
                    <a:sym typeface="+mn-lt"/>
                  </a:rPr>
                  <a:t>2</a:t>
                </a:r>
              </a:p>
            </p:txBody>
          </p:sp>
          <p:sp>
            <p:nvSpPr>
              <p:cNvPr id="21" name="文本框 80919"/>
              <p:cNvSpPr txBox="1">
                <a:spLocks noChangeArrowheads="1"/>
              </p:cNvSpPr>
              <p:nvPr/>
            </p:nvSpPr>
            <p:spPr bwMode="auto">
              <a:xfrm>
                <a:off x="3787" y="3633"/>
                <a:ext cx="23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en-US" altLang="zh-CN" sz="2000" b="1">
                    <a:solidFill>
                      <a:prstClr val="black"/>
                    </a:solidFill>
                    <a:latin typeface="+mn-lt"/>
                    <a:ea typeface="+mn-ea"/>
                    <a:cs typeface="+mn-ea"/>
                    <a:sym typeface="+mn-lt"/>
                  </a:rPr>
                  <a:t>3</a:t>
                </a:r>
              </a:p>
            </p:txBody>
          </p:sp>
          <p:sp>
            <p:nvSpPr>
              <p:cNvPr id="22" name="文本框 80920"/>
              <p:cNvSpPr txBox="1">
                <a:spLocks noChangeArrowheads="1"/>
              </p:cNvSpPr>
              <p:nvPr/>
            </p:nvSpPr>
            <p:spPr bwMode="auto">
              <a:xfrm>
                <a:off x="2236" y="3612"/>
                <a:ext cx="40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en-US" sz="2000" b="1">
                    <a:solidFill>
                      <a:prstClr val="black"/>
                    </a:solidFill>
                    <a:latin typeface="+mn-lt"/>
                    <a:ea typeface="+mn-ea"/>
                    <a:cs typeface="+mn-ea"/>
                    <a:sym typeface="+mn-lt"/>
                  </a:rPr>
                  <a:t>－</a:t>
                </a:r>
                <a:r>
                  <a:rPr lang="en-US" altLang="zh-CN" sz="2000" b="1">
                    <a:solidFill>
                      <a:prstClr val="black"/>
                    </a:solidFill>
                    <a:latin typeface="+mn-lt"/>
                    <a:ea typeface="+mn-ea"/>
                    <a:cs typeface="+mn-ea"/>
                    <a:sym typeface="+mn-lt"/>
                  </a:rPr>
                  <a:t>1</a:t>
                </a:r>
              </a:p>
            </p:txBody>
          </p:sp>
          <p:sp>
            <p:nvSpPr>
              <p:cNvPr id="23" name="文本框 80921"/>
              <p:cNvSpPr txBox="1">
                <a:spLocks noChangeArrowheads="1"/>
              </p:cNvSpPr>
              <p:nvPr/>
            </p:nvSpPr>
            <p:spPr bwMode="auto">
              <a:xfrm>
                <a:off x="1815" y="3612"/>
                <a:ext cx="45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en-US" sz="2000" b="1">
                    <a:solidFill>
                      <a:prstClr val="black"/>
                    </a:solidFill>
                    <a:latin typeface="+mn-lt"/>
                    <a:ea typeface="+mn-ea"/>
                    <a:cs typeface="+mn-ea"/>
                    <a:sym typeface="+mn-lt"/>
                  </a:rPr>
                  <a:t>－</a:t>
                </a:r>
                <a:r>
                  <a:rPr lang="en-US" altLang="zh-CN" sz="2000" b="1">
                    <a:solidFill>
                      <a:prstClr val="black"/>
                    </a:solidFill>
                    <a:latin typeface="+mn-lt"/>
                    <a:ea typeface="+mn-ea"/>
                    <a:cs typeface="+mn-ea"/>
                    <a:sym typeface="+mn-lt"/>
                  </a:rPr>
                  <a:t>2</a:t>
                </a:r>
              </a:p>
            </p:txBody>
          </p:sp>
          <p:sp>
            <p:nvSpPr>
              <p:cNvPr id="24" name="文本框 80922"/>
              <p:cNvSpPr txBox="1">
                <a:spLocks noChangeArrowheads="1"/>
              </p:cNvSpPr>
              <p:nvPr/>
            </p:nvSpPr>
            <p:spPr bwMode="auto">
              <a:xfrm>
                <a:off x="1429" y="3609"/>
                <a:ext cx="49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en-US" sz="2000" b="1">
                    <a:solidFill>
                      <a:prstClr val="black"/>
                    </a:solidFill>
                    <a:latin typeface="+mn-lt"/>
                    <a:ea typeface="+mn-ea"/>
                    <a:cs typeface="+mn-ea"/>
                    <a:sym typeface="+mn-lt"/>
                  </a:rPr>
                  <a:t>－</a:t>
                </a:r>
                <a:r>
                  <a:rPr lang="en-US" altLang="zh-CN" sz="2000" b="1">
                    <a:solidFill>
                      <a:prstClr val="black"/>
                    </a:solidFill>
                    <a:latin typeface="+mn-lt"/>
                    <a:ea typeface="+mn-ea"/>
                    <a:cs typeface="+mn-ea"/>
                    <a:sym typeface="+mn-lt"/>
                  </a:rPr>
                  <a:t>3</a:t>
                </a:r>
              </a:p>
            </p:txBody>
          </p:sp>
        </p:grpSp>
      </p:grpSp>
      <mc:AlternateContent xmlns:mc="http://schemas.openxmlformats.org/markup-compatibility/2006" xmlns:a14="http://schemas.microsoft.com/office/drawing/2010/main">
        <mc:Choice Requires="a14">
          <p:sp>
            <p:nvSpPr>
              <p:cNvPr id="2" name="文本框 1"/>
              <p:cNvSpPr txBox="1"/>
              <p:nvPr/>
            </p:nvSpPr>
            <p:spPr>
              <a:xfrm>
                <a:off x="640724" y="2036282"/>
                <a:ext cx="4809043" cy="512208"/>
              </a:xfrm>
              <a:prstGeom prst="rect">
                <a:avLst/>
              </a:prstGeom>
              <a:noFill/>
            </p:spPr>
            <p:txBody>
              <a:bodyPr wrap="square" lIns="68580" tIns="34290" rIns="68580" bIns="34290" rtlCol="0">
                <a:spAutoFit/>
              </a:bodyPr>
              <a:lstStyle/>
              <a:p>
                <a:pPr defTabSz="685800"/>
                <a:r>
                  <a:rPr lang="zh-CN" altLang="en-US" sz="2000" dirty="0">
                    <a:solidFill>
                      <a:prstClr val="black"/>
                    </a:solidFill>
                    <a:cs typeface="+mn-ea"/>
                    <a:sym typeface="+mn-lt"/>
                  </a:rPr>
                  <a:t>你能在上述数轴上表示</a:t>
                </a:r>
                <a:r>
                  <a:rPr lang="en-US" altLang="zh-CN" sz="2000" dirty="0">
                    <a:solidFill>
                      <a:prstClr val="black"/>
                    </a:solidFill>
                    <a:cs typeface="+mn-ea"/>
                    <a:sym typeface="+mn-lt"/>
                  </a:rPr>
                  <a:t>2.5</a:t>
                </a:r>
                <a:r>
                  <a:rPr lang="zh-CN" altLang="en-US" sz="2000" dirty="0">
                    <a:solidFill>
                      <a:prstClr val="black"/>
                    </a:solidFill>
                    <a:cs typeface="+mn-ea"/>
                    <a:sym typeface="+mn-lt"/>
                  </a:rPr>
                  <a:t>和</a:t>
                </a:r>
                <a:r>
                  <a:rPr lang="en-US" altLang="zh-CN" sz="2000" dirty="0">
                    <a:solidFill>
                      <a:prstClr val="black"/>
                    </a:solidFill>
                    <a:cs typeface="+mn-ea"/>
                    <a:sym typeface="+mn-lt"/>
                  </a:rPr>
                  <a:t>-</a:t>
                </a:r>
                <a14:m>
                  <m:oMath xmlns:m="http://schemas.openxmlformats.org/officeDocument/2006/math">
                    <m:f>
                      <m:fPr>
                        <m:ctrlPr>
                          <a:rPr lang="zh-CN" altLang="en-US" sz="2000" i="1">
                            <a:solidFill>
                              <a:prstClr val="black"/>
                            </a:solidFill>
                            <a:latin typeface="Cambria Math" panose="02040503050406030204" pitchFamily="18" charset="0"/>
                            <a:cs typeface="+mn-ea"/>
                            <a:sym typeface="+mn-lt"/>
                          </a:rPr>
                        </m:ctrlPr>
                      </m:fPr>
                      <m:num>
                        <m:r>
                          <a:rPr lang="zh-CN" altLang="en-US" sz="2000">
                            <a:solidFill>
                              <a:prstClr val="black"/>
                            </a:solidFill>
                            <a:latin typeface="Cambria Math" panose="02040503050406030204" pitchFamily="18" charset="0"/>
                            <a:cs typeface="+mn-ea"/>
                            <a:sym typeface="+mn-lt"/>
                          </a:rPr>
                          <m:t>3</m:t>
                        </m:r>
                      </m:num>
                      <m:den>
                        <m:r>
                          <a:rPr lang="zh-CN" altLang="en-US" sz="2000">
                            <a:solidFill>
                              <a:prstClr val="black"/>
                            </a:solidFill>
                            <a:latin typeface="Cambria Math" panose="02040503050406030204" pitchFamily="18" charset="0"/>
                            <a:cs typeface="+mn-ea"/>
                            <a:sym typeface="+mn-lt"/>
                          </a:rPr>
                          <m:t>2</m:t>
                        </m:r>
                      </m:den>
                    </m:f>
                  </m:oMath>
                </a14:m>
                <a:r>
                  <a:rPr lang="zh-CN" altLang="en-US" sz="2000" dirty="0">
                    <a:solidFill>
                      <a:prstClr val="black"/>
                    </a:solidFill>
                    <a:cs typeface="+mn-ea"/>
                    <a:sym typeface="+mn-lt"/>
                  </a:rPr>
                  <a:t>吗？</a:t>
                </a:r>
              </a:p>
            </p:txBody>
          </p:sp>
        </mc:Choice>
        <mc:Fallback xmlns="">
          <p:sp>
            <p:nvSpPr>
              <p:cNvPr id="2" name="文本框 1"/>
              <p:cNvSpPr txBox="1">
                <a:spLocks noRot="1" noChangeAspect="1" noMove="1" noResize="1" noEditPoints="1" noAdjustHandles="1" noChangeArrowheads="1" noChangeShapeType="1" noTextEdit="1"/>
              </p:cNvSpPr>
              <p:nvPr/>
            </p:nvSpPr>
            <p:spPr>
              <a:xfrm>
                <a:off x="640724" y="2036282"/>
                <a:ext cx="4809043" cy="512208"/>
              </a:xfrm>
              <a:prstGeom prst="rect">
                <a:avLst/>
              </a:prstGeom>
              <a:blipFill rotWithShape="1">
                <a:blip r:embed="rId4"/>
                <a:stretch>
                  <a:fillRect t="-92" r="4" b="46"/>
                </a:stretch>
              </a:blipFill>
            </p:spPr>
            <p:txBody>
              <a:bodyPr/>
              <a:lstStyle/>
              <a:p>
                <a:r>
                  <a:rPr lang="zh-CN" altLang="en-US">
                    <a:noFill/>
                  </a:rPr>
                  <a:t> </a:t>
                </a:r>
              </a:p>
            </p:txBody>
          </p:sp>
        </mc:Fallback>
      </mc:AlternateContent>
      <p:sp>
        <p:nvSpPr>
          <p:cNvPr id="3" name="椭圆 2"/>
          <p:cNvSpPr/>
          <p:nvPr/>
        </p:nvSpPr>
        <p:spPr>
          <a:xfrm>
            <a:off x="5836108" y="1390678"/>
            <a:ext cx="72000" cy="45719"/>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zh-CN" altLang="en-US">
              <a:solidFill>
                <a:prstClr val="white"/>
              </a:solidFill>
              <a:cs typeface="+mn-ea"/>
              <a:sym typeface="+mn-lt"/>
            </a:endParaRPr>
          </a:p>
        </p:txBody>
      </p:sp>
      <p:sp>
        <p:nvSpPr>
          <p:cNvPr id="29" name="椭圆 28"/>
          <p:cNvSpPr/>
          <p:nvPr/>
        </p:nvSpPr>
        <p:spPr>
          <a:xfrm>
            <a:off x="2862548" y="1376966"/>
            <a:ext cx="72000" cy="45719"/>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zh-CN" altLang="en-US">
              <a:solidFill>
                <a:prstClr val="white"/>
              </a:solidFill>
              <a:cs typeface="+mn-ea"/>
              <a:sym typeface="+mn-lt"/>
            </a:endParaRPr>
          </a:p>
        </p:txBody>
      </p:sp>
      <p:sp>
        <p:nvSpPr>
          <p:cNvPr id="4" name="文本框 3"/>
          <p:cNvSpPr txBox="1"/>
          <p:nvPr/>
        </p:nvSpPr>
        <p:spPr>
          <a:xfrm>
            <a:off x="5638448" y="987478"/>
            <a:ext cx="420860" cy="284693"/>
          </a:xfrm>
          <a:prstGeom prst="rect">
            <a:avLst/>
          </a:prstGeom>
          <a:noFill/>
        </p:spPr>
        <p:txBody>
          <a:bodyPr wrap="square" lIns="68580" tIns="34290" rIns="68580" bIns="34290" rtlCol="0">
            <a:spAutoFit/>
          </a:bodyPr>
          <a:lstStyle/>
          <a:p>
            <a:pPr defTabSz="685800"/>
            <a:r>
              <a:rPr lang="en-US" altLang="zh-CN" dirty="0">
                <a:solidFill>
                  <a:prstClr val="black"/>
                </a:solidFill>
                <a:cs typeface="+mn-ea"/>
                <a:sym typeface="+mn-lt"/>
              </a:rPr>
              <a:t>2.5</a:t>
            </a:r>
            <a:endParaRPr lang="zh-CN" altLang="en-US" dirty="0">
              <a:solidFill>
                <a:prstClr val="black"/>
              </a:solidFill>
              <a:cs typeface="+mn-ea"/>
              <a:sym typeface="+mn-lt"/>
            </a:endParaRPr>
          </a:p>
        </p:txBody>
      </p:sp>
      <mc:AlternateContent xmlns:mc="http://schemas.openxmlformats.org/markup-compatibility/2006" xmlns:a14="http://schemas.microsoft.com/office/drawing/2010/main">
        <mc:Choice Requires="a14">
          <p:sp>
            <p:nvSpPr>
              <p:cNvPr id="30" name="文本框 29"/>
              <p:cNvSpPr txBox="1"/>
              <p:nvPr/>
            </p:nvSpPr>
            <p:spPr>
              <a:xfrm>
                <a:off x="2634838" y="767800"/>
                <a:ext cx="420860" cy="468062"/>
              </a:xfrm>
              <a:prstGeom prst="rect">
                <a:avLst/>
              </a:prstGeom>
              <a:noFill/>
            </p:spPr>
            <p:txBody>
              <a:bodyPr wrap="square" lIns="68580" tIns="34290" rIns="68580" bIns="34290" rtlCol="0">
                <a:spAutoFit/>
              </a:bodyPr>
              <a:lstStyle/>
              <a:p>
                <a:pPr defTabSz="685800"/>
                <a:r>
                  <a:rPr lang="en-US" altLang="zh-CN" sz="1800" dirty="0">
                    <a:solidFill>
                      <a:prstClr val="black"/>
                    </a:solidFill>
                    <a:cs typeface="+mn-ea"/>
                    <a:sym typeface="+mn-lt"/>
                  </a:rPr>
                  <a:t>-</a:t>
                </a:r>
                <a14:m>
                  <m:oMath xmlns:m="http://schemas.openxmlformats.org/officeDocument/2006/math">
                    <m:f>
                      <m:fPr>
                        <m:ctrlPr>
                          <a:rPr lang="zh-CN" altLang="en-US" sz="1800" i="1">
                            <a:solidFill>
                              <a:prstClr val="black"/>
                            </a:solidFill>
                            <a:latin typeface="Cambria Math" panose="02040503050406030204" pitchFamily="18" charset="0"/>
                            <a:cs typeface="+mn-ea"/>
                            <a:sym typeface="+mn-lt"/>
                          </a:rPr>
                        </m:ctrlPr>
                      </m:fPr>
                      <m:num>
                        <m:r>
                          <a:rPr lang="zh-CN" altLang="en-US" sz="1800">
                            <a:solidFill>
                              <a:prstClr val="black"/>
                            </a:solidFill>
                            <a:latin typeface="Cambria Math" panose="02040503050406030204" pitchFamily="18" charset="0"/>
                            <a:cs typeface="+mn-ea"/>
                            <a:sym typeface="+mn-lt"/>
                          </a:rPr>
                          <m:t>3</m:t>
                        </m:r>
                      </m:num>
                      <m:den>
                        <m:r>
                          <a:rPr lang="zh-CN" altLang="en-US" sz="1800">
                            <a:solidFill>
                              <a:prstClr val="black"/>
                            </a:solidFill>
                            <a:latin typeface="Cambria Math" panose="02040503050406030204" pitchFamily="18" charset="0"/>
                            <a:cs typeface="+mn-ea"/>
                            <a:sym typeface="+mn-lt"/>
                          </a:rPr>
                          <m:t>2</m:t>
                        </m:r>
                      </m:den>
                    </m:f>
                  </m:oMath>
                </a14:m>
                <a:endParaRPr lang="zh-CN" altLang="en-US" dirty="0">
                  <a:solidFill>
                    <a:prstClr val="black"/>
                  </a:solidFill>
                  <a:cs typeface="+mn-ea"/>
                  <a:sym typeface="+mn-lt"/>
                </a:endParaRPr>
              </a:p>
            </p:txBody>
          </p:sp>
        </mc:Choice>
        <mc:Fallback xmlns="">
          <p:sp>
            <p:nvSpPr>
              <p:cNvPr id="30" name="文本框 29"/>
              <p:cNvSpPr txBox="1">
                <a:spLocks noRot="1" noChangeAspect="1" noMove="1" noResize="1" noEditPoints="1" noAdjustHandles="1" noChangeArrowheads="1" noChangeShapeType="1" noTextEdit="1"/>
              </p:cNvSpPr>
              <p:nvPr/>
            </p:nvSpPr>
            <p:spPr>
              <a:xfrm>
                <a:off x="2634838" y="767800"/>
                <a:ext cx="420860" cy="468062"/>
              </a:xfrm>
              <a:prstGeom prst="rect">
                <a:avLst/>
              </a:prstGeom>
              <a:blipFill rotWithShape="1">
                <a:blip r:embed="rId5"/>
                <a:stretch>
                  <a:fillRect l="-53" t="-18" r="19" b="32"/>
                </a:stretch>
              </a:blipFill>
            </p:spPr>
            <p:txBody>
              <a:bodyPr/>
              <a:lstStyle/>
              <a:p>
                <a:r>
                  <a:rPr lang="zh-CN" altLang="en-US">
                    <a:noFill/>
                  </a:rPr>
                  <a:t> </a:t>
                </a:r>
              </a:p>
            </p:txBody>
          </p:sp>
        </mc:Fallback>
      </mc:AlternateContent>
      <p:sp>
        <p:nvSpPr>
          <p:cNvPr id="31" name="Text Box 3"/>
          <p:cNvSpPr txBox="1">
            <a:spLocks noChangeArrowheads="1"/>
          </p:cNvSpPr>
          <p:nvPr/>
        </p:nvSpPr>
        <p:spPr bwMode="auto">
          <a:xfrm>
            <a:off x="705524" y="2474110"/>
            <a:ext cx="8002380" cy="2224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en-US" sz="2000" b="1" dirty="0">
                <a:solidFill>
                  <a:prstClr val="black"/>
                </a:solidFill>
                <a:latin typeface="+mn-lt"/>
                <a:ea typeface="+mn-ea"/>
                <a:cs typeface="+mn-ea"/>
                <a:sym typeface="+mn-lt"/>
              </a:rPr>
              <a:t>归纳：</a:t>
            </a:r>
            <a:r>
              <a:rPr lang="en-US" altLang="zh-CN" sz="2000" b="1" dirty="0">
                <a:solidFill>
                  <a:prstClr val="black"/>
                </a:solidFill>
                <a:latin typeface="+mn-lt"/>
                <a:ea typeface="+mn-ea"/>
                <a:cs typeface="+mn-ea"/>
                <a:sym typeface="+mn-lt"/>
              </a:rPr>
              <a:t> </a:t>
            </a:r>
          </a:p>
          <a:p>
            <a:pPr defTabSz="685800">
              <a:spcBef>
                <a:spcPct val="50000"/>
              </a:spcBef>
            </a:pPr>
            <a:r>
              <a:rPr lang="en-US" altLang="zh-CN" sz="2000" b="1" dirty="0">
                <a:solidFill>
                  <a:prstClr val="black"/>
                </a:solidFill>
                <a:latin typeface="+mn-lt"/>
                <a:ea typeface="+mn-ea"/>
                <a:cs typeface="+mn-ea"/>
                <a:sym typeface="+mn-lt"/>
              </a:rPr>
              <a:t>     </a:t>
            </a:r>
            <a:r>
              <a:rPr lang="zh-CN" altLang="zh-CN" sz="2000" dirty="0">
                <a:solidFill>
                  <a:prstClr val="black"/>
                </a:solidFill>
                <a:latin typeface="+mn-lt"/>
                <a:ea typeface="+mn-ea"/>
                <a:cs typeface="+mn-ea"/>
                <a:sym typeface="+mn-lt"/>
              </a:rPr>
              <a:t>数轴上表示数</a:t>
            </a:r>
            <a:r>
              <a:rPr lang="en-US" altLang="zh-CN" sz="2000" dirty="0">
                <a:solidFill>
                  <a:prstClr val="black"/>
                </a:solidFill>
                <a:latin typeface="+mn-lt"/>
                <a:ea typeface="+mn-ea"/>
                <a:cs typeface="+mn-ea"/>
                <a:sym typeface="+mn-lt"/>
              </a:rPr>
              <a:t>2.5</a:t>
            </a:r>
            <a:r>
              <a:rPr lang="zh-CN" altLang="zh-CN" sz="2000" dirty="0">
                <a:solidFill>
                  <a:prstClr val="black"/>
                </a:solidFill>
                <a:latin typeface="+mn-lt"/>
                <a:ea typeface="+mn-ea"/>
                <a:cs typeface="+mn-ea"/>
                <a:sym typeface="+mn-lt"/>
              </a:rPr>
              <a:t>的点在原点的＿＿边，与原点的距离是＿＿个单位长度；表示</a:t>
            </a:r>
            <a:r>
              <a:rPr lang="en-US" altLang="zh-CN" sz="2000" dirty="0">
                <a:solidFill>
                  <a:prstClr val="black"/>
                </a:solidFill>
                <a:latin typeface="+mn-lt"/>
                <a:ea typeface="+mn-ea"/>
                <a:cs typeface="+mn-ea"/>
                <a:sym typeface="+mn-lt"/>
              </a:rPr>
              <a:t>-2.5</a:t>
            </a:r>
            <a:r>
              <a:rPr lang="zh-CN" altLang="zh-CN" sz="2000" dirty="0">
                <a:solidFill>
                  <a:prstClr val="black"/>
                </a:solidFill>
                <a:latin typeface="+mn-lt"/>
                <a:ea typeface="+mn-ea"/>
                <a:cs typeface="+mn-ea"/>
                <a:sym typeface="+mn-lt"/>
              </a:rPr>
              <a:t>的点在原点的＿＿边，与原点的距离是＿＿个单位长度</a:t>
            </a:r>
            <a:r>
              <a:rPr lang="zh-CN" altLang="en-US" sz="2000" dirty="0">
                <a:solidFill>
                  <a:prstClr val="black"/>
                </a:solidFill>
                <a:latin typeface="+mn-lt"/>
                <a:ea typeface="+mn-ea"/>
                <a:cs typeface="+mn-ea"/>
                <a:sym typeface="+mn-lt"/>
              </a:rPr>
              <a:t>。</a:t>
            </a:r>
            <a:endParaRPr lang="en-US" altLang="zh-CN" sz="2000" dirty="0">
              <a:solidFill>
                <a:prstClr val="black"/>
              </a:solidFill>
              <a:latin typeface="+mn-lt"/>
              <a:ea typeface="+mn-ea"/>
              <a:cs typeface="+mn-ea"/>
              <a:sym typeface="+mn-lt"/>
            </a:endParaRPr>
          </a:p>
          <a:p>
            <a:pPr defTabSz="685800">
              <a:spcBef>
                <a:spcPct val="50000"/>
              </a:spcBef>
            </a:pPr>
            <a:r>
              <a:rPr lang="en-US" altLang="zh-CN" sz="2000" b="1" dirty="0">
                <a:solidFill>
                  <a:prstClr val="black"/>
                </a:solidFill>
                <a:latin typeface="+mn-lt"/>
                <a:ea typeface="+mn-ea"/>
                <a:cs typeface="+mn-ea"/>
                <a:sym typeface="+mn-lt"/>
              </a:rPr>
              <a:t>      </a:t>
            </a:r>
            <a:r>
              <a:rPr lang="zh-CN" altLang="zh-CN" sz="2000" b="1" dirty="0">
                <a:solidFill>
                  <a:prstClr val="black"/>
                </a:solidFill>
                <a:latin typeface="+mn-lt"/>
                <a:ea typeface="+mn-ea"/>
                <a:cs typeface="+mn-ea"/>
                <a:sym typeface="+mn-lt"/>
              </a:rPr>
              <a:t>一般地，设ａ是一个正数，则数轴上表示数ａ的点在原点的＿＿边，与原点的距离是＿＿个单位长度；表示－ａ的点在原点的＿＿边，与原点的距离是＿＿个单位长度</a:t>
            </a:r>
            <a:r>
              <a:rPr lang="zh-CN" altLang="en-US" sz="2000" b="1" dirty="0">
                <a:solidFill>
                  <a:prstClr val="black"/>
                </a:solidFill>
                <a:latin typeface="+mn-lt"/>
                <a:ea typeface="+mn-ea"/>
                <a:cs typeface="+mn-ea"/>
                <a:sym typeface="+mn-lt"/>
              </a:rPr>
              <a:t>。</a:t>
            </a:r>
            <a:endParaRPr lang="zh-CN" altLang="zh-CN" sz="2000" b="1" dirty="0">
              <a:solidFill>
                <a:prstClr val="black"/>
              </a:solidFill>
              <a:latin typeface="+mn-lt"/>
              <a:ea typeface="+mn-ea"/>
              <a:cs typeface="+mn-ea"/>
              <a:sym typeface="+mn-lt"/>
            </a:endParaRPr>
          </a:p>
        </p:txBody>
      </p:sp>
      <p:sp>
        <p:nvSpPr>
          <p:cNvPr id="32" name="Rectangle 4"/>
          <p:cNvSpPr>
            <a:spLocks noChangeArrowheads="1"/>
          </p:cNvSpPr>
          <p:nvPr/>
        </p:nvSpPr>
        <p:spPr bwMode="auto">
          <a:xfrm>
            <a:off x="705524" y="3570512"/>
            <a:ext cx="7773386"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5800">
              <a:spcBef>
                <a:spcPct val="50000"/>
              </a:spcBef>
            </a:pPr>
            <a:r>
              <a:rPr lang="zh-CN" altLang="zh-CN" sz="2000" b="1" dirty="0">
                <a:solidFill>
                  <a:prstClr val="black"/>
                </a:solidFill>
                <a:latin typeface="+mn-lt"/>
                <a:ea typeface="+mn-ea"/>
                <a:cs typeface="+mn-ea"/>
                <a:sym typeface="+mn-lt"/>
              </a:rPr>
              <a:t>　</a:t>
            </a:r>
          </a:p>
        </p:txBody>
      </p:sp>
      <p:sp>
        <p:nvSpPr>
          <p:cNvPr id="33" name="文本框 32"/>
          <p:cNvSpPr txBox="1"/>
          <p:nvPr/>
        </p:nvSpPr>
        <p:spPr>
          <a:xfrm>
            <a:off x="4581375" y="2876922"/>
            <a:ext cx="501681" cy="377075"/>
          </a:xfrm>
          <a:prstGeom prst="rect">
            <a:avLst/>
          </a:prstGeom>
          <a:noFill/>
        </p:spPr>
        <p:txBody>
          <a:bodyPr wrap="square" lIns="68580" tIns="34290" rIns="68580" bIns="34290" rtlCol="0">
            <a:spAutoFit/>
          </a:bodyPr>
          <a:lstStyle/>
          <a:p>
            <a:pPr defTabSz="685800"/>
            <a:r>
              <a:rPr lang="zh-CN" altLang="en-US" sz="2000" b="1" dirty="0">
                <a:solidFill>
                  <a:srgbClr val="FF0000"/>
                </a:solidFill>
                <a:cs typeface="+mn-ea"/>
                <a:sym typeface="+mn-lt"/>
              </a:rPr>
              <a:t>右</a:t>
            </a:r>
          </a:p>
        </p:txBody>
      </p:sp>
      <p:sp>
        <p:nvSpPr>
          <p:cNvPr id="34" name="文本框 33"/>
          <p:cNvSpPr txBox="1"/>
          <p:nvPr/>
        </p:nvSpPr>
        <p:spPr>
          <a:xfrm>
            <a:off x="7319525" y="2876922"/>
            <a:ext cx="772183" cy="377075"/>
          </a:xfrm>
          <a:prstGeom prst="rect">
            <a:avLst/>
          </a:prstGeom>
          <a:noFill/>
        </p:spPr>
        <p:txBody>
          <a:bodyPr wrap="square" lIns="68580" tIns="34290" rIns="68580" bIns="34290" rtlCol="0">
            <a:spAutoFit/>
          </a:bodyPr>
          <a:lstStyle/>
          <a:p>
            <a:pPr defTabSz="685800"/>
            <a:r>
              <a:rPr lang="en-US" altLang="zh-CN" sz="2000" b="1" dirty="0">
                <a:solidFill>
                  <a:srgbClr val="FF0000"/>
                </a:solidFill>
                <a:cs typeface="+mn-ea"/>
                <a:sym typeface="+mn-lt"/>
              </a:rPr>
              <a:t>2.5</a:t>
            </a:r>
            <a:endParaRPr lang="zh-CN" altLang="en-US" sz="2000" b="1" dirty="0">
              <a:solidFill>
                <a:srgbClr val="FF0000"/>
              </a:solidFill>
              <a:cs typeface="+mn-ea"/>
              <a:sym typeface="+mn-lt"/>
            </a:endParaRPr>
          </a:p>
        </p:txBody>
      </p:sp>
      <p:sp>
        <p:nvSpPr>
          <p:cNvPr id="35" name="文本框 34"/>
          <p:cNvSpPr txBox="1"/>
          <p:nvPr/>
        </p:nvSpPr>
        <p:spPr>
          <a:xfrm>
            <a:off x="4032806" y="3202094"/>
            <a:ext cx="501681" cy="377075"/>
          </a:xfrm>
          <a:prstGeom prst="rect">
            <a:avLst/>
          </a:prstGeom>
          <a:noFill/>
        </p:spPr>
        <p:txBody>
          <a:bodyPr wrap="square" lIns="68580" tIns="34290" rIns="68580" bIns="34290" rtlCol="0">
            <a:spAutoFit/>
          </a:bodyPr>
          <a:lstStyle/>
          <a:p>
            <a:pPr defTabSz="685800"/>
            <a:r>
              <a:rPr lang="zh-CN" altLang="en-US" sz="2000" b="1" dirty="0">
                <a:solidFill>
                  <a:srgbClr val="FF0000"/>
                </a:solidFill>
                <a:cs typeface="+mn-ea"/>
                <a:sym typeface="+mn-lt"/>
              </a:rPr>
              <a:t>左</a:t>
            </a:r>
          </a:p>
        </p:txBody>
      </p:sp>
      <p:sp>
        <p:nvSpPr>
          <p:cNvPr id="36" name="文本框 35"/>
          <p:cNvSpPr txBox="1"/>
          <p:nvPr/>
        </p:nvSpPr>
        <p:spPr>
          <a:xfrm>
            <a:off x="6772552" y="3202094"/>
            <a:ext cx="772183" cy="377075"/>
          </a:xfrm>
          <a:prstGeom prst="rect">
            <a:avLst/>
          </a:prstGeom>
          <a:noFill/>
        </p:spPr>
        <p:txBody>
          <a:bodyPr wrap="square" lIns="68580" tIns="34290" rIns="68580" bIns="34290" rtlCol="0">
            <a:spAutoFit/>
          </a:bodyPr>
          <a:lstStyle/>
          <a:p>
            <a:pPr defTabSz="685800"/>
            <a:r>
              <a:rPr lang="en-US" altLang="zh-CN" sz="2000" b="1" dirty="0">
                <a:solidFill>
                  <a:srgbClr val="FF0000"/>
                </a:solidFill>
                <a:cs typeface="+mn-ea"/>
                <a:sym typeface="+mn-lt"/>
              </a:rPr>
              <a:t>2.5</a:t>
            </a:r>
            <a:endParaRPr lang="zh-CN" altLang="en-US" sz="2000" b="1" dirty="0">
              <a:solidFill>
                <a:srgbClr val="FF0000"/>
              </a:solidFill>
              <a:cs typeface="+mn-ea"/>
              <a:sym typeface="+mn-lt"/>
            </a:endParaRPr>
          </a:p>
        </p:txBody>
      </p:sp>
      <p:sp>
        <p:nvSpPr>
          <p:cNvPr id="37" name="文本框 36"/>
          <p:cNvSpPr txBox="1"/>
          <p:nvPr/>
        </p:nvSpPr>
        <p:spPr>
          <a:xfrm>
            <a:off x="7894571" y="3623827"/>
            <a:ext cx="501681" cy="377075"/>
          </a:xfrm>
          <a:prstGeom prst="rect">
            <a:avLst/>
          </a:prstGeom>
          <a:noFill/>
        </p:spPr>
        <p:txBody>
          <a:bodyPr wrap="square" lIns="68580" tIns="34290" rIns="68580" bIns="34290" rtlCol="0">
            <a:spAutoFit/>
          </a:bodyPr>
          <a:lstStyle/>
          <a:p>
            <a:pPr defTabSz="685800"/>
            <a:r>
              <a:rPr lang="zh-CN" altLang="en-US" sz="2000" b="1" dirty="0">
                <a:solidFill>
                  <a:srgbClr val="FF0000"/>
                </a:solidFill>
                <a:cs typeface="+mn-ea"/>
                <a:sym typeface="+mn-lt"/>
              </a:rPr>
              <a:t>右</a:t>
            </a:r>
          </a:p>
        </p:txBody>
      </p:sp>
      <p:sp>
        <p:nvSpPr>
          <p:cNvPr id="38" name="文本框 37"/>
          <p:cNvSpPr txBox="1"/>
          <p:nvPr/>
        </p:nvSpPr>
        <p:spPr>
          <a:xfrm>
            <a:off x="2647343" y="3980624"/>
            <a:ext cx="421833" cy="377075"/>
          </a:xfrm>
          <a:prstGeom prst="rect">
            <a:avLst/>
          </a:prstGeom>
          <a:noFill/>
        </p:spPr>
        <p:txBody>
          <a:bodyPr wrap="square" lIns="68580" tIns="34290" rIns="68580" bIns="34290" rtlCol="0">
            <a:spAutoFit/>
          </a:bodyPr>
          <a:lstStyle/>
          <a:p>
            <a:pPr defTabSz="685800"/>
            <a:r>
              <a:rPr lang="en-US" altLang="zh-CN" sz="2000" b="1" dirty="0">
                <a:solidFill>
                  <a:srgbClr val="FF0000"/>
                </a:solidFill>
                <a:cs typeface="+mn-ea"/>
                <a:sym typeface="+mn-lt"/>
              </a:rPr>
              <a:t>a</a:t>
            </a:r>
            <a:endParaRPr lang="zh-CN" altLang="en-US" sz="2000" b="1" dirty="0">
              <a:solidFill>
                <a:srgbClr val="FF0000"/>
              </a:solidFill>
              <a:cs typeface="+mn-ea"/>
              <a:sym typeface="+mn-lt"/>
            </a:endParaRPr>
          </a:p>
        </p:txBody>
      </p:sp>
      <p:sp>
        <p:nvSpPr>
          <p:cNvPr id="39" name="文本框 38"/>
          <p:cNvSpPr txBox="1"/>
          <p:nvPr/>
        </p:nvSpPr>
        <p:spPr>
          <a:xfrm>
            <a:off x="7765121" y="3989142"/>
            <a:ext cx="501681" cy="377075"/>
          </a:xfrm>
          <a:prstGeom prst="rect">
            <a:avLst/>
          </a:prstGeom>
          <a:noFill/>
        </p:spPr>
        <p:txBody>
          <a:bodyPr wrap="square" lIns="68580" tIns="34290" rIns="68580" bIns="34290" rtlCol="0">
            <a:spAutoFit/>
          </a:bodyPr>
          <a:lstStyle/>
          <a:p>
            <a:pPr defTabSz="685800"/>
            <a:r>
              <a:rPr lang="zh-CN" altLang="en-US" sz="2000" b="1" dirty="0">
                <a:solidFill>
                  <a:srgbClr val="FF0000"/>
                </a:solidFill>
                <a:cs typeface="+mn-ea"/>
                <a:sym typeface="+mn-lt"/>
              </a:rPr>
              <a:t>左</a:t>
            </a:r>
          </a:p>
        </p:txBody>
      </p:sp>
      <p:sp>
        <p:nvSpPr>
          <p:cNvPr id="40" name="文本框 39"/>
          <p:cNvSpPr txBox="1"/>
          <p:nvPr/>
        </p:nvSpPr>
        <p:spPr>
          <a:xfrm>
            <a:off x="2187665" y="4264102"/>
            <a:ext cx="421833" cy="377075"/>
          </a:xfrm>
          <a:prstGeom prst="rect">
            <a:avLst/>
          </a:prstGeom>
          <a:noFill/>
        </p:spPr>
        <p:txBody>
          <a:bodyPr wrap="square" lIns="68580" tIns="34290" rIns="68580" bIns="34290" rtlCol="0">
            <a:spAutoFit/>
          </a:bodyPr>
          <a:lstStyle/>
          <a:p>
            <a:pPr defTabSz="685800"/>
            <a:r>
              <a:rPr lang="en-US" altLang="zh-CN" sz="2000" b="1" dirty="0">
                <a:solidFill>
                  <a:srgbClr val="FF0000"/>
                </a:solidFill>
                <a:cs typeface="+mn-ea"/>
                <a:sym typeface="+mn-lt"/>
              </a:rPr>
              <a:t>a</a:t>
            </a:r>
            <a:endParaRPr lang="zh-CN" altLang="en-US" sz="2000" b="1" dirty="0">
              <a:solidFill>
                <a:srgbClr val="FF0000"/>
              </a:solidFill>
              <a:cs typeface="+mn-ea"/>
              <a:sym typeface="+mn-lt"/>
            </a:endParaRPr>
          </a:p>
        </p:txBody>
      </p:sp>
      <p:sp>
        <p:nvSpPr>
          <p:cNvPr id="41"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归纳总结</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500"/>
                                        <p:tgtEl>
                                          <p:spTgt spid="3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500"/>
                                        <p:tgtEl>
                                          <p:spTgt spid="3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500"/>
                                        <p:tgtEl>
                                          <p:spTgt spid="3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500"/>
                                        <p:tgtEl>
                                          <p:spTgt spid="40"/>
                                        </p:tgtEl>
                                      </p:cBhvr>
                                    </p:animEffect>
                                  </p:childTnLst>
                                </p:cTn>
                              </p:par>
                            </p:childTnLst>
                          </p:cTn>
                        </p:par>
                        <p:par>
                          <p:cTn id="78" fill="hold">
                            <p:stCondLst>
                              <p:cond delay="500"/>
                            </p:stCondLst>
                            <p:childTnLst>
                              <p:par>
                                <p:cTn id="79" presetID="10"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9" grpId="0" animBg="1"/>
      <p:bldP spid="4" grpId="0"/>
      <p:bldP spid="30" grpId="0"/>
      <p:bldP spid="31" grpId="0"/>
      <p:bldP spid="33" grpId="0"/>
      <p:bldP spid="34" grpId="0"/>
      <p:bldP spid="35" grpId="0"/>
      <p:bldP spid="36" grpId="0"/>
      <p:bldP spid="37" grpId="0"/>
      <p:bldP spid="38" grpId="0"/>
      <p:bldP spid="39" grpId="0"/>
      <p:bldP spid="40" grpId="0"/>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758150" y="1325278"/>
            <a:ext cx="7920037"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2000" b="1" dirty="0">
                <a:solidFill>
                  <a:prstClr val="black"/>
                </a:solidFill>
                <a:latin typeface="+mn-lt"/>
                <a:ea typeface="+mn-ea"/>
                <a:cs typeface="+mn-ea"/>
                <a:sym typeface="+mn-lt"/>
              </a:rPr>
              <a:t> </a:t>
            </a:r>
            <a:r>
              <a:rPr lang="zh-CN" altLang="en-US" sz="2000" b="1" dirty="0">
                <a:solidFill>
                  <a:prstClr val="black"/>
                </a:solidFill>
                <a:latin typeface="+mn-lt"/>
                <a:ea typeface="+mn-ea"/>
                <a:cs typeface="+mn-ea"/>
                <a:sym typeface="+mn-lt"/>
              </a:rPr>
              <a:t>数轴上的两个点，右边点表示的数与左边点表示的数的大小关系？</a:t>
            </a:r>
          </a:p>
        </p:txBody>
      </p:sp>
      <p:sp>
        <p:nvSpPr>
          <p:cNvPr id="27" name="Text Box 24"/>
          <p:cNvSpPr txBox="1">
            <a:spLocks noChangeArrowheads="1"/>
          </p:cNvSpPr>
          <p:nvPr/>
        </p:nvSpPr>
        <p:spPr bwMode="auto">
          <a:xfrm>
            <a:off x="1348014" y="3335630"/>
            <a:ext cx="6522458"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en-US" altLang="zh-CN" sz="2000" b="1" dirty="0">
                <a:solidFill>
                  <a:srgbClr val="7030A0"/>
                </a:solidFill>
                <a:latin typeface="+mn-lt"/>
                <a:ea typeface="+mn-ea"/>
                <a:cs typeface="+mn-ea"/>
                <a:sym typeface="+mn-lt"/>
              </a:rPr>
              <a:t> </a:t>
            </a:r>
            <a:r>
              <a:rPr lang="zh-CN" altLang="en-US" sz="2000" b="1" dirty="0">
                <a:solidFill>
                  <a:srgbClr val="7030A0"/>
                </a:solidFill>
                <a:latin typeface="+mn-lt"/>
                <a:ea typeface="+mn-ea"/>
                <a:cs typeface="+mn-ea"/>
                <a:sym typeface="+mn-lt"/>
              </a:rPr>
              <a:t>小结：数轴上两个点表示的数，右边的总比左边的大。</a:t>
            </a:r>
          </a:p>
        </p:txBody>
      </p:sp>
      <p:sp>
        <p:nvSpPr>
          <p:cNvPr id="28" name="Text Box 26"/>
          <p:cNvSpPr txBox="1">
            <a:spLocks noChangeArrowheads="1"/>
          </p:cNvSpPr>
          <p:nvPr/>
        </p:nvSpPr>
        <p:spPr bwMode="auto">
          <a:xfrm>
            <a:off x="3607607" y="3833889"/>
            <a:ext cx="1604045"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zh-CN" altLang="en-US" sz="2000" b="1" dirty="0">
                <a:solidFill>
                  <a:srgbClr val="7030A0"/>
                </a:solidFill>
                <a:latin typeface="+mn-lt"/>
                <a:ea typeface="+mn-ea"/>
                <a:cs typeface="+mn-ea"/>
                <a:sym typeface="+mn-lt"/>
              </a:rPr>
              <a:t>负数小于</a:t>
            </a:r>
            <a:r>
              <a:rPr lang="en-US" altLang="zh-CN" sz="2000" b="1" dirty="0">
                <a:solidFill>
                  <a:srgbClr val="7030A0"/>
                </a:solidFill>
                <a:latin typeface="+mn-lt"/>
                <a:ea typeface="+mn-ea"/>
                <a:cs typeface="+mn-ea"/>
                <a:sym typeface="+mn-lt"/>
              </a:rPr>
              <a:t>0</a:t>
            </a:r>
            <a:r>
              <a:rPr lang="zh-CN" altLang="en-US" sz="2000" b="1" dirty="0">
                <a:solidFill>
                  <a:srgbClr val="7030A0"/>
                </a:solidFill>
                <a:latin typeface="+mn-lt"/>
                <a:ea typeface="+mn-ea"/>
                <a:cs typeface="+mn-ea"/>
                <a:sym typeface="+mn-lt"/>
              </a:rPr>
              <a:t>，</a:t>
            </a:r>
          </a:p>
        </p:txBody>
      </p:sp>
      <p:sp>
        <p:nvSpPr>
          <p:cNvPr id="29" name="Text Box 27"/>
          <p:cNvSpPr txBox="1">
            <a:spLocks noChangeArrowheads="1"/>
          </p:cNvSpPr>
          <p:nvPr/>
        </p:nvSpPr>
        <p:spPr bwMode="auto">
          <a:xfrm>
            <a:off x="4975193" y="3818258"/>
            <a:ext cx="2265284"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zh-CN" altLang="en-US" sz="2000" b="1" dirty="0">
                <a:solidFill>
                  <a:srgbClr val="7030A0"/>
                </a:solidFill>
                <a:latin typeface="+mn-lt"/>
                <a:ea typeface="+mn-ea"/>
                <a:cs typeface="+mn-ea"/>
                <a:sym typeface="+mn-lt"/>
              </a:rPr>
              <a:t>正数大于负数。    </a:t>
            </a:r>
          </a:p>
        </p:txBody>
      </p:sp>
      <p:sp>
        <p:nvSpPr>
          <p:cNvPr id="30" name="Text Box 28"/>
          <p:cNvSpPr txBox="1">
            <a:spLocks noChangeArrowheads="1"/>
          </p:cNvSpPr>
          <p:nvPr/>
        </p:nvSpPr>
        <p:spPr bwMode="auto">
          <a:xfrm>
            <a:off x="2240253" y="3821492"/>
            <a:ext cx="1604045"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zh-CN" altLang="en-US" sz="2000" b="1" dirty="0">
                <a:solidFill>
                  <a:srgbClr val="7030A0"/>
                </a:solidFill>
                <a:latin typeface="+mn-lt"/>
                <a:ea typeface="+mn-ea"/>
                <a:cs typeface="+mn-ea"/>
                <a:sym typeface="+mn-lt"/>
              </a:rPr>
              <a:t>正数大于</a:t>
            </a:r>
            <a:r>
              <a:rPr lang="en-US" altLang="zh-CN" sz="2000" b="1" dirty="0">
                <a:solidFill>
                  <a:srgbClr val="7030A0"/>
                </a:solidFill>
                <a:latin typeface="+mn-lt"/>
                <a:ea typeface="+mn-ea"/>
                <a:cs typeface="+mn-ea"/>
                <a:sym typeface="+mn-lt"/>
              </a:rPr>
              <a:t>0</a:t>
            </a:r>
            <a:r>
              <a:rPr lang="zh-CN" altLang="en-US" sz="2000" b="1" dirty="0">
                <a:solidFill>
                  <a:srgbClr val="7030A0"/>
                </a:solidFill>
                <a:latin typeface="+mn-lt"/>
                <a:ea typeface="+mn-ea"/>
                <a:cs typeface="+mn-ea"/>
                <a:sym typeface="+mn-lt"/>
              </a:rPr>
              <a:t>，</a:t>
            </a:r>
          </a:p>
        </p:txBody>
      </p:sp>
      <p:sp>
        <p:nvSpPr>
          <p:cNvPr id="31" name="Line 36"/>
          <p:cNvSpPr>
            <a:spLocks noChangeShapeType="1"/>
          </p:cNvSpPr>
          <p:nvPr/>
        </p:nvSpPr>
        <p:spPr bwMode="auto">
          <a:xfrm>
            <a:off x="1460863" y="2149190"/>
            <a:ext cx="6096000" cy="0"/>
          </a:xfrm>
          <a:prstGeom prst="line">
            <a:avLst/>
          </a:prstGeom>
          <a:noFill/>
          <a:ln w="41275">
            <a:solidFill>
              <a:srgbClr val="FF0066"/>
            </a:solidFill>
            <a:round/>
            <a:tailEnd type="triangle" w="med" len="med"/>
          </a:ln>
          <a:extLst>
            <a:ext uri="{909E8E84-426E-40DD-AFC4-6F175D3DCCD1}">
              <a14:hiddenFill xmlns:a14="http://schemas.microsoft.com/office/drawing/2010/main">
                <a:noFill/>
              </a14:hiddenFill>
            </a:ext>
          </a:extLst>
        </p:spPr>
        <p:txBody>
          <a:bodyPr lIns="68580" tIns="34290" rIns="68580" bIns="34290"/>
          <a:lstStyle/>
          <a:p>
            <a:pPr defTabSz="685800"/>
            <a:endParaRPr lang="zh-CN" altLang="en-US" sz="2000">
              <a:solidFill>
                <a:prstClr val="black"/>
              </a:solidFill>
              <a:cs typeface="+mn-ea"/>
              <a:sym typeface="+mn-lt"/>
            </a:endParaRPr>
          </a:p>
        </p:txBody>
      </p:sp>
      <p:sp>
        <p:nvSpPr>
          <p:cNvPr id="32" name="Text Box 37"/>
          <p:cNvSpPr txBox="1">
            <a:spLocks noChangeArrowheads="1"/>
          </p:cNvSpPr>
          <p:nvPr/>
        </p:nvSpPr>
        <p:spPr bwMode="auto">
          <a:xfrm>
            <a:off x="3764605" y="1749079"/>
            <a:ext cx="1162818" cy="37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fontAlgn="ctr"/>
            <a:r>
              <a:rPr lang="zh-CN" altLang="en-US" sz="2000" dirty="0">
                <a:solidFill>
                  <a:srgbClr val="FF0000"/>
                </a:solidFill>
                <a:latin typeface="+mn-lt"/>
                <a:ea typeface="+mn-ea"/>
                <a:cs typeface="+mn-ea"/>
                <a:sym typeface="+mn-lt"/>
              </a:rPr>
              <a:t>越来越大</a:t>
            </a:r>
          </a:p>
        </p:txBody>
      </p:sp>
      <p:grpSp>
        <p:nvGrpSpPr>
          <p:cNvPr id="33" name="组合 32"/>
          <p:cNvGrpSpPr/>
          <p:nvPr/>
        </p:nvGrpSpPr>
        <p:grpSpPr>
          <a:xfrm>
            <a:off x="758150" y="2491333"/>
            <a:ext cx="7641771" cy="546095"/>
            <a:chOff x="781710" y="2247268"/>
            <a:chExt cx="7641771" cy="546094"/>
          </a:xfrm>
        </p:grpSpPr>
        <p:grpSp>
          <p:nvGrpSpPr>
            <p:cNvPr id="34" name="组合 33"/>
            <p:cNvGrpSpPr/>
            <p:nvPr/>
          </p:nvGrpSpPr>
          <p:grpSpPr>
            <a:xfrm>
              <a:off x="781710" y="2247268"/>
              <a:ext cx="7641771" cy="228600"/>
              <a:chOff x="781710" y="2166801"/>
              <a:chExt cx="7641771" cy="228600"/>
            </a:xfrm>
          </p:grpSpPr>
          <p:sp>
            <p:nvSpPr>
              <p:cNvPr id="43" name="右箭头 119810"/>
              <p:cNvSpPr>
                <a:spLocks noChangeArrowheads="1"/>
              </p:cNvSpPr>
              <p:nvPr/>
            </p:nvSpPr>
            <p:spPr bwMode="auto">
              <a:xfrm>
                <a:off x="781710" y="2166801"/>
                <a:ext cx="7641771" cy="228600"/>
              </a:xfrm>
              <a:prstGeom prst="rightArrow">
                <a:avLst>
                  <a:gd name="adj1" fmla="val 22583"/>
                  <a:gd name="adj2" fmla="val 162355"/>
                </a:avLst>
              </a:prstGeom>
              <a:solidFill>
                <a:srgbClr val="0000FF"/>
              </a:solidFill>
              <a:ln w="9525">
                <a:solidFill>
                  <a:srgbClr val="0000FF"/>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685800"/>
                <a:endParaRPr lang="zh-CN" altLang="en-US" dirty="0">
                  <a:solidFill>
                    <a:prstClr val="black"/>
                  </a:solidFill>
                  <a:latin typeface="+mn-lt"/>
                  <a:ea typeface="+mn-ea"/>
                  <a:cs typeface="+mn-ea"/>
                  <a:sym typeface="+mn-lt"/>
                </a:endParaRPr>
              </a:p>
            </p:txBody>
          </p:sp>
          <p:cxnSp>
            <p:nvCxnSpPr>
              <p:cNvPr id="44" name="直接连接符 43"/>
              <p:cNvCxnSpPr/>
              <p:nvPr/>
            </p:nvCxnSpPr>
            <p:spPr>
              <a:xfrm>
                <a:off x="38535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5" name="直接连接符 44"/>
              <p:cNvCxnSpPr/>
              <p:nvPr/>
            </p:nvCxnSpPr>
            <p:spPr>
              <a:xfrm>
                <a:off x="457200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6" name="直接连接符 45"/>
              <p:cNvCxnSpPr/>
              <p:nvPr/>
            </p:nvCxnSpPr>
            <p:spPr>
              <a:xfrm>
                <a:off x="528828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7" name="直接连接符 46"/>
              <p:cNvCxnSpPr/>
              <p:nvPr/>
            </p:nvCxnSpPr>
            <p:spPr>
              <a:xfrm>
                <a:off x="6015446" y="2170066"/>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8" name="直接连接符 47"/>
              <p:cNvCxnSpPr/>
              <p:nvPr/>
            </p:nvCxnSpPr>
            <p:spPr>
              <a:xfrm>
                <a:off x="67491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9" name="直接连接符 48"/>
              <p:cNvCxnSpPr/>
              <p:nvPr/>
            </p:nvCxnSpPr>
            <p:spPr>
              <a:xfrm>
                <a:off x="3139441" y="217442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50" name="直接连接符 49"/>
              <p:cNvCxnSpPr/>
              <p:nvPr/>
            </p:nvCxnSpPr>
            <p:spPr>
              <a:xfrm>
                <a:off x="2416628"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51" name="直接连接符 50"/>
              <p:cNvCxnSpPr/>
              <p:nvPr/>
            </p:nvCxnSpPr>
            <p:spPr>
              <a:xfrm>
                <a:off x="1700349"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52" name="直接连接符 51"/>
              <p:cNvCxnSpPr/>
              <p:nvPr/>
            </p:nvCxnSpPr>
            <p:spPr>
              <a:xfrm>
                <a:off x="984772"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grpSp>
        <p:sp>
          <p:nvSpPr>
            <p:cNvPr id="35" name="文本框 34"/>
            <p:cNvSpPr txBox="1"/>
            <p:nvPr/>
          </p:nvSpPr>
          <p:spPr>
            <a:xfrm>
              <a:off x="4433631"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0</a:t>
              </a:r>
              <a:endParaRPr lang="zh-CN" altLang="en-US" sz="1800" dirty="0">
                <a:solidFill>
                  <a:prstClr val="black"/>
                </a:solidFill>
                <a:cs typeface="+mn-ea"/>
                <a:sym typeface="+mn-lt"/>
              </a:endParaRPr>
            </a:p>
          </p:txBody>
        </p:sp>
        <p:sp>
          <p:nvSpPr>
            <p:cNvPr id="36" name="文本框 35"/>
            <p:cNvSpPr txBox="1"/>
            <p:nvPr/>
          </p:nvSpPr>
          <p:spPr>
            <a:xfrm>
              <a:off x="5851876"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2</a:t>
              </a:r>
              <a:endParaRPr lang="zh-CN" altLang="en-US" sz="1800" dirty="0">
                <a:solidFill>
                  <a:prstClr val="black"/>
                </a:solidFill>
                <a:cs typeface="+mn-ea"/>
                <a:sym typeface="+mn-lt"/>
              </a:endParaRPr>
            </a:p>
          </p:txBody>
        </p:sp>
        <p:sp>
          <p:nvSpPr>
            <p:cNvPr id="37" name="文本框 36"/>
            <p:cNvSpPr txBox="1"/>
            <p:nvPr/>
          </p:nvSpPr>
          <p:spPr>
            <a:xfrm>
              <a:off x="5149911" y="2412601"/>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1</a:t>
              </a:r>
              <a:endParaRPr lang="zh-CN" altLang="en-US" sz="1800" dirty="0">
                <a:solidFill>
                  <a:prstClr val="black"/>
                </a:solidFill>
                <a:cs typeface="+mn-ea"/>
                <a:sym typeface="+mn-lt"/>
              </a:endParaRPr>
            </a:p>
          </p:txBody>
        </p:sp>
        <p:sp>
          <p:nvSpPr>
            <p:cNvPr id="38" name="文本框 37"/>
            <p:cNvSpPr txBox="1"/>
            <p:nvPr/>
          </p:nvSpPr>
          <p:spPr>
            <a:xfrm>
              <a:off x="6610774" y="2402085"/>
              <a:ext cx="276737" cy="369331"/>
            </a:xfrm>
            <a:prstGeom prst="rect">
              <a:avLst/>
            </a:prstGeom>
            <a:noFill/>
          </p:spPr>
          <p:txBody>
            <a:bodyPr wrap="square" rtlCol="0">
              <a:spAutoFit/>
            </a:bodyPr>
            <a:lstStyle/>
            <a:p>
              <a:pPr defTabSz="685800"/>
              <a:r>
                <a:rPr lang="en-US" altLang="zh-CN" sz="1800" dirty="0">
                  <a:solidFill>
                    <a:prstClr val="black"/>
                  </a:solidFill>
                  <a:cs typeface="+mn-ea"/>
                  <a:sym typeface="+mn-lt"/>
                </a:rPr>
                <a:t>3</a:t>
              </a:r>
              <a:endParaRPr lang="zh-CN" altLang="en-US" sz="1800" dirty="0">
                <a:solidFill>
                  <a:prstClr val="black"/>
                </a:solidFill>
                <a:cs typeface="+mn-ea"/>
                <a:sym typeface="+mn-lt"/>
              </a:endParaRPr>
            </a:p>
          </p:txBody>
        </p:sp>
        <p:sp>
          <p:nvSpPr>
            <p:cNvPr id="39" name="文本框 38"/>
            <p:cNvSpPr txBox="1"/>
            <p:nvPr/>
          </p:nvSpPr>
          <p:spPr>
            <a:xfrm>
              <a:off x="3703199" y="2402085"/>
              <a:ext cx="459143" cy="369331"/>
            </a:xfrm>
            <a:prstGeom prst="rect">
              <a:avLst/>
            </a:prstGeom>
            <a:noFill/>
          </p:spPr>
          <p:txBody>
            <a:bodyPr wrap="square" rtlCol="0">
              <a:spAutoFit/>
            </a:bodyPr>
            <a:lstStyle/>
            <a:p>
              <a:pPr defTabSz="685800"/>
              <a:r>
                <a:rPr lang="en-US" altLang="zh-CN" sz="1800" dirty="0">
                  <a:solidFill>
                    <a:prstClr val="black"/>
                  </a:solidFill>
                  <a:cs typeface="+mn-ea"/>
                  <a:sym typeface="+mn-lt"/>
                </a:rPr>
                <a:t>-1</a:t>
              </a:r>
              <a:endParaRPr lang="zh-CN" altLang="en-US" sz="1800" dirty="0">
                <a:solidFill>
                  <a:prstClr val="black"/>
                </a:solidFill>
                <a:cs typeface="+mn-ea"/>
                <a:sym typeface="+mn-lt"/>
              </a:endParaRPr>
            </a:p>
          </p:txBody>
        </p:sp>
        <p:sp>
          <p:nvSpPr>
            <p:cNvPr id="40" name="文本框 39"/>
            <p:cNvSpPr txBox="1"/>
            <p:nvPr/>
          </p:nvSpPr>
          <p:spPr>
            <a:xfrm>
              <a:off x="2995796" y="2412601"/>
              <a:ext cx="459138" cy="369331"/>
            </a:xfrm>
            <a:prstGeom prst="rect">
              <a:avLst/>
            </a:prstGeom>
            <a:noFill/>
          </p:spPr>
          <p:txBody>
            <a:bodyPr wrap="square" rtlCol="0">
              <a:spAutoFit/>
            </a:bodyPr>
            <a:lstStyle/>
            <a:p>
              <a:pPr defTabSz="685800"/>
              <a:r>
                <a:rPr lang="en-US" altLang="zh-CN" sz="1800" dirty="0">
                  <a:solidFill>
                    <a:prstClr val="black"/>
                  </a:solidFill>
                  <a:cs typeface="+mn-ea"/>
                  <a:sym typeface="+mn-lt"/>
                </a:rPr>
                <a:t>-2</a:t>
              </a:r>
              <a:endParaRPr lang="zh-CN" altLang="en-US" sz="1800" dirty="0">
                <a:solidFill>
                  <a:prstClr val="black"/>
                </a:solidFill>
                <a:cs typeface="+mn-ea"/>
                <a:sym typeface="+mn-lt"/>
              </a:endParaRPr>
            </a:p>
          </p:txBody>
        </p:sp>
        <p:sp>
          <p:nvSpPr>
            <p:cNvPr id="41" name="文本框 40"/>
            <p:cNvSpPr txBox="1"/>
            <p:nvPr/>
          </p:nvSpPr>
          <p:spPr>
            <a:xfrm>
              <a:off x="2261384" y="2424031"/>
              <a:ext cx="454245" cy="369331"/>
            </a:xfrm>
            <a:prstGeom prst="rect">
              <a:avLst/>
            </a:prstGeom>
            <a:noFill/>
          </p:spPr>
          <p:txBody>
            <a:bodyPr wrap="square" rtlCol="0">
              <a:spAutoFit/>
            </a:bodyPr>
            <a:lstStyle/>
            <a:p>
              <a:pPr defTabSz="685800"/>
              <a:r>
                <a:rPr lang="en-US" altLang="zh-CN" sz="1800" dirty="0">
                  <a:solidFill>
                    <a:prstClr val="black"/>
                  </a:solidFill>
                  <a:cs typeface="+mn-ea"/>
                  <a:sym typeface="+mn-lt"/>
                </a:rPr>
                <a:t>-3</a:t>
              </a:r>
              <a:endParaRPr lang="zh-CN" altLang="en-US" sz="1800" dirty="0">
                <a:solidFill>
                  <a:prstClr val="black"/>
                </a:solidFill>
                <a:cs typeface="+mn-ea"/>
                <a:sym typeface="+mn-lt"/>
              </a:endParaRPr>
            </a:p>
          </p:txBody>
        </p:sp>
        <p:sp>
          <p:nvSpPr>
            <p:cNvPr id="42" name="文本框 41"/>
            <p:cNvSpPr txBox="1"/>
            <p:nvPr/>
          </p:nvSpPr>
          <p:spPr>
            <a:xfrm>
              <a:off x="1371574" y="2406570"/>
              <a:ext cx="459143" cy="369331"/>
            </a:xfrm>
            <a:prstGeom prst="rect">
              <a:avLst/>
            </a:prstGeom>
            <a:noFill/>
          </p:spPr>
          <p:txBody>
            <a:bodyPr wrap="square" rtlCol="0">
              <a:spAutoFit/>
            </a:bodyPr>
            <a:lstStyle/>
            <a:p>
              <a:pPr defTabSz="685800"/>
              <a:r>
                <a:rPr lang="en-US" altLang="zh-CN" sz="1800" dirty="0">
                  <a:solidFill>
                    <a:prstClr val="black"/>
                  </a:solidFill>
                  <a:cs typeface="+mn-ea"/>
                  <a:sym typeface="+mn-lt"/>
                </a:rPr>
                <a:t>-4</a:t>
              </a:r>
            </a:p>
          </p:txBody>
        </p:sp>
      </p:grpSp>
      <p:sp>
        <p:nvSpPr>
          <p:cNvPr id="53" name="TextBox 6"/>
          <p:cNvSpPr txBox="1"/>
          <p:nvPr/>
        </p:nvSpPr>
        <p:spPr>
          <a:xfrm>
            <a:off x="416090" y="249230"/>
            <a:ext cx="2762538" cy="392415"/>
          </a:xfrm>
          <a:prstGeom prst="rect">
            <a:avLst/>
          </a:prstGeom>
          <a:noFill/>
          <a:effectLst>
            <a:outerShdw blurRad="12700" dist="12700" dir="2700000" algn="tl" rotWithShape="0">
              <a:prstClr val="black">
                <a:alpha val="40000"/>
              </a:prstClr>
            </a:outerShdw>
          </a:effectLst>
        </p:spPr>
        <p:txBody>
          <a:bodyPr wrap="square" lIns="68580" tIns="34290" rIns="68580" bIns="34290">
            <a:spAutoFit/>
          </a:bodyPr>
          <a:lstStyle/>
          <a:p>
            <a:pPr>
              <a:defRPr/>
            </a:pPr>
            <a:r>
              <a:rPr lang="zh-CN" altLang="en-US" sz="2100" b="1" dirty="0">
                <a:ln w="6350">
                  <a:noFill/>
                </a:ln>
                <a:cs typeface="+mn-ea"/>
                <a:sym typeface="+mn-lt"/>
              </a:rPr>
              <a:t>数轴比较大小</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left)">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0-#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0-#ppt_w/2"/>
                                          </p:val>
                                        </p:tav>
                                        <p:tav tm="100000">
                                          <p:val>
                                            <p:strVal val="#ppt_x"/>
                                          </p:val>
                                        </p:tav>
                                      </p:tavLst>
                                    </p:anim>
                                    <p:anim calcmode="lin" valueType="num">
                                      <p:cBhvr additive="base">
                                        <p:cTn id="23"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0-#ppt_w/2"/>
                                          </p:val>
                                        </p:tav>
                                        <p:tav tm="100000">
                                          <p:val>
                                            <p:strVal val="#ppt_x"/>
                                          </p:val>
                                        </p:tav>
                                      </p:tavLst>
                                    </p:anim>
                                    <p:anim calcmode="lin" valueType="num">
                                      <p:cBhvr additive="base">
                                        <p:cTn id="29"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0-#ppt_w/2"/>
                                          </p:val>
                                        </p:tav>
                                        <p:tav tm="100000">
                                          <p:val>
                                            <p:strVal val="#ppt_x"/>
                                          </p:val>
                                        </p:tav>
                                      </p:tavLst>
                                    </p:anim>
                                    <p:anim calcmode="lin" valueType="num">
                                      <p:cBhvr additive="base">
                                        <p:cTn id="35"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0-#ppt_w/2"/>
                                          </p:val>
                                        </p:tav>
                                        <p:tav tm="100000">
                                          <p:val>
                                            <p:strVal val="#ppt_x"/>
                                          </p:val>
                                        </p:tav>
                                      </p:tavLst>
                                    </p:anim>
                                    <p:anim calcmode="lin" valueType="num">
                                      <p:cBhvr additive="base">
                                        <p:cTn id="41"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0-#ppt_w/2"/>
                                          </p:val>
                                        </p:tav>
                                        <p:tav tm="100000">
                                          <p:val>
                                            <p:strVal val="#ppt_x"/>
                                          </p:val>
                                        </p:tav>
                                      </p:tavLst>
                                    </p:anim>
                                    <p:anim calcmode="lin" valueType="num">
                                      <p:cBhvr additive="base">
                                        <p:cTn id="47" dur="500" fill="hold"/>
                                        <p:tgtEl>
                                          <p:spTgt spid="29"/>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53"/>
                                        </p:tgtEl>
                                        <p:attrNameLst>
                                          <p:attrName>style.visibility</p:attrName>
                                        </p:attrNameLst>
                                      </p:cBhvr>
                                      <p:to>
                                        <p:strVal val="visible"/>
                                      </p:to>
                                    </p:set>
                                    <p:animEffect transition="in" filter="fade">
                                      <p:cBhvr>
                                        <p:cTn id="5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8" grpId="0"/>
      <p:bldP spid="29" grpId="0"/>
      <p:bldP spid="30" grpId="0"/>
      <p:bldP spid="32" grpId="0"/>
      <p:bldP spid="53" grpId="0"/>
    </p:bldLst>
  </p:timing>
</p:sld>
</file>

<file path=ppt/tags/tag1.xml><?xml version="1.0" encoding="utf-8"?>
<p:tagLst xmlns:a="http://schemas.openxmlformats.org/drawingml/2006/main" xmlns:r="http://schemas.openxmlformats.org/officeDocument/2006/relationships" xmlns:p="http://schemas.openxmlformats.org/presentationml/2006/main">
  <p:tag name="SELECTED" val="True"/>
</p:tagLst>
</file>

<file path=ppt/tags/tag10.xml><?xml version="1.0" encoding="utf-8"?>
<p:tagLst xmlns:a="http://schemas.openxmlformats.org/drawingml/2006/main" xmlns:r="http://schemas.openxmlformats.org/officeDocument/2006/relationships" xmlns:p="http://schemas.openxmlformats.org/presentationml/2006/main">
  <p:tag name="SELECTED" val="True"/>
</p:tagLst>
</file>

<file path=ppt/tags/tag11.xml><?xml version="1.0" encoding="utf-8"?>
<p:tagLst xmlns:a="http://schemas.openxmlformats.org/drawingml/2006/main" xmlns:r="http://schemas.openxmlformats.org/officeDocument/2006/relationships" xmlns:p="http://schemas.openxmlformats.org/presentationml/2006/main">
  <p:tag name="SELECTED" val="True"/>
</p:tagLst>
</file>

<file path=ppt/tags/tag12.xml><?xml version="1.0" encoding="utf-8"?>
<p:tagLst xmlns:a="http://schemas.openxmlformats.org/drawingml/2006/main" xmlns:r="http://schemas.openxmlformats.org/officeDocument/2006/relationships" xmlns:p="http://schemas.openxmlformats.org/presentationml/2006/main">
  <p:tag name="SELECTED" val="True"/>
</p:tagLst>
</file>

<file path=ppt/tags/tag13.xml><?xml version="1.0" encoding="utf-8"?>
<p:tagLst xmlns:a="http://schemas.openxmlformats.org/drawingml/2006/main" xmlns:r="http://schemas.openxmlformats.org/officeDocument/2006/relationships" xmlns:p="http://schemas.openxmlformats.org/presentationml/2006/main">
  <p:tag name="SELECTED" val="True"/>
</p:tagLst>
</file>

<file path=ppt/tags/tag14.xml><?xml version="1.0" encoding="utf-8"?>
<p:tagLst xmlns:a="http://schemas.openxmlformats.org/drawingml/2006/main" xmlns:r="http://schemas.openxmlformats.org/officeDocument/2006/relationships" xmlns:p="http://schemas.openxmlformats.org/presentationml/2006/main">
  <p:tag name="SELECTED" val="True"/>
</p:tagLst>
</file>

<file path=ppt/tags/tag15.xml><?xml version="1.0" encoding="utf-8"?>
<p:tagLst xmlns:a="http://schemas.openxmlformats.org/drawingml/2006/main" xmlns:r="http://schemas.openxmlformats.org/officeDocument/2006/relationships" xmlns:p="http://schemas.openxmlformats.org/presentationml/2006/main">
  <p:tag name="SELECTED" val="True"/>
</p:tagLst>
</file>

<file path=ppt/tags/tag16.xml><?xml version="1.0" encoding="utf-8"?>
<p:tagLst xmlns:a="http://schemas.openxmlformats.org/drawingml/2006/main" xmlns:r="http://schemas.openxmlformats.org/officeDocument/2006/relationships" xmlns:p="http://schemas.openxmlformats.org/presentationml/2006/main">
  <p:tag name="SELECTED" val="True"/>
</p:tagLst>
</file>

<file path=ppt/tags/tag2.xml><?xml version="1.0" encoding="utf-8"?>
<p:tagLst xmlns:a="http://schemas.openxmlformats.org/drawingml/2006/main" xmlns:r="http://schemas.openxmlformats.org/officeDocument/2006/relationships" xmlns:p="http://schemas.openxmlformats.org/presentationml/2006/main">
  <p:tag name="SELECTED" val="True"/>
</p:tagLst>
</file>

<file path=ppt/tags/tag3.xml><?xml version="1.0" encoding="utf-8"?>
<p:tagLst xmlns:a="http://schemas.openxmlformats.org/drawingml/2006/main" xmlns:r="http://schemas.openxmlformats.org/officeDocument/2006/relationships" xmlns:p="http://schemas.openxmlformats.org/presentationml/2006/main">
  <p:tag name="SELECTED" val="True"/>
</p:tagLst>
</file>

<file path=ppt/tags/tag4.xml><?xml version="1.0" encoding="utf-8"?>
<p:tagLst xmlns:a="http://schemas.openxmlformats.org/drawingml/2006/main" xmlns:r="http://schemas.openxmlformats.org/officeDocument/2006/relationships" xmlns:p="http://schemas.openxmlformats.org/presentationml/2006/main">
  <p:tag name="SELECTED" val="True"/>
</p:tagLst>
</file>

<file path=ppt/tags/tag5.xml><?xml version="1.0" encoding="utf-8"?>
<p:tagLst xmlns:a="http://schemas.openxmlformats.org/drawingml/2006/main" xmlns:r="http://schemas.openxmlformats.org/officeDocument/2006/relationships" xmlns:p="http://schemas.openxmlformats.org/presentationml/2006/main">
  <p:tag name="SELECTED" val="True"/>
</p:tagLst>
</file>

<file path=ppt/tags/tag6.xml><?xml version="1.0" encoding="utf-8"?>
<p:tagLst xmlns:a="http://schemas.openxmlformats.org/drawingml/2006/main" xmlns:r="http://schemas.openxmlformats.org/officeDocument/2006/relationships" xmlns:p="http://schemas.openxmlformats.org/presentationml/2006/main">
  <p:tag name="SELECTED" val="True"/>
</p:tagLst>
</file>

<file path=ppt/tags/tag7.xml><?xml version="1.0" encoding="utf-8"?>
<p:tagLst xmlns:a="http://schemas.openxmlformats.org/drawingml/2006/main" xmlns:r="http://schemas.openxmlformats.org/officeDocument/2006/relationships" xmlns:p="http://schemas.openxmlformats.org/presentationml/2006/main">
  <p:tag name="SELECTED" val="True"/>
</p:tagLst>
</file>

<file path=ppt/tags/tag8.xml><?xml version="1.0" encoding="utf-8"?>
<p:tagLst xmlns:a="http://schemas.openxmlformats.org/drawingml/2006/main" xmlns:r="http://schemas.openxmlformats.org/officeDocument/2006/relationships" xmlns:p="http://schemas.openxmlformats.org/presentationml/2006/main">
  <p:tag name="SELECTED" val="True"/>
</p:tagLst>
</file>

<file path=ppt/tags/tag9.xml><?xml version="1.0" encoding="utf-8"?>
<p:tagLst xmlns:a="http://schemas.openxmlformats.org/drawingml/2006/main" xmlns:r="http://schemas.openxmlformats.org/officeDocument/2006/relationships" xmlns:p="http://schemas.openxmlformats.org/presentationml/2006/main">
  <p:tag name="SELECTED" val="True"/>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ezn4l51">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1412</Words>
  <Application>Microsoft Office PowerPoint</Application>
  <PresentationFormat>全屏显示(16:9)</PresentationFormat>
  <Paragraphs>224</Paragraphs>
  <Slides>19</Slides>
  <Notes>18</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19</vt:i4>
      </vt:variant>
    </vt:vector>
  </HeadingPairs>
  <TitlesOfParts>
    <vt:vector size="29" baseType="lpstr">
      <vt:lpstr>FandolFang R</vt:lpstr>
      <vt:lpstr>思源黑体 CN Regular</vt:lpstr>
      <vt:lpstr>宋体</vt:lpstr>
      <vt:lpstr>微软雅黑</vt:lpstr>
      <vt:lpstr>Arial</vt:lpstr>
      <vt:lpstr>Arial Black</vt:lpstr>
      <vt:lpstr>Cambria Math</vt:lpstr>
      <vt:lpstr>www.2ppt.com</vt:lpstr>
      <vt:lpstr>Equation.DSMT4</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2021-06-01T22:40:49Z</dcterms:created>
  <dcterms:modified xsi:type="dcterms:W3CDTF">2023-01-16T19:30:51Z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E553F9B9D358413DA0228A0574B79C6E</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