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7231B4D3-CA9F-45D9-AB1F-1E5BF6F74831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271919BF-D219-4976-8664-7EF475F5A1B2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9BE206-0BD5-4F01-BA94-5E4CFA9CC53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B92C6B-F8F3-49E5-B1A9-056DEB7BD0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92C6B-F8F3-49E5-B1A9-056DEB7BD0B2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26A81-4E8D-4C40-A048-2B79101741CD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1BB8A-D908-443E-A0E4-E767C82BA27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12969-7636-435C-A5B9-B16F61C86AA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02847-D38E-4B64-AF36-531CC85A60E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965C8-56E6-497D-9965-B494E97C221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1A84D-0E6E-4DBF-8321-E506DA86450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470429-824B-4E02-867E-CC1A838907F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79E5C8-5533-4D61-B400-53E43E97FEE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11048-C387-4A85-A75A-4E799E7D7611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C0DC5-1403-44F5-8B66-03A1B0B0D26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D8604-59A5-454A-9D7D-ADD06E3C6151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EC33D-A523-4256-950A-EF55F911A45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D353C-4C67-4A2A-8F2F-4A231A927D2B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8D1BB-8FF3-4470-AD9A-093932981FD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9F08E-3BA2-42D1-A810-BAC116A4C1F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FF941-2B47-4DFE-B976-62950D68AF0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7202C-999A-442C-82A6-26C4CF023E48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96B3F-C621-4E95-A15E-4FAD05B44ED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7FDF0-642F-4D38-AC24-1A98052C780B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7C3FB-FEAC-4FB5-A931-BA81CE9691D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D75B7-0F85-4BAF-AE72-7948863852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B29E66-F3F6-4C41-BD9A-E471E5F972B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473BD1D3-3C01-4E61-B209-D3B5D4A27CD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6D15EA67-0D00-4F5B-AEBD-A697703764D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13" Type="http://schemas.openxmlformats.org/officeDocument/2006/relationships/image" Target="../media/image38.GIF"/><Relationship Id="rId18" Type="http://schemas.openxmlformats.org/officeDocument/2006/relationships/image" Target="../media/image42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12" Type="http://schemas.openxmlformats.org/officeDocument/2006/relationships/image" Target="../media/image6.GIF"/><Relationship Id="rId17" Type="http://schemas.openxmlformats.org/officeDocument/2006/relationships/image" Target="../media/image41.jpeg"/><Relationship Id="rId2" Type="http://schemas.openxmlformats.org/officeDocument/2006/relationships/image" Target="../media/image29.jpeg"/><Relationship Id="rId16" Type="http://schemas.openxmlformats.org/officeDocument/2006/relationships/image" Target="../media/image40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11" Type="http://schemas.openxmlformats.org/officeDocument/2006/relationships/image" Target="../media/image4.GIF"/><Relationship Id="rId5" Type="http://schemas.openxmlformats.org/officeDocument/2006/relationships/image" Target="../media/image32.jpeg"/><Relationship Id="rId15" Type="http://schemas.openxmlformats.org/officeDocument/2006/relationships/image" Target="../media/image8.GIF"/><Relationship Id="rId10" Type="http://schemas.openxmlformats.org/officeDocument/2006/relationships/image" Target="../media/image37.GIF"/><Relationship Id="rId4" Type="http://schemas.openxmlformats.org/officeDocument/2006/relationships/image" Target="../media/image31.jpeg"/><Relationship Id="rId9" Type="http://schemas.openxmlformats.org/officeDocument/2006/relationships/image" Target="../media/image36.jpeg"/><Relationship Id="rId14" Type="http://schemas.openxmlformats.org/officeDocument/2006/relationships/image" Target="../media/image39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hyperlink" Target="file:///D:\&#36719;&#20214;\&#25991;&#20214;&#22788;&#29702;&#24037;&#20855;1\word&#27169;&#26495;&#25209;&#37327;&#36716;&#25442;&#22120;\&#20840;&#21697;&#20013;&#32771;&#32593;&#27169;&#26495;\greet.mp3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Administrator\&#25945;&#23398;&#20809;&#30424;\7&#19979;\1-4\resource\p042\swf\comic.swf" TargetMode="External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travel.dahangzhou.com/fengjing/235/7.htm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-1" y="476672"/>
            <a:ext cx="9144000" cy="3490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60000"/>
              </a:lnSpc>
            </a:pPr>
            <a:r>
              <a:rPr lang="en-US" altLang="zh-CN" sz="6600" b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Unit </a:t>
            </a:r>
            <a:r>
              <a:rPr lang="en-US" altLang="zh-CN" sz="6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4</a:t>
            </a:r>
          </a:p>
          <a:p>
            <a:pPr algn="ctr">
              <a:lnSpc>
                <a:spcPct val="160000"/>
              </a:lnSpc>
            </a:pPr>
            <a:r>
              <a:rPr lang="en-US" altLang="zh-CN" sz="5400" b="1" dirty="0">
                <a:latin typeface="Times New Roman" panose="02020603050405020304" pitchFamily="18" charset="0"/>
              </a:rPr>
              <a:t>  </a:t>
            </a:r>
            <a:r>
              <a:rPr lang="en-US" altLang="zh-CN" sz="7200" b="1" dirty="0">
                <a:latin typeface="Times New Roman" panose="02020603050405020304" pitchFamily="18" charset="0"/>
              </a:rPr>
              <a:t>Finding your </a:t>
            </a:r>
            <a:r>
              <a:rPr lang="en-US" altLang="zh-CN" sz="7200" b="1" dirty="0" smtClean="0">
                <a:latin typeface="Times New Roman" panose="02020603050405020304" pitchFamily="18" charset="0"/>
              </a:rPr>
              <a:t>way</a:t>
            </a:r>
            <a:endParaRPr lang="en-US" altLang="zh-CN" sz="5400" b="1" dirty="0">
              <a:latin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924754" y="5517232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7175" cy="5903913"/>
          </a:xfrm>
          <a:noFill/>
        </p:spPr>
      </p:pic>
      <p:sp>
        <p:nvSpPr>
          <p:cNvPr id="24579" name="Oval 3"/>
          <p:cNvSpPr>
            <a:spLocks noChangeArrowheads="1"/>
          </p:cNvSpPr>
          <p:nvPr/>
        </p:nvSpPr>
        <p:spPr bwMode="auto">
          <a:xfrm>
            <a:off x="3419475" y="4005263"/>
            <a:ext cx="1655763" cy="649287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66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 sz="5400">
              <a:solidFill>
                <a:srgbClr val="FF0066"/>
              </a:solidFill>
              <a:latin typeface="Tahoma" panose="020B0604030504040204" pitchFamily="34" charset="0"/>
            </a:endParaRPr>
          </a:p>
        </p:txBody>
      </p:sp>
      <p:sp>
        <p:nvSpPr>
          <p:cNvPr id="24580" name="Line 4"/>
          <p:cNvSpPr>
            <a:spLocks noChangeShapeType="1"/>
          </p:cNvSpPr>
          <p:nvPr/>
        </p:nvSpPr>
        <p:spPr bwMode="auto">
          <a:xfrm>
            <a:off x="4356100" y="2708275"/>
            <a:ext cx="0" cy="122555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581" name="Oval 5"/>
          <p:cNvSpPr>
            <a:spLocks noChangeArrowheads="1"/>
          </p:cNvSpPr>
          <p:nvPr/>
        </p:nvSpPr>
        <p:spPr bwMode="auto">
          <a:xfrm>
            <a:off x="3563938" y="2133600"/>
            <a:ext cx="1366837" cy="576263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66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582" name="Oval 6"/>
          <p:cNvSpPr>
            <a:spLocks noChangeArrowheads="1"/>
          </p:cNvSpPr>
          <p:nvPr/>
        </p:nvSpPr>
        <p:spPr bwMode="auto">
          <a:xfrm>
            <a:off x="1908175" y="3429000"/>
            <a:ext cx="1365250" cy="576263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66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583" name="Oval 7"/>
          <p:cNvSpPr>
            <a:spLocks noChangeArrowheads="1"/>
          </p:cNvSpPr>
          <p:nvPr/>
        </p:nvSpPr>
        <p:spPr bwMode="auto">
          <a:xfrm>
            <a:off x="7380288" y="4292600"/>
            <a:ext cx="1366837" cy="57785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66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584" name="Oval 8"/>
          <p:cNvSpPr>
            <a:spLocks noChangeArrowheads="1"/>
          </p:cNvSpPr>
          <p:nvPr/>
        </p:nvSpPr>
        <p:spPr bwMode="auto">
          <a:xfrm>
            <a:off x="3563938" y="981075"/>
            <a:ext cx="1366837" cy="576263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66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585" name="Line 9"/>
          <p:cNvSpPr>
            <a:spLocks noChangeShapeType="1"/>
          </p:cNvSpPr>
          <p:nvPr/>
        </p:nvSpPr>
        <p:spPr bwMode="auto">
          <a:xfrm flipV="1">
            <a:off x="2339975" y="2565400"/>
            <a:ext cx="1296988" cy="6985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586" name="Oval 10"/>
          <p:cNvSpPr>
            <a:spLocks noChangeArrowheads="1"/>
          </p:cNvSpPr>
          <p:nvPr/>
        </p:nvSpPr>
        <p:spPr bwMode="auto">
          <a:xfrm>
            <a:off x="539750" y="4292600"/>
            <a:ext cx="1366838" cy="57785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66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587" name="Oval 11"/>
          <p:cNvSpPr>
            <a:spLocks noChangeArrowheads="1"/>
          </p:cNvSpPr>
          <p:nvPr/>
        </p:nvSpPr>
        <p:spPr bwMode="auto">
          <a:xfrm>
            <a:off x="971550" y="2349500"/>
            <a:ext cx="1366838" cy="576263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66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588" name="Oval 12"/>
          <p:cNvSpPr>
            <a:spLocks noChangeArrowheads="1"/>
          </p:cNvSpPr>
          <p:nvPr/>
        </p:nvSpPr>
        <p:spPr bwMode="auto">
          <a:xfrm>
            <a:off x="1835150" y="981075"/>
            <a:ext cx="1366838" cy="576263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66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589" name="Line 13"/>
          <p:cNvSpPr>
            <a:spLocks noChangeShapeType="1"/>
          </p:cNvSpPr>
          <p:nvPr/>
        </p:nvSpPr>
        <p:spPr bwMode="auto">
          <a:xfrm>
            <a:off x="5076825" y="4365625"/>
            <a:ext cx="2232025" cy="2159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457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458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458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458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458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2458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2458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2458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2458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2458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2458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ldLvl="0"/>
      <p:bldP spid="24580" grpId="0" animBg="1"/>
      <p:bldP spid="24581" grpId="0" animBg="1"/>
      <p:bldP spid="24582" grpId="0" animBg="1"/>
      <p:bldP spid="24583" grpId="0" animBg="1"/>
      <p:bldP spid="24584" grpId="0" animBg="1"/>
      <p:bldP spid="24585" grpId="0" animBg="1"/>
      <p:bldP spid="24586" grpId="0" animBg="1"/>
      <p:bldP spid="24587" grpId="0" animBg="1"/>
      <p:bldP spid="24588" grpId="0" animBg="1"/>
      <p:bldP spid="2458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0" y="881063"/>
            <a:ext cx="9329738" cy="469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The </a:t>
            </a:r>
            <a:r>
              <a:rPr lang="zh-CN" altLang="en-US" sz="3600" b="1" dirty="0">
                <a:latin typeface="Times New Roman" panose="02020603050405020304" pitchFamily="18" charset="0"/>
              </a:rPr>
              <a:t>Jialefu</a:t>
            </a:r>
            <a:r>
              <a:rPr lang="en-US" altLang="zh-CN" sz="3600" b="1" dirty="0">
                <a:latin typeface="Times New Roman" panose="02020603050405020304" pitchFamily="18" charset="0"/>
              </a:rPr>
              <a:t> is  </a:t>
            </a:r>
            <a:r>
              <a:rPr lang="zh-CN" altLang="en-US" sz="3600" b="1" dirty="0">
                <a:latin typeface="Times New Roman" panose="02020603050405020304" pitchFamily="18" charset="0"/>
              </a:rPr>
              <a:t>______________ Xuzhou</a:t>
            </a:r>
            <a:r>
              <a:rPr lang="en-US" altLang="zh-CN" sz="3600" b="1" dirty="0">
                <a:latin typeface="Times New Roman" panose="02020603050405020304" pitchFamily="18" charset="0"/>
              </a:rPr>
              <a:t>.</a:t>
            </a:r>
          </a:p>
          <a:p>
            <a:pPr>
              <a:lnSpc>
                <a:spcPct val="14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It is </a:t>
            </a:r>
            <a:r>
              <a:rPr lang="zh-CN" altLang="en-US" sz="3600" b="1" dirty="0">
                <a:latin typeface="Times New Roman" panose="02020603050405020304" pitchFamily="18" charset="0"/>
              </a:rPr>
              <a:t>_________ Guohua Building</a:t>
            </a:r>
            <a:r>
              <a:rPr lang="en-US" altLang="zh-CN" sz="3600" b="1" dirty="0">
                <a:latin typeface="Times New Roman" panose="02020603050405020304" pitchFamily="18" charset="0"/>
              </a:rPr>
              <a:t>.</a:t>
            </a:r>
          </a:p>
          <a:p>
            <a:pPr>
              <a:lnSpc>
                <a:spcPct val="14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The </a:t>
            </a:r>
            <a:r>
              <a:rPr lang="zh-CN" altLang="en-US" sz="3600" b="1" dirty="0">
                <a:latin typeface="Times New Roman" panose="02020603050405020304" pitchFamily="18" charset="0"/>
              </a:rPr>
              <a:t>Jinying </a:t>
            </a:r>
            <a:r>
              <a:rPr lang="en-US" altLang="zh-CN" sz="3600" b="1" dirty="0">
                <a:latin typeface="Times New Roman" panose="02020603050405020304" pitchFamily="18" charset="0"/>
              </a:rPr>
              <a:t>shopping mall is </a:t>
            </a:r>
            <a:r>
              <a:rPr lang="zh-CN" altLang="en-US" sz="3600" b="1" dirty="0">
                <a:latin typeface="Times New Roman" panose="02020603050405020304" pitchFamily="18" charset="0"/>
              </a:rPr>
              <a:t>________</a:t>
            </a:r>
            <a:r>
              <a:rPr lang="en-US" altLang="zh-CN" sz="36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sz="3600" b="1" dirty="0">
                <a:latin typeface="Times New Roman" panose="02020603050405020304" pitchFamily="18" charset="0"/>
              </a:rPr>
              <a:t>Jialefu</a:t>
            </a:r>
            <a:r>
              <a:rPr lang="en-US" altLang="zh-CN" sz="3600" b="1" dirty="0">
                <a:latin typeface="Times New Roman" panose="02020603050405020304" pitchFamily="18" charset="0"/>
              </a:rPr>
              <a:t>.</a:t>
            </a:r>
          </a:p>
          <a:p>
            <a:pPr>
              <a:lnSpc>
                <a:spcPct val="14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It is </a:t>
            </a:r>
            <a:r>
              <a:rPr lang="zh-CN" altLang="en-US" sz="3600" b="1" dirty="0">
                <a:latin typeface="Times New Roman" panose="02020603050405020304" pitchFamily="18" charset="0"/>
              </a:rPr>
              <a:t>_________ Eye Hospital</a:t>
            </a:r>
            <a:r>
              <a:rPr lang="en-US" altLang="zh-CN" sz="3600" b="1" dirty="0">
                <a:latin typeface="Times New Roman" panose="02020603050405020304" pitchFamily="18" charset="0"/>
              </a:rPr>
              <a:t>.</a:t>
            </a:r>
          </a:p>
          <a:p>
            <a:pPr>
              <a:lnSpc>
                <a:spcPct val="140000"/>
              </a:lnSpc>
            </a:pPr>
            <a:r>
              <a:rPr lang="zh-CN" altLang="en-US" sz="3600" b="1" dirty="0">
                <a:latin typeface="Times New Roman" panose="02020603050405020304" pitchFamily="18" charset="0"/>
              </a:rPr>
              <a:t>Pengcheng Square</a:t>
            </a:r>
            <a:r>
              <a:rPr lang="en-US" altLang="zh-CN" sz="3600" b="1" dirty="0">
                <a:latin typeface="Times New Roman" panose="02020603050405020304" pitchFamily="18" charset="0"/>
              </a:rPr>
              <a:t> is </a:t>
            </a:r>
            <a:r>
              <a:rPr lang="zh-CN" altLang="en-US" sz="3600" b="1" dirty="0">
                <a:latin typeface="Times New Roman" panose="02020603050405020304" pitchFamily="18" charset="0"/>
              </a:rPr>
              <a:t>______________ Xuzhou</a:t>
            </a:r>
            <a:r>
              <a:rPr lang="en-US" altLang="zh-CN" sz="36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600" b="1" dirty="0">
                <a:latin typeface="Times New Roman" panose="02020603050405020304" pitchFamily="18" charset="0"/>
              </a:rPr>
              <a:t>.</a:t>
            </a:r>
          </a:p>
          <a:p>
            <a:pPr>
              <a:lnSpc>
                <a:spcPct val="14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It is</a:t>
            </a:r>
            <a:r>
              <a:rPr lang="zh-CN" altLang="en-US" sz="3600" b="1" dirty="0">
                <a:latin typeface="Times New Roman" panose="02020603050405020304" pitchFamily="18" charset="0"/>
              </a:rPr>
              <a:t>_______________ Huaxia Bank</a:t>
            </a:r>
            <a:r>
              <a:rPr lang="en-US" altLang="zh-CN" sz="3600" b="1" dirty="0">
                <a:latin typeface="Times New Roman" panose="02020603050405020304" pitchFamily="18" charset="0"/>
              </a:rPr>
              <a:t>.</a:t>
            </a:r>
            <a:endParaRPr lang="en-US" altLang="zh-CN" sz="3600" dirty="0">
              <a:latin typeface="Tahoma" panose="020B0604030504040204" pitchFamily="34" charset="0"/>
            </a:endParaRP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2771775" y="981075"/>
            <a:ext cx="3303588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000" b="1">
                <a:solidFill>
                  <a:srgbClr val="FF0066"/>
                </a:solidFill>
                <a:latin typeface="Times New Roman" panose="02020603050405020304" pitchFamily="18" charset="0"/>
              </a:rPr>
              <a:t>in the </a:t>
            </a:r>
            <a:r>
              <a:rPr lang="zh-CN" altLang="en-US" sz="4000" b="1">
                <a:solidFill>
                  <a:srgbClr val="FF0066"/>
                </a:solidFill>
                <a:latin typeface="Times New Roman" panose="02020603050405020304" pitchFamily="18" charset="0"/>
              </a:rPr>
              <a:t>north</a:t>
            </a:r>
            <a:r>
              <a:rPr lang="en-US" altLang="zh-CN" sz="4000" b="1">
                <a:solidFill>
                  <a:srgbClr val="FF0066"/>
                </a:solidFill>
                <a:latin typeface="Times New Roman" panose="02020603050405020304" pitchFamily="18" charset="0"/>
              </a:rPr>
              <a:t> of</a:t>
            </a:r>
            <a:endParaRPr lang="en-US" altLang="zh-CN" sz="4000">
              <a:latin typeface="Tahoma" panose="020B0604030504040204" pitchFamily="34" charset="0"/>
            </a:endParaRP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1116013" y="1773238"/>
            <a:ext cx="170815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000" b="1">
                <a:solidFill>
                  <a:srgbClr val="FF0066"/>
                </a:solidFill>
                <a:latin typeface="Times New Roman" panose="02020603050405020304" pitchFamily="18" charset="0"/>
              </a:rPr>
              <a:t>east of</a:t>
            </a:r>
            <a:r>
              <a:rPr lang="en-US" altLang="zh-CN" sz="4000" b="1">
                <a:latin typeface="Times New Roman" panose="02020603050405020304" pitchFamily="18" charset="0"/>
              </a:rPr>
              <a:t> </a:t>
            </a:r>
            <a:endParaRPr lang="en-US" altLang="zh-CN" sz="4000">
              <a:latin typeface="Tahoma" panose="020B0604030504040204" pitchFamily="34" charset="0"/>
            </a:endParaRP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5795963" y="2565400"/>
            <a:ext cx="192087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000" b="1">
                <a:solidFill>
                  <a:srgbClr val="FF0066"/>
                </a:solidFill>
                <a:latin typeface="Times New Roman" panose="02020603050405020304" pitchFamily="18" charset="0"/>
              </a:rPr>
              <a:t>south of</a:t>
            </a:r>
            <a:endParaRPr lang="en-US" altLang="zh-CN" sz="4000" b="1">
              <a:solidFill>
                <a:srgbClr val="FF0066"/>
              </a:solidFill>
              <a:latin typeface="Tahoma" panose="020B0604030504040204" pitchFamily="34" charset="0"/>
            </a:endParaRP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1044575" y="3357563"/>
            <a:ext cx="170815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4000" b="1">
                <a:latin typeface="Times New Roman" panose="02020603050405020304" pitchFamily="18" charset="0"/>
              </a:rPr>
              <a:t> </a:t>
            </a:r>
            <a:r>
              <a:rPr lang="zh-CN" altLang="en-US" sz="4000" b="1">
                <a:solidFill>
                  <a:srgbClr val="FF0066"/>
                </a:solidFill>
                <a:latin typeface="Times New Roman" panose="02020603050405020304" pitchFamily="18" charset="0"/>
              </a:rPr>
              <a:t>east</a:t>
            </a:r>
            <a:r>
              <a:rPr lang="en-US" altLang="zh-CN" sz="4000" b="1">
                <a:solidFill>
                  <a:srgbClr val="FF0066"/>
                </a:solidFill>
                <a:latin typeface="Times New Roman" panose="02020603050405020304" pitchFamily="18" charset="0"/>
              </a:rPr>
              <a:t> of</a:t>
            </a:r>
            <a:endParaRPr lang="en-US" altLang="zh-CN" sz="4000">
              <a:latin typeface="Tahoma" panose="020B0604030504040204" pitchFamily="34" charset="0"/>
            </a:endParaRP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4067175" y="4076700"/>
            <a:ext cx="35718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000" b="1">
                <a:solidFill>
                  <a:srgbClr val="FF0066"/>
                </a:solidFill>
                <a:latin typeface="Times New Roman" panose="02020603050405020304" pitchFamily="18" charset="0"/>
              </a:rPr>
              <a:t>in the </a:t>
            </a:r>
            <a:r>
              <a:rPr lang="zh-CN" altLang="en-US" sz="4000" b="1">
                <a:solidFill>
                  <a:srgbClr val="FF0066"/>
                </a:solidFill>
                <a:latin typeface="Times New Roman" panose="02020603050405020304" pitchFamily="18" charset="0"/>
              </a:rPr>
              <a:t>centre</a:t>
            </a:r>
            <a:r>
              <a:rPr lang="en-US" altLang="zh-CN" sz="4000" b="1">
                <a:solidFill>
                  <a:srgbClr val="FF0066"/>
                </a:solidFill>
                <a:latin typeface="Times New Roman" panose="02020603050405020304" pitchFamily="18" charset="0"/>
              </a:rPr>
              <a:t> of</a:t>
            </a:r>
            <a:r>
              <a:rPr lang="zh-CN" altLang="en-US" sz="4000" b="1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endParaRPr lang="en-US" altLang="zh-CN" sz="4000">
              <a:latin typeface="Tahoma" panose="020B0604030504040204" pitchFamily="34" charset="0"/>
            </a:endParaRP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1044575" y="4868863"/>
            <a:ext cx="33321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4000" b="1">
                <a:latin typeface="Times New Roman" panose="02020603050405020304" pitchFamily="18" charset="0"/>
              </a:rPr>
              <a:t> </a:t>
            </a:r>
            <a:r>
              <a:rPr lang="en-US" altLang="zh-CN" sz="4000" b="1">
                <a:solidFill>
                  <a:srgbClr val="FF0066"/>
                </a:solidFill>
                <a:latin typeface="Times New Roman" panose="02020603050405020304" pitchFamily="18" charset="0"/>
              </a:rPr>
              <a:t>north</a:t>
            </a:r>
            <a:r>
              <a:rPr lang="zh-CN" altLang="en-US" sz="4000" b="1">
                <a:solidFill>
                  <a:srgbClr val="FF0066"/>
                </a:solidFill>
                <a:latin typeface="Times New Roman" panose="02020603050405020304" pitchFamily="18" charset="0"/>
              </a:rPr>
              <a:t>-</a:t>
            </a:r>
            <a:r>
              <a:rPr lang="en-US" altLang="zh-CN" sz="4000" b="1">
                <a:solidFill>
                  <a:srgbClr val="FF0066"/>
                </a:solidFill>
                <a:latin typeface="Times New Roman" panose="02020603050405020304" pitchFamily="18" charset="0"/>
              </a:rPr>
              <a:t>west of</a:t>
            </a:r>
            <a:r>
              <a:rPr lang="en-US" altLang="zh-CN" sz="4000" b="1">
                <a:latin typeface="Times New Roman" panose="02020603050405020304" pitchFamily="18" charset="0"/>
              </a:rPr>
              <a:t> </a:t>
            </a:r>
            <a:endParaRPr lang="en-US" altLang="zh-CN" sz="4000"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ldLvl="0" autoUpdateAnimBg="0"/>
      <p:bldP spid="25604" grpId="0" bldLvl="0" autoUpdateAnimBg="0"/>
      <p:bldP spid="25605" grpId="0" bldLvl="0" autoUpdateAnimBg="0"/>
      <p:bldP spid="25606" grpId="0" bldLvl="0" autoUpdateAnimBg="0"/>
      <p:bldP spid="25607" grpId="0" bldLvl="0" autoUpdateAnimBg="0"/>
      <p:bldP spid="25608" grpId="0" bldLvl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981200" y="2249488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zh-CN" altLang="en-US" sz="3600" b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0" y="5029200"/>
            <a:ext cx="8797925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3366FF"/>
                </a:solidFill>
                <a:latin typeface="Times New Roman" panose="02020603050405020304" pitchFamily="18" charset="0"/>
              </a:rPr>
              <a:t>1</a:t>
            </a:r>
            <a:r>
              <a:rPr lang="zh-CN" altLang="en-US" sz="2400" b="1" dirty="0">
                <a:solidFill>
                  <a:srgbClr val="3366FF"/>
                </a:solidFill>
                <a:latin typeface="Times New Roman" panose="02020603050405020304" pitchFamily="18" charset="0"/>
              </a:rPr>
              <a:t>、</a:t>
            </a:r>
            <a:r>
              <a:rPr lang="en-US" altLang="zh-CN" sz="2400" b="1" dirty="0">
                <a:solidFill>
                  <a:srgbClr val="3366FF"/>
                </a:solidFill>
                <a:latin typeface="Times New Roman" panose="02020603050405020304" pitchFamily="18" charset="0"/>
              </a:rPr>
              <a:t>Sunshine Zoo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is north of</a:t>
            </a:r>
            <a:r>
              <a:rPr lang="en-US" altLang="zh-CN" sz="2400" b="1" dirty="0">
                <a:solidFill>
                  <a:srgbClr val="3366FF"/>
                </a:solidFill>
                <a:latin typeface="Times New Roman" panose="02020603050405020304" pitchFamily="18" charset="0"/>
              </a:rPr>
              <a:t>  Sunshine Middle school. (    )</a:t>
            </a:r>
          </a:p>
          <a:p>
            <a:pPr>
              <a:spcBef>
                <a:spcPct val="50000"/>
              </a:spcBef>
            </a:pPr>
            <a:endParaRPr lang="zh-CN" altLang="en-US" sz="2400" b="1" dirty="0">
              <a:solidFill>
                <a:srgbClr val="3366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0" y="5410200"/>
            <a:ext cx="761365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3366FF"/>
                </a:solidFill>
                <a:latin typeface="Times New Roman" panose="02020603050405020304" pitchFamily="18" charset="0"/>
              </a:rPr>
              <a:t>2</a:t>
            </a:r>
            <a:r>
              <a:rPr lang="zh-CN" altLang="en-US" sz="2400" b="1">
                <a:solidFill>
                  <a:srgbClr val="3366FF"/>
                </a:solidFill>
                <a:latin typeface="Times New Roman" panose="02020603050405020304" pitchFamily="18" charset="0"/>
              </a:rPr>
              <a:t>、 </a:t>
            </a:r>
            <a:r>
              <a:rPr lang="en-US" altLang="zh-CN" sz="2400" b="1">
                <a:solidFill>
                  <a:srgbClr val="3366FF"/>
                </a:solidFill>
                <a:latin typeface="Times New Roman" panose="02020603050405020304" pitchFamily="18" charset="0"/>
              </a:rPr>
              <a:t>Sunny Garden 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is west of</a:t>
            </a:r>
            <a:r>
              <a:rPr lang="en-US" altLang="zh-CN" sz="2400" b="1">
                <a:solidFill>
                  <a:srgbClr val="3366FF"/>
                </a:solidFill>
                <a:latin typeface="Times New Roman" panose="02020603050405020304" pitchFamily="18" charset="0"/>
              </a:rPr>
              <a:t> the Zoo. (    )</a:t>
            </a:r>
          </a:p>
          <a:p>
            <a:pPr>
              <a:spcBef>
                <a:spcPct val="50000"/>
              </a:spcBef>
            </a:pPr>
            <a:endParaRPr lang="zh-CN" altLang="en-US" sz="2400" b="1">
              <a:solidFill>
                <a:srgbClr val="3366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0" y="5715000"/>
            <a:ext cx="9275763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3366FF"/>
                </a:solidFill>
                <a:latin typeface="Times New Roman" panose="02020603050405020304" pitchFamily="18" charset="0"/>
              </a:rPr>
              <a:t>3</a:t>
            </a:r>
            <a:r>
              <a:rPr lang="zh-CN" altLang="en-US" sz="2400" b="1">
                <a:solidFill>
                  <a:srgbClr val="3366FF"/>
                </a:solidFill>
                <a:latin typeface="Times New Roman" panose="02020603050405020304" pitchFamily="18" charset="0"/>
              </a:rPr>
              <a:t>、 </a:t>
            </a:r>
            <a:r>
              <a:rPr lang="en-US" altLang="zh-CN" sz="2400" b="1">
                <a:solidFill>
                  <a:srgbClr val="3366FF"/>
                </a:solidFill>
                <a:latin typeface="Times New Roman" panose="02020603050405020304" pitchFamily="18" charset="0"/>
              </a:rPr>
              <a:t>Lake Park 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is south of</a:t>
            </a:r>
            <a:r>
              <a:rPr lang="en-US" altLang="zh-CN" sz="2400" b="1">
                <a:solidFill>
                  <a:srgbClr val="3366FF"/>
                </a:solidFill>
                <a:latin typeface="Times New Roman" panose="02020603050405020304" pitchFamily="18" charset="0"/>
              </a:rPr>
              <a:t> Sunny Garden</a:t>
            </a:r>
            <a:r>
              <a:rPr lang="en-US" altLang="zh-CN" sz="2400">
                <a:solidFill>
                  <a:srgbClr val="3366FF"/>
                </a:solidFill>
                <a:latin typeface="Times New Roman" panose="02020603050405020304" pitchFamily="18" charset="0"/>
              </a:rPr>
              <a:t>.</a:t>
            </a:r>
            <a:r>
              <a:rPr lang="en-US" altLang="zh-CN" sz="2400" b="1">
                <a:solidFill>
                  <a:srgbClr val="3366FF"/>
                </a:solidFill>
                <a:latin typeface="Times New Roman" panose="02020603050405020304" pitchFamily="18" charset="0"/>
              </a:rPr>
              <a:t>(    )</a:t>
            </a:r>
          </a:p>
          <a:p>
            <a:pPr>
              <a:spcBef>
                <a:spcPct val="50000"/>
              </a:spcBef>
            </a:pPr>
            <a:endParaRPr lang="zh-CN" altLang="en-US" sz="2400">
              <a:solidFill>
                <a:srgbClr val="3366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7239000" y="50292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5105400" y="54102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5562600" y="57150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6</a:t>
            </a:r>
          </a:p>
        </p:txBody>
      </p:sp>
      <p:pic>
        <p:nvPicPr>
          <p:cNvPr id="26633" name="Picture 9" descr="IMG_227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28600"/>
            <a:ext cx="7942263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4" name="Oval 10"/>
          <p:cNvSpPr>
            <a:spLocks noChangeArrowheads="1"/>
          </p:cNvSpPr>
          <p:nvPr/>
        </p:nvSpPr>
        <p:spPr bwMode="auto">
          <a:xfrm>
            <a:off x="3048000" y="1981200"/>
            <a:ext cx="1066800" cy="9906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0" y="6096000"/>
            <a:ext cx="9275763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3366FF"/>
                </a:solidFill>
                <a:latin typeface="Times New Roman" panose="02020603050405020304" pitchFamily="18" charset="0"/>
              </a:rPr>
              <a:t>4</a:t>
            </a:r>
            <a:r>
              <a:rPr lang="zh-CN" altLang="en-US" sz="2400" b="1">
                <a:solidFill>
                  <a:srgbClr val="3366FF"/>
                </a:solidFill>
                <a:latin typeface="Times New Roman" panose="02020603050405020304" pitchFamily="18" charset="0"/>
              </a:rPr>
              <a:t>、 </a:t>
            </a:r>
            <a:r>
              <a:rPr lang="en-US" altLang="zh-CN" sz="2400" b="1">
                <a:solidFill>
                  <a:srgbClr val="3366FF"/>
                </a:solidFill>
                <a:latin typeface="Times New Roman" panose="02020603050405020304" pitchFamily="18" charset="0"/>
              </a:rPr>
              <a:t>Sunshine Park 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is east of</a:t>
            </a:r>
            <a:r>
              <a:rPr lang="en-US" altLang="zh-CN" sz="2400" b="1">
                <a:solidFill>
                  <a:srgbClr val="3366FF"/>
                </a:solidFill>
                <a:latin typeface="Times New Roman" panose="02020603050405020304" pitchFamily="18" charset="0"/>
              </a:rPr>
              <a:t> Lake Park</a:t>
            </a:r>
            <a:r>
              <a:rPr lang="en-US" altLang="zh-CN" sz="2400">
                <a:solidFill>
                  <a:srgbClr val="3366FF"/>
                </a:solidFill>
                <a:latin typeface="Times New Roman" panose="02020603050405020304" pitchFamily="18" charset="0"/>
              </a:rPr>
              <a:t>.</a:t>
            </a:r>
            <a:r>
              <a:rPr lang="en-US" altLang="zh-CN" sz="2400" b="1">
                <a:solidFill>
                  <a:srgbClr val="3366FF"/>
                </a:solidFill>
                <a:latin typeface="Times New Roman" panose="02020603050405020304" pitchFamily="18" charset="0"/>
              </a:rPr>
              <a:t>(    )</a:t>
            </a:r>
          </a:p>
          <a:p>
            <a:pPr>
              <a:spcBef>
                <a:spcPct val="50000"/>
              </a:spcBef>
            </a:pPr>
            <a:endParaRPr lang="zh-CN" altLang="en-US" sz="2400">
              <a:solidFill>
                <a:srgbClr val="3366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36" name="Text Box 12"/>
          <p:cNvSpPr txBox="1">
            <a:spLocks noChangeArrowheads="1"/>
          </p:cNvSpPr>
          <p:nvPr/>
        </p:nvSpPr>
        <p:spPr bwMode="auto">
          <a:xfrm>
            <a:off x="5334000" y="60960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26637" name="Text Box 13"/>
          <p:cNvSpPr txBox="1">
            <a:spLocks noChangeArrowheads="1"/>
          </p:cNvSpPr>
          <p:nvPr/>
        </p:nvSpPr>
        <p:spPr bwMode="auto">
          <a:xfrm>
            <a:off x="2895600" y="381000"/>
            <a:ext cx="16954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</a:rPr>
              <a:t>Sunshine Zoo</a:t>
            </a:r>
          </a:p>
        </p:txBody>
      </p:sp>
      <p:sp>
        <p:nvSpPr>
          <p:cNvPr id="26638" name="Text Box 14"/>
          <p:cNvSpPr txBox="1">
            <a:spLocks noChangeArrowheads="1"/>
          </p:cNvSpPr>
          <p:nvPr/>
        </p:nvSpPr>
        <p:spPr bwMode="auto">
          <a:xfrm>
            <a:off x="685800" y="1143000"/>
            <a:ext cx="17462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</a:rPr>
              <a:t>Sunny Garden</a:t>
            </a:r>
          </a:p>
        </p:txBody>
      </p:sp>
      <p:sp>
        <p:nvSpPr>
          <p:cNvPr id="26639" name="Text Box 15"/>
          <p:cNvSpPr txBox="1">
            <a:spLocks noChangeArrowheads="1"/>
          </p:cNvSpPr>
          <p:nvPr/>
        </p:nvSpPr>
        <p:spPr bwMode="auto">
          <a:xfrm>
            <a:off x="914400" y="3810000"/>
            <a:ext cx="12636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</a:rPr>
              <a:t>Lake Park</a:t>
            </a:r>
            <a:endParaRPr lang="zh-CN" altLang="en-US"/>
          </a:p>
        </p:txBody>
      </p:sp>
      <p:sp>
        <p:nvSpPr>
          <p:cNvPr id="26640" name="Text Box 16"/>
          <p:cNvSpPr txBox="1">
            <a:spLocks noChangeArrowheads="1"/>
          </p:cNvSpPr>
          <p:nvPr/>
        </p:nvSpPr>
        <p:spPr bwMode="auto">
          <a:xfrm>
            <a:off x="3352800" y="3657600"/>
            <a:ext cx="17716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</a:rPr>
              <a:t>Sunshine Park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0" grpId="0"/>
      <p:bldP spid="26631" grpId="0"/>
      <p:bldP spid="26632" grpId="0"/>
      <p:bldP spid="26636" grpId="0"/>
      <p:bldP spid="26637" grpId="0" bldLvl="0" autoUpdateAnimBg="0"/>
      <p:bldP spid="26638" grpId="0" bldLvl="0" autoUpdateAnimBg="0"/>
      <p:bldP spid="26639" grpId="0" bldLvl="0" autoUpdateAnimBg="0"/>
      <p:bldP spid="26640" grpId="0" bldLvl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aton car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168525"/>
            <a:ext cx="2366963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341313" y="1223963"/>
            <a:ext cx="23764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3300"/>
                </a:solidFill>
                <a:latin typeface="Comic Sans MS" panose="030F0702030302020204" pitchFamily="66" charset="0"/>
              </a:rPr>
              <a:t>by</a:t>
            </a:r>
            <a:r>
              <a:rPr lang="en-US" altLang="zh-CN" sz="3200" b="1">
                <a:latin typeface="Comic Sans MS" panose="030F0702030302020204" pitchFamily="66" charset="0"/>
              </a:rPr>
              <a:t> car</a:t>
            </a:r>
          </a:p>
        </p:txBody>
      </p:sp>
      <p:pic>
        <p:nvPicPr>
          <p:cNvPr id="27652" name="Picture 4" descr="caton plane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1900" y="1538288"/>
            <a:ext cx="2413000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2771775" y="954088"/>
            <a:ext cx="18716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3300"/>
                </a:solidFill>
                <a:latin typeface="Comic Sans MS" panose="030F0702030302020204" pitchFamily="66" charset="0"/>
              </a:rPr>
              <a:t>by</a:t>
            </a:r>
            <a:r>
              <a:rPr lang="en-US" altLang="zh-CN" sz="3200" b="1">
                <a:latin typeface="Comic Sans MS" panose="030F0702030302020204" pitchFamily="66" charset="0"/>
              </a:rPr>
              <a:t> plane</a:t>
            </a:r>
          </a:p>
        </p:txBody>
      </p:sp>
      <p:pic>
        <p:nvPicPr>
          <p:cNvPr id="27654" name="Picture 6" descr="cartoon train1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43650" y="1268413"/>
            <a:ext cx="2800350" cy="176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6956425" y="684213"/>
            <a:ext cx="18002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3300"/>
                </a:solidFill>
                <a:latin typeface="Comic Sans MS" panose="030F0702030302020204" pitchFamily="66" charset="0"/>
              </a:rPr>
              <a:t>by</a:t>
            </a:r>
            <a:r>
              <a:rPr lang="en-US" altLang="zh-CN" sz="3200" b="1">
                <a:latin typeface="Comic Sans MS" panose="030F0702030302020204" pitchFamily="66" charset="0"/>
              </a:rPr>
              <a:t> train</a:t>
            </a:r>
          </a:p>
        </p:txBody>
      </p:sp>
      <p:pic>
        <p:nvPicPr>
          <p:cNvPr id="27656" name="Picture 8" descr="caton ship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173663"/>
            <a:ext cx="2727325" cy="168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341313" y="4464050"/>
            <a:ext cx="17287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3300"/>
                </a:solidFill>
                <a:latin typeface="Comic Sans MS" panose="030F0702030302020204" pitchFamily="66" charset="0"/>
              </a:rPr>
              <a:t>by</a:t>
            </a:r>
            <a:r>
              <a:rPr lang="en-US" altLang="zh-CN" sz="3200" b="1">
                <a:latin typeface="Comic Sans MS" panose="030F0702030302020204" pitchFamily="66" charset="0"/>
              </a:rPr>
              <a:t> boat</a:t>
            </a:r>
          </a:p>
        </p:txBody>
      </p:sp>
      <p:pic>
        <p:nvPicPr>
          <p:cNvPr id="27658" name="Picture 10" descr="caton taxi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2138" y="5226050"/>
            <a:ext cx="22860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3086100" y="4554538"/>
            <a:ext cx="1657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3300"/>
                </a:solidFill>
                <a:latin typeface="Comic Sans MS" panose="030F0702030302020204" pitchFamily="66" charset="0"/>
              </a:rPr>
              <a:t>by</a:t>
            </a:r>
            <a:r>
              <a:rPr lang="en-US" altLang="zh-CN" sz="3200" b="1">
                <a:latin typeface="Comic Sans MS" panose="030F0702030302020204" pitchFamily="66" charset="0"/>
              </a:rPr>
              <a:t> taxi</a:t>
            </a:r>
          </a:p>
        </p:txBody>
      </p:sp>
      <p:sp>
        <p:nvSpPr>
          <p:cNvPr id="27660" name="Text Box 12"/>
          <p:cNvSpPr txBox="1">
            <a:spLocks noChangeArrowheads="1"/>
          </p:cNvSpPr>
          <p:nvPr/>
        </p:nvSpPr>
        <p:spPr bwMode="auto">
          <a:xfrm>
            <a:off x="6911975" y="4778375"/>
            <a:ext cx="24574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3300"/>
                </a:solidFill>
                <a:latin typeface="Comic Sans MS" panose="030F0702030302020204" pitchFamily="66" charset="0"/>
              </a:rPr>
              <a:t>by</a:t>
            </a:r>
            <a:r>
              <a:rPr lang="en-US" altLang="zh-CN" sz="3200" b="1">
                <a:latin typeface="Comic Sans MS" panose="030F0702030302020204" pitchFamily="66" charset="0"/>
              </a:rPr>
              <a:t> bus</a:t>
            </a:r>
          </a:p>
        </p:txBody>
      </p:sp>
      <p:pic>
        <p:nvPicPr>
          <p:cNvPr id="27661" name="Picture 13" descr="caton bus1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05600" y="5351463"/>
            <a:ext cx="2438400" cy="150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62" name="Text Box 14"/>
          <p:cNvSpPr txBox="1">
            <a:spLocks noChangeArrowheads="1"/>
          </p:cNvSpPr>
          <p:nvPr/>
        </p:nvSpPr>
        <p:spPr bwMode="auto">
          <a:xfrm>
            <a:off x="1908175" y="260350"/>
            <a:ext cx="5327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600" b="1">
                <a:solidFill>
                  <a:srgbClr val="996600"/>
                </a:solidFill>
                <a:latin typeface="Comic Sans MS" panose="030F0702030302020204" pitchFamily="66" charset="0"/>
              </a:rPr>
              <a:t>How do we get there?</a:t>
            </a:r>
          </a:p>
        </p:txBody>
      </p:sp>
      <p:pic>
        <p:nvPicPr>
          <p:cNvPr id="27663" name="Picture 15" descr="underground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886325" y="3249613"/>
            <a:ext cx="277812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64" name="Text Box 16"/>
          <p:cNvSpPr txBox="1">
            <a:spLocks noChangeArrowheads="1"/>
          </p:cNvSpPr>
          <p:nvPr/>
        </p:nvSpPr>
        <p:spPr bwMode="auto">
          <a:xfrm>
            <a:off x="4706938" y="2663825"/>
            <a:ext cx="1260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2400">
              <a:latin typeface="Times New Roman" panose="02020603050405020304" pitchFamily="18" charset="0"/>
            </a:endParaRPr>
          </a:p>
        </p:txBody>
      </p:sp>
      <p:sp>
        <p:nvSpPr>
          <p:cNvPr id="27665" name="Text Box 17"/>
          <p:cNvSpPr txBox="1">
            <a:spLocks noChangeArrowheads="1"/>
          </p:cNvSpPr>
          <p:nvPr/>
        </p:nvSpPr>
        <p:spPr bwMode="auto">
          <a:xfrm>
            <a:off x="4527550" y="2663825"/>
            <a:ext cx="4095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Comic Sans MS" panose="030F0702030302020204" pitchFamily="66" charset="0"/>
              </a:rPr>
              <a:t>by</a:t>
            </a:r>
            <a:r>
              <a:rPr lang="en-US" altLang="zh-CN" sz="3200" b="1">
                <a:latin typeface="Comic Sans MS" panose="030F0702030302020204" pitchFamily="66" charset="0"/>
              </a:rPr>
              <a:t> underground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7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7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autoUpdateAnimBg="0"/>
      <p:bldP spid="27653" grpId="0" autoUpdateAnimBg="0"/>
      <p:bldP spid="27655" grpId="0" autoUpdateAnimBg="0"/>
      <p:bldP spid="27657" grpId="0" autoUpdateAnimBg="0"/>
      <p:bldP spid="27659" grpId="0" autoUpdateAnimBg="0"/>
      <p:bldP spid="27660" grpId="0" autoUpdateAnimBg="0"/>
      <p:bldP spid="27665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685800" y="609600"/>
            <a:ext cx="7467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/>
              <a:t>How do you usually go on a trip?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685800" y="1447800"/>
            <a:ext cx="7467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3600"/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762000" y="1447800"/>
            <a:ext cx="6400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/>
              <a:t>I usually go on a trip</a:t>
            </a:r>
            <a:r>
              <a:rPr lang="en-US" altLang="zh-CN"/>
              <a:t> </a:t>
            </a:r>
            <a:r>
              <a:rPr lang="en-US" altLang="zh-CN" sz="3600"/>
              <a:t>by bike.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4953000" y="2057400"/>
            <a:ext cx="2133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/>
              <a:t>by car.</a:t>
            </a: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4953000" y="2590800"/>
            <a:ext cx="3657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/>
              <a:t>by underground.</a:t>
            </a: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4876800" y="3124200"/>
            <a:ext cx="2133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/>
              <a:t>on foot.</a:t>
            </a:r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4953000" y="3733800"/>
            <a:ext cx="2133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/>
              <a:t>by taxi.</a:t>
            </a:r>
          </a:p>
        </p:txBody>
      </p:sp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4953000" y="4343400"/>
            <a:ext cx="2133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/>
              <a:t>by train.</a:t>
            </a:r>
          </a:p>
        </p:txBody>
      </p: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4953000" y="5029200"/>
            <a:ext cx="3581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/>
              <a:t>by plane/air.</a:t>
            </a:r>
          </a:p>
        </p:txBody>
      </p:sp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4953000" y="5562600"/>
            <a:ext cx="3352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/>
              <a:t>by ship/sea.</a:t>
            </a:r>
          </a:p>
        </p:txBody>
      </p:sp>
      <p:sp>
        <p:nvSpPr>
          <p:cNvPr id="28684" name="Text Box 12"/>
          <p:cNvSpPr txBox="1">
            <a:spLocks noChangeArrowheads="1"/>
          </p:cNvSpPr>
          <p:nvPr/>
        </p:nvSpPr>
        <p:spPr bwMode="auto">
          <a:xfrm>
            <a:off x="4953000" y="6019800"/>
            <a:ext cx="2133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/>
              <a:t>…</a:t>
            </a:r>
          </a:p>
        </p:txBody>
      </p:sp>
      <p:pic>
        <p:nvPicPr>
          <p:cNvPr id="28685" name="Picture 13" descr="underground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088" y="5013325"/>
            <a:ext cx="2057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6" name="Picture 14" descr="car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43800" y="5889625"/>
            <a:ext cx="1600200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7" name="Picture 15" descr="bu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3" y="2852738"/>
            <a:ext cx="1752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8" name="Picture 16" descr="plan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59113" y="2852738"/>
            <a:ext cx="1524000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9" name="Picture 17" descr="Mar23#0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0000" y="609600"/>
            <a:ext cx="11525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autoUpdateAnimBg="0"/>
      <p:bldP spid="28677" grpId="0" autoUpdateAnimBg="0"/>
      <p:bldP spid="28678" grpId="0" autoUpdateAnimBg="0"/>
      <p:bldP spid="28679" grpId="0" autoUpdateAnimBg="0"/>
      <p:bldP spid="28680" grpId="0" autoUpdateAnimBg="0"/>
      <p:bldP spid="28681" grpId="0" autoUpdateAnimBg="0"/>
      <p:bldP spid="28682" grpId="0" autoUpdateAnimBg="0"/>
      <p:bldP spid="28683" grpId="0" autoUpdateAnimBg="0"/>
      <p:bldP spid="28684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981200" y="2249488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zh-CN" altLang="en-US" sz="3600" b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9699" name="Picture 3" descr="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1447800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4" descr="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5181600"/>
            <a:ext cx="129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5" descr="par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4953000"/>
            <a:ext cx="236220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6" descr="体育活动中心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39000" y="5029200"/>
            <a:ext cx="137160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3" name="Line 7"/>
          <p:cNvSpPr>
            <a:spLocks noChangeShapeType="1"/>
          </p:cNvSpPr>
          <p:nvPr/>
        </p:nvSpPr>
        <p:spPr bwMode="auto">
          <a:xfrm flipV="1">
            <a:off x="5029200" y="2133600"/>
            <a:ext cx="1219200" cy="762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04" name="Line 8"/>
          <p:cNvSpPr>
            <a:spLocks noChangeShapeType="1"/>
          </p:cNvSpPr>
          <p:nvPr/>
        </p:nvSpPr>
        <p:spPr bwMode="auto">
          <a:xfrm>
            <a:off x="5257800" y="3429000"/>
            <a:ext cx="1447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05" name="Line 9"/>
          <p:cNvSpPr>
            <a:spLocks noChangeShapeType="1"/>
          </p:cNvSpPr>
          <p:nvPr/>
        </p:nvSpPr>
        <p:spPr bwMode="auto">
          <a:xfrm>
            <a:off x="5105400" y="4038600"/>
            <a:ext cx="1219200" cy="1219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06" name="Line 10"/>
          <p:cNvSpPr>
            <a:spLocks noChangeShapeType="1"/>
          </p:cNvSpPr>
          <p:nvPr/>
        </p:nvSpPr>
        <p:spPr bwMode="auto">
          <a:xfrm>
            <a:off x="4343400" y="4191000"/>
            <a:ext cx="0" cy="914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07" name="Line 11"/>
          <p:cNvSpPr>
            <a:spLocks noChangeShapeType="1"/>
          </p:cNvSpPr>
          <p:nvPr/>
        </p:nvSpPr>
        <p:spPr bwMode="auto">
          <a:xfrm flipH="1">
            <a:off x="2438400" y="4114800"/>
            <a:ext cx="1143000" cy="914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08" name="Line 12"/>
          <p:cNvSpPr>
            <a:spLocks noChangeShapeType="1"/>
          </p:cNvSpPr>
          <p:nvPr/>
        </p:nvSpPr>
        <p:spPr bwMode="auto">
          <a:xfrm flipH="1">
            <a:off x="2438400" y="3505200"/>
            <a:ext cx="16002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09" name="Line 13"/>
          <p:cNvSpPr>
            <a:spLocks noChangeShapeType="1"/>
          </p:cNvSpPr>
          <p:nvPr/>
        </p:nvSpPr>
        <p:spPr bwMode="auto">
          <a:xfrm flipH="1" flipV="1">
            <a:off x="2438400" y="1752600"/>
            <a:ext cx="1143000" cy="1143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10" name="Text Box 14"/>
          <p:cNvSpPr txBox="1">
            <a:spLocks noChangeArrowheads="1"/>
          </p:cNvSpPr>
          <p:nvPr/>
        </p:nvSpPr>
        <p:spPr bwMode="auto">
          <a:xfrm>
            <a:off x="3810000" y="1371600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north</a:t>
            </a:r>
          </a:p>
        </p:txBody>
      </p:sp>
      <p:sp>
        <p:nvSpPr>
          <p:cNvPr id="29711" name="Text Box 15"/>
          <p:cNvSpPr txBox="1">
            <a:spLocks noChangeArrowheads="1"/>
          </p:cNvSpPr>
          <p:nvPr/>
        </p:nvSpPr>
        <p:spPr bwMode="auto">
          <a:xfrm>
            <a:off x="6705600" y="32004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east</a:t>
            </a:r>
          </a:p>
        </p:txBody>
      </p:sp>
      <p:sp>
        <p:nvSpPr>
          <p:cNvPr id="29712" name="Text Box 16"/>
          <p:cNvSpPr txBox="1">
            <a:spLocks noChangeArrowheads="1"/>
          </p:cNvSpPr>
          <p:nvPr/>
        </p:nvSpPr>
        <p:spPr bwMode="auto">
          <a:xfrm>
            <a:off x="3886200" y="502920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south</a:t>
            </a:r>
          </a:p>
        </p:txBody>
      </p:sp>
      <p:sp>
        <p:nvSpPr>
          <p:cNvPr id="29713" name="Text Box 17"/>
          <p:cNvSpPr txBox="1">
            <a:spLocks noChangeArrowheads="1"/>
          </p:cNvSpPr>
          <p:nvPr/>
        </p:nvSpPr>
        <p:spPr bwMode="auto">
          <a:xfrm>
            <a:off x="1828800" y="32766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west</a:t>
            </a:r>
          </a:p>
        </p:txBody>
      </p:sp>
      <p:sp>
        <p:nvSpPr>
          <p:cNvPr id="29714" name="Text Box 18"/>
          <p:cNvSpPr txBox="1">
            <a:spLocks noChangeArrowheads="1"/>
          </p:cNvSpPr>
          <p:nvPr/>
        </p:nvSpPr>
        <p:spPr bwMode="auto">
          <a:xfrm>
            <a:off x="6096000" y="16764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north-east</a:t>
            </a:r>
          </a:p>
        </p:txBody>
      </p:sp>
      <p:sp>
        <p:nvSpPr>
          <p:cNvPr id="29715" name="Text Box 19"/>
          <p:cNvSpPr txBox="1">
            <a:spLocks noChangeArrowheads="1"/>
          </p:cNvSpPr>
          <p:nvPr/>
        </p:nvSpPr>
        <p:spPr bwMode="auto">
          <a:xfrm>
            <a:off x="5791200" y="5029200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south-east</a:t>
            </a:r>
          </a:p>
        </p:txBody>
      </p:sp>
      <p:sp>
        <p:nvSpPr>
          <p:cNvPr id="29716" name="Text Box 20"/>
          <p:cNvSpPr txBox="1">
            <a:spLocks noChangeArrowheads="1"/>
          </p:cNvSpPr>
          <p:nvPr/>
        </p:nvSpPr>
        <p:spPr bwMode="auto">
          <a:xfrm>
            <a:off x="1600200" y="4876800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south-west</a:t>
            </a:r>
          </a:p>
        </p:txBody>
      </p:sp>
      <p:sp>
        <p:nvSpPr>
          <p:cNvPr id="29717" name="Text Box 21"/>
          <p:cNvSpPr txBox="1">
            <a:spLocks noChangeArrowheads="1"/>
          </p:cNvSpPr>
          <p:nvPr/>
        </p:nvSpPr>
        <p:spPr bwMode="auto">
          <a:xfrm>
            <a:off x="1447800" y="1447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north-west</a:t>
            </a:r>
          </a:p>
        </p:txBody>
      </p:sp>
      <p:pic>
        <p:nvPicPr>
          <p:cNvPr id="29718" name="Picture 22" descr="bussto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67600" y="2667000"/>
            <a:ext cx="1676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9" name="Picture 23" descr="1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62400" y="2895600"/>
            <a:ext cx="12192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20" name="Line 24"/>
          <p:cNvSpPr>
            <a:spLocks noChangeShapeType="1"/>
          </p:cNvSpPr>
          <p:nvPr/>
        </p:nvSpPr>
        <p:spPr bwMode="auto">
          <a:xfrm flipV="1">
            <a:off x="4267200" y="1905000"/>
            <a:ext cx="0" cy="838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29721" name="Picture 25" descr="underground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105400" y="4191000"/>
            <a:ext cx="15240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22" name="Text Box 26"/>
          <p:cNvSpPr txBox="1">
            <a:spLocks noChangeArrowheads="1"/>
          </p:cNvSpPr>
          <p:nvPr/>
        </p:nvSpPr>
        <p:spPr bwMode="auto">
          <a:xfrm>
            <a:off x="2803525" y="6042025"/>
            <a:ext cx="25304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pic>
        <p:nvPicPr>
          <p:cNvPr id="29723" name="Picture 27" descr="IMG_214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629400" y="685800"/>
            <a:ext cx="1524000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24" name="Picture 28" descr="plane4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2895600" y="1828800"/>
            <a:ext cx="10668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25" name="Picture 29" descr="zitensha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181600" y="21336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26" name="Picture 30" descr="moto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733800" y="3962400"/>
            <a:ext cx="990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27" name="Picture 31" descr="1train2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0" y="3276600"/>
            <a:ext cx="49720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28" name="Picture 32" descr="018car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505200" y="2133600"/>
            <a:ext cx="152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29" name="Picture 33" descr="run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486400" y="29718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30" name="Picture 34" descr="052949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2514600" y="3773488"/>
            <a:ext cx="1095375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31" name="Picture 35" descr="hospital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3505200" y="304800"/>
            <a:ext cx="1727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32" name="Picture 36" descr="mall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76200" y="2743200"/>
            <a:ext cx="18097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29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2" dur="500"/>
                                        <p:tgtEl>
                                          <p:spTgt spid="29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7" dur="500"/>
                                        <p:tgtEl>
                                          <p:spTgt spid="29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9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7" dur="500"/>
                                        <p:tgtEl>
                                          <p:spTgt spid="29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2" dur="500"/>
                                        <p:tgtEl>
                                          <p:spTgt spid="29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7" dur="500"/>
                                        <p:tgtEl>
                                          <p:spTgt spid="29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2" dur="500"/>
                                        <p:tgtEl>
                                          <p:spTgt spid="29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9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9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9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29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29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29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29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29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10" grpId="0"/>
      <p:bldP spid="29711" grpId="0" autoUpdateAnimBg="0"/>
      <p:bldP spid="29712" grpId="0"/>
      <p:bldP spid="29713" grpId="0"/>
      <p:bldP spid="29714" grpId="0"/>
      <p:bldP spid="29715" grpId="0"/>
      <p:bldP spid="29716" grpId="0"/>
      <p:bldP spid="297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2592388" y="1268413"/>
            <a:ext cx="5876925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 dirty="0">
                <a:solidFill>
                  <a:schemeClr val="bg1"/>
                </a:solidFill>
                <a:latin typeface="Comic Sans MS" panose="030F0702030302020204" pitchFamily="66" charset="0"/>
              </a:rPr>
              <a:t>  </a:t>
            </a:r>
            <a:r>
              <a:rPr lang="en-US" altLang="zh-CN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May Day is coming. Our class is going to organize a trip. Please make a plan trip with your partner.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152400" y="1676400"/>
            <a:ext cx="320040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  <a:r>
              <a:rPr lang="en-US" altLang="zh-CN" sz="3200" b="1" dirty="0">
                <a:latin typeface="Times New Roman" panose="02020603050405020304" pitchFamily="18" charset="0"/>
              </a:rPr>
              <a:t>: Let’s go to …</a:t>
            </a:r>
          </a:p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r>
              <a:rPr lang="en-US" altLang="zh-CN" sz="3200" b="1" dirty="0">
                <a:latin typeface="Times New Roman" panose="02020603050405020304" pitchFamily="18" charset="0"/>
              </a:rPr>
              <a:t>: Good idea. But where is …?</a:t>
            </a:r>
          </a:p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  <a:r>
              <a:rPr lang="en-US" altLang="zh-CN" sz="3200" b="1" dirty="0">
                <a:latin typeface="Times New Roman" panose="02020603050405020304" pitchFamily="18" charset="0"/>
              </a:rPr>
              <a:t>: It’s …of ….</a:t>
            </a:r>
          </a:p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r>
              <a:rPr lang="en-US" altLang="zh-CN" sz="3200" b="1" dirty="0">
                <a:latin typeface="Times New Roman" panose="02020603050405020304" pitchFamily="18" charset="0"/>
              </a:rPr>
              <a:t>: How can we get there?</a:t>
            </a:r>
          </a:p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  <a:r>
              <a:rPr lang="en-US" altLang="zh-CN" sz="3200" b="1" dirty="0">
                <a:latin typeface="Times New Roman" panose="02020603050405020304" pitchFamily="18" charset="0"/>
              </a:rPr>
              <a:t>: We can get there by….</a:t>
            </a: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228600" y="381000"/>
            <a:ext cx="38100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990099"/>
                </a:solidFill>
                <a:latin typeface="Times New Roman" panose="02020603050405020304" pitchFamily="18" charset="0"/>
              </a:rPr>
              <a:t>Make a dialogue</a:t>
            </a:r>
          </a:p>
          <a:p>
            <a:pPr>
              <a:spcBef>
                <a:spcPct val="50000"/>
              </a:spcBef>
            </a:pPr>
            <a:endParaRPr lang="zh-CN" altLang="en-US" sz="2400" dirty="0">
              <a:latin typeface="Times New Roman" panose="02020603050405020304" pitchFamily="18" charset="0"/>
            </a:endParaRPr>
          </a:p>
        </p:txBody>
      </p:sp>
      <p:pic>
        <p:nvPicPr>
          <p:cNvPr id="31748" name="Picture 4" descr="A-2-48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228600"/>
            <a:ext cx="4800600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5" descr="A-2-48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V="1">
            <a:off x="76200" y="1143000"/>
            <a:ext cx="388620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6" descr="ma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63938" y="882650"/>
            <a:ext cx="5256212" cy="597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IMG_2279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6250"/>
            <a:ext cx="222567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WordArt 3"/>
          <p:cNvSpPr>
            <a:spLocks noChangeArrowheads="1" noChangeShapeType="1"/>
          </p:cNvSpPr>
          <p:nvPr/>
        </p:nvSpPr>
        <p:spPr bwMode="auto">
          <a:xfrm>
            <a:off x="2438400" y="533400"/>
            <a:ext cx="5791200" cy="13811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14944"/>
              </a:avLst>
            </a:prstTxWarp>
          </a:bodyPr>
          <a:lstStyle/>
          <a:p>
            <a:pPr algn="ctr"/>
            <a:r>
              <a:rPr lang="en-US" altLang="zh-CN" sz="3600" b="1" dirty="0">
                <a:ln w="9525">
                  <a:solidFill>
                    <a:srgbClr val="CC99FF"/>
                  </a:solidFill>
                  <a:rou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5999"/>
                    </a:srgbClr>
                  </a:outerShdw>
                </a:effectLst>
                <a:latin typeface="Arial Black" panose="020B0A04020102020204"/>
              </a:rPr>
              <a:t>Daniel and Simon's trip</a:t>
            </a:r>
            <a:endParaRPr lang="zh-CN" altLang="en-US" sz="3600" b="1" dirty="0">
              <a:ln w="9525">
                <a:solidFill>
                  <a:srgbClr val="CC99FF"/>
                </a:solidFill>
                <a:rou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5999"/>
                  </a:srgbClr>
                </a:outerShdw>
              </a:effectLst>
              <a:latin typeface="Arial Black" panose="020B0A04020102020204"/>
            </a:endParaRP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2057400" y="2057400"/>
            <a:ext cx="6705600" cy="308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zh-CN" sz="2800" b="1" dirty="0">
                <a:latin typeface="Arial Black" panose="020B0A04020102020204" pitchFamily="34" charset="0"/>
              </a:rPr>
              <a:t>Where are they going?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endParaRPr lang="en-US" altLang="zh-CN" sz="2800" b="1" dirty="0">
              <a:latin typeface="Arial Black" panose="020B0A040201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2800" b="1" dirty="0">
                <a:latin typeface="Arial Black" panose="020B0A04020102020204" pitchFamily="34" charset="0"/>
              </a:rPr>
              <a:t>2. Where is it?</a:t>
            </a:r>
          </a:p>
          <a:p>
            <a:pPr>
              <a:spcBef>
                <a:spcPct val="50000"/>
              </a:spcBef>
            </a:pPr>
            <a:endParaRPr lang="en-US" altLang="zh-CN" sz="2800" b="1" dirty="0">
              <a:latin typeface="Arial Black" panose="020B0A040201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2800" b="1" dirty="0">
                <a:latin typeface="Arial Black" panose="020B0A04020102020204" pitchFamily="34" charset="0"/>
              </a:rPr>
              <a:t>3. How will they get there?</a:t>
            </a: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2514600" y="2667000"/>
            <a:ext cx="4038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FF0000"/>
                </a:solidFill>
                <a:latin typeface="Arial Black" panose="020B0A04020102020204" pitchFamily="34" charset="0"/>
              </a:rPr>
              <a:t>Sunshine Zoo.</a:t>
            </a: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2514600" y="4002088"/>
            <a:ext cx="6705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FF0000"/>
                </a:solidFill>
                <a:latin typeface="Arial Black" panose="020B0A04020102020204" pitchFamily="34" charset="0"/>
              </a:rPr>
              <a:t>It’s north of the school.</a:t>
            </a:r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2195513" y="5229225"/>
            <a:ext cx="67071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FF0000"/>
                </a:solidFill>
                <a:latin typeface="Arial Black" panose="020B0A04020102020204" pitchFamily="34" charset="0"/>
              </a:rPr>
              <a:t>They will get there by bus.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 autoUpdateAnimBg="0"/>
      <p:bldP spid="32774" grpId="0" autoUpdateAnimBg="0"/>
      <p:bldP spid="32775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381000" y="685800"/>
            <a:ext cx="8534400" cy="527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5000"/>
              </a:lnSpc>
            </a:pPr>
            <a:r>
              <a:rPr lang="en-US" altLang="zh-CN" sz="3600" b="1">
                <a:solidFill>
                  <a:srgbClr val="000000"/>
                </a:solidFill>
                <a:latin typeface="Times New Roman" panose="02020603050405020304" pitchFamily="18" charset="0"/>
              </a:rPr>
              <a:t>Daniel: Where are we going for our class </a:t>
            </a:r>
          </a:p>
          <a:p>
            <a:pPr>
              <a:lnSpc>
                <a:spcPct val="105000"/>
              </a:lnSpc>
            </a:pPr>
            <a:r>
              <a:rPr lang="en-US" altLang="zh-CN" sz="3600" b="1">
                <a:solidFill>
                  <a:srgbClr val="000000"/>
                </a:solidFill>
                <a:latin typeface="Times New Roman" panose="02020603050405020304" pitchFamily="18" charset="0"/>
              </a:rPr>
              <a:t>             ____?</a:t>
            </a:r>
          </a:p>
          <a:p>
            <a:pPr>
              <a:lnSpc>
                <a:spcPct val="105000"/>
              </a:lnSpc>
            </a:pPr>
            <a:r>
              <a:rPr lang="en-US" altLang="zh-CN" sz="3600" b="1">
                <a:solidFill>
                  <a:srgbClr val="000000"/>
                </a:solidFill>
                <a:latin typeface="Times New Roman" panose="02020603050405020304" pitchFamily="18" charset="0"/>
              </a:rPr>
              <a:t>Simon: We’re going to Sunshine Zoo.</a:t>
            </a:r>
            <a:r>
              <a:rPr lang="zh-CN" altLang="en-US" sz="3600" b="1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105000"/>
              </a:lnSpc>
            </a:pPr>
            <a:r>
              <a:rPr lang="en-US" altLang="zh-CN" sz="3600" b="1">
                <a:solidFill>
                  <a:srgbClr val="000000"/>
                </a:solidFill>
                <a:latin typeface="Times New Roman" panose="02020603050405020304" pitchFamily="18" charset="0"/>
              </a:rPr>
              <a:t>Daniel: Where’s the zoo? Is it ___ _____</a:t>
            </a:r>
          </a:p>
          <a:p>
            <a:pPr>
              <a:lnSpc>
                <a:spcPct val="105000"/>
              </a:lnSpc>
            </a:pPr>
            <a:r>
              <a:rPr lang="en-US" altLang="zh-CN" sz="3600" b="1">
                <a:solidFill>
                  <a:srgbClr val="000000"/>
                </a:solidFill>
                <a:latin typeface="Times New Roman" panose="02020603050405020304" pitchFamily="18" charset="0"/>
              </a:rPr>
              <a:t>             from our school.</a:t>
            </a:r>
          </a:p>
          <a:p>
            <a:pPr>
              <a:lnSpc>
                <a:spcPct val="105000"/>
              </a:lnSpc>
            </a:pPr>
            <a:r>
              <a:rPr lang="en-US" altLang="zh-CN" sz="3600" b="1">
                <a:solidFill>
                  <a:srgbClr val="000000"/>
                </a:solidFill>
                <a:latin typeface="Times New Roman" panose="02020603050405020304" pitchFamily="18" charset="0"/>
              </a:rPr>
              <a:t>Simon: No. It’s ______ of the school, about </a:t>
            </a:r>
          </a:p>
          <a:p>
            <a:pPr>
              <a:lnSpc>
                <a:spcPct val="105000"/>
              </a:lnSpc>
            </a:pPr>
            <a:r>
              <a:rPr lang="en-US" altLang="zh-CN" sz="3600" b="1">
                <a:solidFill>
                  <a:srgbClr val="000000"/>
                </a:solidFill>
                <a:latin typeface="Times New Roman" panose="02020603050405020304" pitchFamily="18" charset="0"/>
              </a:rPr>
              <a:t>             _____ kilometres away.</a:t>
            </a:r>
          </a:p>
          <a:p>
            <a:pPr>
              <a:lnSpc>
                <a:spcPct val="105000"/>
              </a:lnSpc>
            </a:pPr>
            <a:r>
              <a:rPr lang="en-US" altLang="zh-CN" sz="3600" b="1">
                <a:solidFill>
                  <a:srgbClr val="000000"/>
                </a:solidFill>
                <a:latin typeface="Times New Roman" panose="02020603050405020304" pitchFamily="18" charset="0"/>
              </a:rPr>
              <a:t>Daniel: How will we get there?</a:t>
            </a:r>
          </a:p>
          <a:p>
            <a:pPr>
              <a:lnSpc>
                <a:spcPct val="105000"/>
              </a:lnSpc>
            </a:pPr>
            <a:r>
              <a:rPr lang="en-US" altLang="zh-CN" sz="3600" b="1">
                <a:solidFill>
                  <a:srgbClr val="000000"/>
                </a:solidFill>
                <a:latin typeface="Times New Roman" panose="02020603050405020304" pitchFamily="18" charset="0"/>
              </a:rPr>
              <a:t>Simon: We’ll get there ___ ____.</a:t>
            </a:r>
            <a:endParaRPr lang="zh-CN" altLang="en-US" sz="36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1905000" y="1219200"/>
            <a:ext cx="920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trip</a:t>
            </a:r>
            <a:endParaRPr lang="zh-CN" altLang="en-US" sz="36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6324600" y="2406650"/>
            <a:ext cx="2012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far  away</a:t>
            </a:r>
            <a:endParaRPr lang="zh-CN" altLang="en-US" sz="36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3581400" y="3581400"/>
            <a:ext cx="1276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north</a:t>
            </a:r>
            <a:endParaRPr lang="zh-CN" altLang="en-US" sz="36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1905000" y="4159250"/>
            <a:ext cx="1200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three</a:t>
            </a:r>
            <a:endParaRPr lang="zh-CN" altLang="en-US" sz="36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5010150" y="5302250"/>
            <a:ext cx="2228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by  bus</a:t>
            </a:r>
            <a:endParaRPr lang="zh-CN" altLang="en-US" sz="36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autoUpdateAnimBg="0"/>
      <p:bldP spid="33796" grpId="0" autoUpdateAnimBg="0"/>
      <p:bldP spid="33797" grpId="0" autoUpdateAnimBg="0"/>
      <p:bldP spid="33798" grpId="0" autoUpdateAnimBg="0"/>
      <p:bldP spid="33799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304800" y="1154113"/>
            <a:ext cx="2438400" cy="503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follow</a:t>
            </a:r>
          </a:p>
          <a:p>
            <a:pPr algn="r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path</a:t>
            </a:r>
          </a:p>
          <a:p>
            <a:pPr algn="r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have to</a:t>
            </a:r>
          </a:p>
          <a:p>
            <a:pPr algn="r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north</a:t>
            </a:r>
          </a:p>
          <a:p>
            <a:pPr algn="r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west</a:t>
            </a:r>
          </a:p>
          <a:p>
            <a:pPr algn="r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south</a:t>
            </a:r>
          </a:p>
          <a:p>
            <a:pPr algn="r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east</a:t>
            </a:r>
          </a:p>
          <a:p>
            <a:pPr algn="r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trip</a:t>
            </a:r>
          </a:p>
          <a:p>
            <a:pPr algn="r"/>
            <a:r>
              <a:rPr lang="en-US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kilometre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6387" name="Group 3"/>
          <p:cNvGrpSpPr/>
          <p:nvPr/>
        </p:nvGrpSpPr>
        <p:grpSpPr bwMode="auto">
          <a:xfrm>
            <a:off x="2286000" y="-71438"/>
            <a:ext cx="4572000" cy="1309688"/>
            <a:chOff x="0" y="0"/>
            <a:chExt cx="2880" cy="828"/>
          </a:xfrm>
        </p:grpSpPr>
        <p:pic>
          <p:nvPicPr>
            <p:cNvPr id="16388" name="Picture 4" descr="back 1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0"/>
              <a:ext cx="2880" cy="8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89" name="Text Box 5"/>
            <p:cNvSpPr txBox="1">
              <a:spLocks noChangeArrowheads="1"/>
            </p:cNvSpPr>
            <p:nvPr/>
          </p:nvSpPr>
          <p:spPr bwMode="auto">
            <a:xfrm>
              <a:off x="384" y="336"/>
              <a:ext cx="183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3600" b="1" dirty="0">
                  <a:solidFill>
                    <a:srgbClr val="008000"/>
                  </a:solidFill>
                  <a:latin typeface="Times New Roman" panose="02020603050405020304" pitchFamily="18" charset="0"/>
                </a:rPr>
                <a:t>Words review</a:t>
              </a:r>
            </a:p>
          </p:txBody>
        </p:sp>
      </p:grp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3124200" y="1143000"/>
            <a:ext cx="5486400" cy="558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6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vt.</a:t>
            </a:r>
            <a:r>
              <a:rPr lang="en-US" altLang="zh-CN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跟随；仿效</a:t>
            </a:r>
          </a:p>
          <a:p>
            <a:r>
              <a:rPr lang="en-US" altLang="zh-CN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n. </a:t>
            </a:r>
            <a:r>
              <a:rPr lang="zh-CN" altLang="en-US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小路，小径</a:t>
            </a:r>
          </a:p>
          <a:p>
            <a:r>
              <a:rPr lang="zh-CN" altLang="en-US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不得不，必须</a:t>
            </a:r>
          </a:p>
          <a:p>
            <a:r>
              <a:rPr lang="en-US" altLang="zh-CN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n., adj. &amp; adv. </a:t>
            </a:r>
            <a:r>
              <a:rPr lang="zh-CN" altLang="en-US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北，北方</a:t>
            </a:r>
          </a:p>
          <a:p>
            <a:r>
              <a:rPr lang="en-US" altLang="zh-CN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n., adj. &amp; adv. </a:t>
            </a:r>
            <a:r>
              <a:rPr lang="zh-CN" altLang="en-US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西，西方</a:t>
            </a:r>
          </a:p>
          <a:p>
            <a:r>
              <a:rPr lang="en-US" altLang="zh-CN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n., adj. &amp; adv. </a:t>
            </a:r>
            <a:r>
              <a:rPr lang="zh-CN" altLang="en-US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南，南方</a:t>
            </a:r>
          </a:p>
          <a:p>
            <a:r>
              <a:rPr lang="en-US" altLang="zh-CN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n., adj. &amp; adv. </a:t>
            </a:r>
            <a:r>
              <a:rPr lang="zh-CN" altLang="en-US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东，东方</a:t>
            </a:r>
          </a:p>
          <a:p>
            <a:r>
              <a:rPr lang="en-US" altLang="zh-CN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n. </a:t>
            </a:r>
            <a:r>
              <a:rPr lang="zh-CN" altLang="en-US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旅行，旅游</a:t>
            </a:r>
          </a:p>
          <a:p>
            <a:r>
              <a:rPr lang="en-US" altLang="zh-CN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n. (=km) &lt;</a:t>
            </a:r>
            <a:r>
              <a:rPr lang="zh-CN" altLang="en-US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英</a:t>
            </a:r>
            <a:r>
              <a:rPr lang="en-US" altLang="zh-CN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&gt;</a:t>
            </a:r>
            <a:r>
              <a:rPr lang="zh-CN" altLang="en-US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千米，公里</a:t>
            </a:r>
          </a:p>
          <a:p>
            <a:r>
              <a:rPr lang="en-US" altLang="zh-CN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=  &lt;</a:t>
            </a:r>
            <a:r>
              <a:rPr lang="zh-CN" altLang="en-US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美</a:t>
            </a:r>
            <a:r>
              <a:rPr lang="en-US" altLang="zh-CN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&gt;kilometer 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63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163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381000" y="1665288"/>
            <a:ext cx="8534400" cy="4125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5000"/>
              </a:lnSpc>
            </a:pPr>
            <a:r>
              <a:rPr lang="en-US" altLang="zh-CN" sz="3600" b="1">
                <a:solidFill>
                  <a:srgbClr val="000000"/>
                </a:solidFill>
                <a:latin typeface="Times New Roman" panose="02020603050405020304" pitchFamily="18" charset="0"/>
              </a:rPr>
              <a:t>A: Where are we going for our trip?</a:t>
            </a:r>
          </a:p>
          <a:p>
            <a:pPr>
              <a:lnSpc>
                <a:spcPct val="105000"/>
              </a:lnSpc>
            </a:pPr>
            <a:r>
              <a:rPr lang="en-US" altLang="zh-CN" sz="3600" b="1">
                <a:solidFill>
                  <a:srgbClr val="000000"/>
                </a:solidFill>
                <a:latin typeface="Times New Roman" panose="02020603050405020304" pitchFamily="18" charset="0"/>
              </a:rPr>
              <a:t>B: We’re going to …</a:t>
            </a:r>
            <a:endParaRPr lang="zh-CN" altLang="en-US" sz="3600" b="1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05000"/>
              </a:lnSpc>
            </a:pPr>
            <a:r>
              <a:rPr lang="en-US" altLang="zh-CN" sz="3600" b="1">
                <a:solidFill>
                  <a:srgbClr val="000000"/>
                </a:solidFill>
                <a:latin typeface="Times New Roman" panose="02020603050405020304" pitchFamily="18" charset="0"/>
              </a:rPr>
              <a:t>A: Where’s the …? Is it far away from … B: No. It’s north/south/east/west of …, </a:t>
            </a:r>
          </a:p>
          <a:p>
            <a:pPr>
              <a:lnSpc>
                <a:spcPct val="105000"/>
              </a:lnSpc>
            </a:pPr>
            <a:r>
              <a:rPr lang="en-US" altLang="zh-CN" sz="3600" b="1">
                <a:solidFill>
                  <a:srgbClr val="000000"/>
                </a:solidFill>
                <a:latin typeface="Times New Roman" panose="02020603050405020304" pitchFamily="18" charset="0"/>
              </a:rPr>
              <a:t>     about … kilometres away.</a:t>
            </a:r>
          </a:p>
          <a:p>
            <a:pPr>
              <a:lnSpc>
                <a:spcPct val="105000"/>
              </a:lnSpc>
            </a:pPr>
            <a:r>
              <a:rPr lang="en-US" altLang="zh-CN" sz="3600" b="1">
                <a:solidFill>
                  <a:srgbClr val="000000"/>
                </a:solidFill>
                <a:latin typeface="Times New Roman" panose="02020603050405020304" pitchFamily="18" charset="0"/>
              </a:rPr>
              <a:t>A: How will we get there?</a:t>
            </a:r>
          </a:p>
          <a:p>
            <a:pPr>
              <a:lnSpc>
                <a:spcPct val="105000"/>
              </a:lnSpc>
            </a:pPr>
            <a:r>
              <a:rPr lang="en-US" altLang="zh-CN" sz="3600" b="1">
                <a:solidFill>
                  <a:srgbClr val="000000"/>
                </a:solidFill>
                <a:latin typeface="Times New Roman" panose="02020603050405020304" pitchFamily="18" charset="0"/>
              </a:rPr>
              <a:t>B: We’ll get there ...</a:t>
            </a:r>
            <a:endParaRPr lang="zh-CN" altLang="en-US" sz="36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381000" y="762000"/>
            <a:ext cx="8610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6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Talk about a trip you want to go on</a:t>
            </a:r>
            <a:endParaRPr lang="zh-CN" altLang="en-US" sz="3600" b="1" dirty="0">
              <a:solidFill>
                <a:srgbClr val="008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图片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76200"/>
            <a:ext cx="8458200" cy="673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WordArt 72">
            <a:hlinkClick r:id="rId3" action="ppaction://hlinkfile"/>
          </p:cNvPr>
          <p:cNvSpPr>
            <a:spLocks noChangeArrowheads="1" noChangeShapeType="1" noTextEdit="1"/>
          </p:cNvSpPr>
          <p:nvPr/>
        </p:nvSpPr>
        <p:spPr bwMode="auto">
          <a:xfrm>
            <a:off x="2362200" y="3429000"/>
            <a:ext cx="54102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>
                <a:ln w="12700">
                  <a:solidFill>
                    <a:srgbClr val="800000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6999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Video</a:t>
            </a:r>
            <a:endParaRPr lang="zh-CN" altLang="en-US" sz="3600" b="1" kern="10">
              <a:ln w="12700">
                <a:solidFill>
                  <a:srgbClr val="800000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6999"/>
                  </a:srgbClr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omic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458200" cy="635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2819400" y="882650"/>
            <a:ext cx="3733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b="1">
                <a:latin typeface="Times New Roman" panose="02020603050405020304" pitchFamily="18" charset="0"/>
              </a:rPr>
              <a:t>_________, Eddie. 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5257800" y="5029200"/>
            <a:ext cx="32004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b="1">
                <a:latin typeface="Times New Roman" panose="02020603050405020304" pitchFamily="18" charset="0"/>
              </a:rPr>
              <a:t>____________, Hobo?</a:t>
            </a: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2819400" y="882650"/>
            <a:ext cx="2203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>
                <a:solidFill>
                  <a:srgbClr val="FF3300"/>
                </a:solidFill>
                <a:latin typeface="Times New Roman" panose="02020603050405020304" pitchFamily="18" charset="0"/>
              </a:rPr>
              <a:t>Follow me</a:t>
            </a:r>
            <a:endParaRPr lang="zh-CN" altLang="en-US" sz="3600" b="1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5257800" y="4997450"/>
            <a:ext cx="2698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>
                <a:solidFill>
                  <a:srgbClr val="FF3300"/>
                </a:solidFill>
                <a:latin typeface="Times New Roman" panose="02020603050405020304" pitchFamily="18" charset="0"/>
              </a:rPr>
              <a:t>Are you sure</a:t>
            </a:r>
            <a:endParaRPr lang="zh-CN" altLang="en-US" sz="3600" b="1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9" grpId="0" autoUpdateAnimBg="0"/>
      <p:bldP spid="36870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图片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28600"/>
            <a:ext cx="8077200" cy="634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 Box 4"/>
          <p:cNvSpPr txBox="1">
            <a:spLocks noChangeArrowheads="1"/>
          </p:cNvSpPr>
          <p:nvPr/>
        </p:nvSpPr>
        <p:spPr bwMode="auto">
          <a:xfrm>
            <a:off x="3124200" y="3619500"/>
            <a:ext cx="2971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b="1">
                <a:latin typeface="Times New Roman" panose="02020603050405020304" pitchFamily="18" charset="0"/>
              </a:rPr>
              <a:t>No, I can’t.</a:t>
            </a:r>
          </a:p>
        </p:txBody>
      </p:sp>
      <p:sp>
        <p:nvSpPr>
          <p:cNvPr id="37892" name="Text Box 3"/>
          <p:cNvSpPr txBox="1">
            <a:spLocks noChangeArrowheads="1"/>
          </p:cNvSpPr>
          <p:nvPr/>
        </p:nvSpPr>
        <p:spPr bwMode="auto">
          <a:xfrm>
            <a:off x="1981200" y="257175"/>
            <a:ext cx="60198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b="1">
                <a:latin typeface="Times New Roman" panose="02020603050405020304" pitchFamily="18" charset="0"/>
              </a:rPr>
              <a:t>There’s a path _______ the hills. Let’s _______ here.</a:t>
            </a: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4921250" y="228600"/>
            <a:ext cx="1784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>
                <a:solidFill>
                  <a:srgbClr val="FF3300"/>
                </a:solidFill>
                <a:latin typeface="Times New Roman" panose="02020603050405020304" pitchFamily="18" charset="0"/>
              </a:rPr>
              <a:t>between</a:t>
            </a:r>
            <a:endParaRPr lang="zh-CN" altLang="en-US" sz="3600" b="1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4121150" y="762000"/>
            <a:ext cx="1822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>
                <a:solidFill>
                  <a:srgbClr val="FF3300"/>
                </a:solidFill>
                <a:latin typeface="Times New Roman" panose="02020603050405020304" pitchFamily="18" charset="0"/>
              </a:rPr>
              <a:t>go down</a:t>
            </a:r>
            <a:endParaRPr lang="zh-CN" altLang="en-US" sz="3600" b="1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3" grpId="0" autoUpdateAnimBg="0"/>
      <p:bldP spid="37894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omic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8458200" cy="634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1981200" y="577850"/>
            <a:ext cx="6553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b="1">
                <a:latin typeface="Times New Roman" panose="02020603050405020304" pitchFamily="18" charset="0"/>
              </a:rPr>
              <a:t>Don’t ________. Come with me.</a:t>
            </a: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3200400" y="533400"/>
            <a:ext cx="1949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>
                <a:solidFill>
                  <a:srgbClr val="FF3300"/>
                </a:solidFill>
                <a:latin typeface="Times New Roman" panose="02020603050405020304" pitchFamily="18" charset="0"/>
              </a:rPr>
              <a:t>be afraid</a:t>
            </a:r>
            <a:endParaRPr lang="zh-CN" altLang="en-US" sz="3600" b="1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omic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57200"/>
            <a:ext cx="8001000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762000" y="882650"/>
            <a:ext cx="7467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b="1">
                <a:latin typeface="Times New Roman" panose="02020603050405020304" pitchFamily="18" charset="0"/>
              </a:rPr>
              <a:t>Eddie, I think we ______ go up again.</a:t>
            </a: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2209800" y="2514600"/>
            <a:ext cx="1752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b="1">
                <a:latin typeface="Times New Roman" panose="02020603050405020304" pitchFamily="18" charset="0"/>
              </a:rPr>
              <a:t>Oh, no!</a:t>
            </a: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4191000" y="882650"/>
            <a:ext cx="1593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>
                <a:solidFill>
                  <a:srgbClr val="FF3300"/>
                </a:solidFill>
                <a:latin typeface="Times New Roman" panose="02020603050405020304" pitchFamily="18" charset="0"/>
              </a:rPr>
              <a:t>have to</a:t>
            </a:r>
            <a:endParaRPr lang="zh-CN" altLang="en-US" sz="3600" b="1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1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2700338" y="50800"/>
            <a:ext cx="222726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Comic strip</a:t>
            </a: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0" y="549275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3200" b="1" dirty="0">
                <a:solidFill>
                  <a:srgbClr val="A50021"/>
                </a:solidFill>
                <a:latin typeface="Times New Roman" panose="02020603050405020304" pitchFamily="18" charset="0"/>
              </a:rPr>
              <a:t>Read</a:t>
            </a:r>
            <a:r>
              <a:rPr lang="en-US" altLang="zh-CN" sz="3200" b="1" dirty="0">
                <a:solidFill>
                  <a:srgbClr val="A50021"/>
                </a:solidFill>
                <a:latin typeface="Times New Roman" panose="02020603050405020304" pitchFamily="18" charset="0"/>
              </a:rPr>
              <a:t> and answer the questions.</a:t>
            </a: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0" y="1484313"/>
            <a:ext cx="8964613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3200" b="1" dirty="0">
                <a:latin typeface="Times New Roman" panose="02020603050405020304" pitchFamily="18" charset="0"/>
              </a:rPr>
              <a:t>1. Where are Hobo and Eddie standing?</a:t>
            </a:r>
          </a:p>
          <a:p>
            <a:pPr>
              <a:lnSpc>
                <a:spcPct val="125000"/>
              </a:lnSpc>
            </a:pPr>
            <a:r>
              <a:rPr lang="en-US" altLang="zh-CN" sz="3200" b="1" dirty="0">
                <a:latin typeface="Times New Roman" panose="02020603050405020304" pitchFamily="18" charset="0"/>
              </a:rPr>
              <a:t>    </a:t>
            </a:r>
            <a:r>
              <a:rPr lang="en-US" altLang="zh-CN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On top of a hill.</a:t>
            </a:r>
          </a:p>
          <a:p>
            <a:pPr>
              <a:lnSpc>
                <a:spcPct val="125000"/>
              </a:lnSpc>
            </a:pPr>
            <a:r>
              <a:rPr lang="en-US" altLang="zh-CN" sz="3200" b="1" dirty="0">
                <a:latin typeface="Times New Roman" panose="02020603050405020304" pitchFamily="18" charset="0"/>
              </a:rPr>
              <a:t>2. How does Hobo go down the hill?</a:t>
            </a:r>
          </a:p>
          <a:p>
            <a:pPr>
              <a:lnSpc>
                <a:spcPct val="125000"/>
              </a:lnSpc>
            </a:pPr>
            <a:r>
              <a:rPr lang="en-US" altLang="zh-CN" sz="3200" b="1" dirty="0">
                <a:latin typeface="Times New Roman" panose="02020603050405020304" pitchFamily="18" charset="0"/>
              </a:rPr>
              <a:t>    </a:t>
            </a:r>
            <a:r>
              <a:rPr lang="en-US" altLang="zh-CN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Hobo jumps down.</a:t>
            </a:r>
          </a:p>
          <a:p>
            <a:pPr>
              <a:lnSpc>
                <a:spcPct val="125000"/>
              </a:lnSpc>
            </a:pPr>
            <a:r>
              <a:rPr lang="en-US" altLang="zh-CN" sz="3200" b="1" dirty="0">
                <a:latin typeface="Times New Roman" panose="02020603050405020304" pitchFamily="18" charset="0"/>
              </a:rPr>
              <a:t>3. What does the sign </a:t>
            </a:r>
            <a:r>
              <a:rPr lang="en-US" altLang="zh-CN" sz="3200" b="1" dirty="0">
                <a:solidFill>
                  <a:srgbClr val="FF0066"/>
                </a:solidFill>
                <a:latin typeface="Times New Roman" panose="02020603050405020304" pitchFamily="18" charset="0"/>
                <a:ea typeface="Batang" pitchFamily="18" charset="-127"/>
              </a:rPr>
              <a:t>“Dogs this way” </a:t>
            </a:r>
            <a:r>
              <a:rPr lang="en-US" altLang="zh-CN" sz="3200" b="1" dirty="0">
                <a:latin typeface="Times New Roman" panose="02020603050405020304" pitchFamily="18" charset="0"/>
                <a:ea typeface="Batang" pitchFamily="18" charset="-127"/>
              </a:rPr>
              <a:t>mean?</a:t>
            </a:r>
          </a:p>
          <a:p>
            <a:pPr>
              <a:lnSpc>
                <a:spcPct val="125000"/>
              </a:lnSpc>
            </a:pPr>
            <a:r>
              <a:rPr lang="en-US" altLang="zh-CN" sz="3200" b="1" dirty="0">
                <a:latin typeface="Times New Roman" panose="02020603050405020304" pitchFamily="18" charset="0"/>
              </a:rPr>
              <a:t>    </a:t>
            </a:r>
            <a:endParaRPr lang="en-US" altLang="zh-CN" sz="3200" b="1" dirty="0">
              <a:solidFill>
                <a:srgbClr val="FF0066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en-US" altLang="zh-CN" sz="3200" b="1" dirty="0">
                <a:latin typeface="Times New Roman" panose="02020603050405020304" pitchFamily="18" charset="0"/>
              </a:rPr>
              <a:t>4. Do they have to go up the hill again?</a:t>
            </a:r>
          </a:p>
          <a:p>
            <a:pPr>
              <a:lnSpc>
                <a:spcPct val="125000"/>
              </a:lnSpc>
            </a:pPr>
            <a:r>
              <a:rPr lang="en-US" altLang="zh-CN" sz="3200" b="1" dirty="0">
                <a:latin typeface="Times New Roman" panose="02020603050405020304" pitchFamily="18" charset="0"/>
              </a:rPr>
              <a:t>    </a:t>
            </a:r>
            <a:r>
              <a:rPr lang="en-US" altLang="zh-CN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Yes, they do.</a:t>
            </a: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250825" y="4919663"/>
            <a:ext cx="55911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200" b="1">
                <a:solidFill>
                  <a:srgbClr val="FF0066"/>
                </a:solidFill>
                <a:latin typeface="Times New Roman" panose="02020603050405020304" pitchFamily="18" charset="0"/>
              </a:rPr>
              <a:t>Dogs should go along this way.</a:t>
            </a:r>
            <a:endParaRPr lang="zh-CN" altLang="en-US" sz="3200" b="1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0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09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409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5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252413" y="117475"/>
            <a:ext cx="8205787" cy="865188"/>
          </a:xfrm>
        </p:spPr>
        <p:txBody>
          <a:bodyPr/>
          <a:lstStyle/>
          <a:p>
            <a:r>
              <a:rPr lang="en-US" altLang="zh-CN" b="1" smtClean="0"/>
              <a:t>Fill in the blanks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0" y="982663"/>
            <a:ext cx="9253538" cy="5759450"/>
          </a:xfrm>
        </p:spPr>
        <p:txBody>
          <a:bodyPr/>
          <a:lstStyle/>
          <a:p>
            <a:r>
              <a:rPr lang="zh-CN" altLang="en-US" b="1" smtClean="0"/>
              <a:t> </a:t>
            </a:r>
            <a:r>
              <a:rPr lang="en-US" altLang="zh-CN" b="1" smtClean="0"/>
              <a:t>Hobo and Eddie go on an outing.But Eddie doesn't know the </a:t>
            </a:r>
            <a:r>
              <a:rPr lang="zh-CN" altLang="en-US" b="1" smtClean="0"/>
              <a:t>______</a:t>
            </a:r>
            <a:r>
              <a:rPr lang="en-US" altLang="zh-CN" b="1" smtClean="0"/>
              <a:t> ,  so Hobo asks Eddie</a:t>
            </a:r>
          </a:p>
          <a:p>
            <a:r>
              <a:rPr lang="en-US" altLang="zh-CN" b="1" smtClean="0"/>
              <a:t>to </a:t>
            </a:r>
            <a:r>
              <a:rPr lang="zh-CN" altLang="en-US" b="1" smtClean="0"/>
              <a:t>________</a:t>
            </a:r>
            <a:r>
              <a:rPr lang="en-US" altLang="zh-CN" b="1" smtClean="0"/>
              <a:t>him.</a:t>
            </a:r>
            <a:r>
              <a:rPr lang="zh-CN" altLang="en-US" b="1" smtClean="0"/>
              <a:t> </a:t>
            </a:r>
            <a:r>
              <a:rPr lang="en-US" altLang="zh-CN" b="1" smtClean="0"/>
              <a:t>Hobo says he is</a:t>
            </a:r>
            <a:r>
              <a:rPr lang="zh-CN" altLang="en-US" b="1" u="sng" smtClean="0"/>
              <a:t>______</a:t>
            </a:r>
            <a:r>
              <a:rPr lang="en-US" altLang="zh-CN" b="1" smtClean="0"/>
              <a:t>about the way .</a:t>
            </a:r>
          </a:p>
          <a:p>
            <a:r>
              <a:rPr lang="en-US" altLang="zh-CN" b="1" smtClean="0"/>
              <a:t>First,he asks Eddie to go</a:t>
            </a:r>
            <a:r>
              <a:rPr lang="zh-CN" altLang="en-US" b="1" smtClean="0"/>
              <a:t>_______</a:t>
            </a:r>
            <a:r>
              <a:rPr lang="en-US" altLang="zh-CN" b="1" smtClean="0"/>
              <a:t>, but Eddie is very</a:t>
            </a:r>
            <a:r>
              <a:rPr lang="zh-CN" altLang="en-US" b="1" smtClean="0"/>
              <a:t>________</a:t>
            </a:r>
            <a:r>
              <a:rPr lang="en-US" altLang="zh-CN" b="1" smtClean="0"/>
              <a:t>.When they go down ,</a:t>
            </a:r>
            <a:r>
              <a:rPr lang="zh-CN" altLang="en-US" b="1" smtClean="0"/>
              <a:t> </a:t>
            </a:r>
            <a:r>
              <a:rPr lang="en-US" altLang="zh-CN" b="1" smtClean="0"/>
              <a:t>Hobo finds the way wrong.So they </a:t>
            </a:r>
            <a:r>
              <a:rPr lang="zh-CN" altLang="en-US" b="1" smtClean="0"/>
              <a:t>_______</a:t>
            </a:r>
            <a:r>
              <a:rPr lang="en-US" altLang="zh-CN" b="1" smtClean="0"/>
              <a:t>to go up again.</a:t>
            </a:r>
          </a:p>
          <a:p>
            <a:r>
              <a:rPr lang="en-US" altLang="zh-CN" b="1" smtClean="0"/>
              <a:t>How unlucky they are!</a:t>
            </a:r>
          </a:p>
          <a:p>
            <a:endParaRPr lang="en-US" altLang="zh-CN" b="1" smtClean="0"/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4211638" y="1268413"/>
            <a:ext cx="10572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000" b="1">
                <a:solidFill>
                  <a:srgbClr val="FF0000"/>
                </a:solidFill>
                <a:latin typeface="Times New Roman" panose="02020603050405020304" pitchFamily="18" charset="0"/>
              </a:rPr>
              <a:t>way</a:t>
            </a:r>
            <a:endParaRPr lang="en-US" altLang="zh-CN" sz="4000" b="1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1042988" y="2276475"/>
            <a:ext cx="1509712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000" b="1">
                <a:solidFill>
                  <a:srgbClr val="FF0000"/>
                </a:solidFill>
                <a:latin typeface="Times New Roman" panose="02020603050405020304" pitchFamily="18" charset="0"/>
              </a:rPr>
              <a:t>follow</a:t>
            </a:r>
            <a:endParaRPr lang="en-US" altLang="zh-CN" sz="4000" b="1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1042988" y="2924175"/>
            <a:ext cx="11144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000" b="1">
                <a:solidFill>
                  <a:srgbClr val="FF0000"/>
                </a:solidFill>
                <a:latin typeface="Times New Roman" panose="02020603050405020304" pitchFamily="18" charset="0"/>
              </a:rPr>
              <a:t>sure</a:t>
            </a:r>
            <a:endParaRPr lang="en-US" altLang="zh-CN" sz="4000" b="1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  <p:sp>
        <p:nvSpPr>
          <p:cNvPr id="41991" name="Text Box 7"/>
          <p:cNvSpPr txBox="1">
            <a:spLocks noChangeArrowheads="1"/>
          </p:cNvSpPr>
          <p:nvPr/>
        </p:nvSpPr>
        <p:spPr bwMode="auto">
          <a:xfrm>
            <a:off x="5292725" y="3500438"/>
            <a:ext cx="13684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000" b="1">
                <a:solidFill>
                  <a:srgbClr val="FF0000"/>
                </a:solidFill>
                <a:latin typeface="Times New Roman" panose="02020603050405020304" pitchFamily="18" charset="0"/>
              </a:rPr>
              <a:t>down</a:t>
            </a:r>
            <a:endParaRPr lang="en-US" altLang="zh-CN" sz="4000" b="1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  <p:sp>
        <p:nvSpPr>
          <p:cNvPr id="41992" name="Text Box 8"/>
          <p:cNvSpPr txBox="1">
            <a:spLocks noChangeArrowheads="1"/>
          </p:cNvSpPr>
          <p:nvPr/>
        </p:nvSpPr>
        <p:spPr bwMode="auto">
          <a:xfrm>
            <a:off x="1979613" y="3933825"/>
            <a:ext cx="15097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000" b="1">
                <a:solidFill>
                  <a:srgbClr val="FF0000"/>
                </a:solidFill>
                <a:latin typeface="Times New Roman" panose="02020603050405020304" pitchFamily="18" charset="0"/>
              </a:rPr>
              <a:t>afraid</a:t>
            </a:r>
            <a:endParaRPr lang="en-US" altLang="zh-CN" sz="4000" b="1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  <p:sp>
        <p:nvSpPr>
          <p:cNvPr id="41993" name="Text Box 9"/>
          <p:cNvSpPr txBox="1">
            <a:spLocks noChangeArrowheads="1"/>
          </p:cNvSpPr>
          <p:nvPr/>
        </p:nvSpPr>
        <p:spPr bwMode="auto">
          <a:xfrm>
            <a:off x="6011863" y="4437063"/>
            <a:ext cx="11985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000" b="1">
                <a:solidFill>
                  <a:srgbClr val="FF0000"/>
                </a:solidFill>
                <a:latin typeface="Times New Roman" panose="02020603050405020304" pitchFamily="18" charset="0"/>
              </a:rPr>
              <a:t>have</a:t>
            </a:r>
            <a:endParaRPr lang="en-US" altLang="zh-CN" sz="4000"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198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199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4199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4199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 bldLvl="0" autoUpdateAnimBg="0"/>
      <p:bldP spid="41989" grpId="0" bldLvl="0" autoUpdateAnimBg="0"/>
      <p:bldP spid="41990" grpId="0" bldLvl="0" autoUpdateAnimBg="0"/>
      <p:bldP spid="41991" grpId="0" bldLvl="0" autoUpdateAnimBg="0"/>
      <p:bldP spid="41992" grpId="0" bldLvl="0" autoUpdateAnimBg="0"/>
      <p:bldP spid="41993" grpId="0" bldLvl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298450"/>
          </a:xfrm>
          <a:noFill/>
        </p:spPr>
        <p:txBody>
          <a:bodyPr/>
          <a:lstStyle/>
          <a:p>
            <a:r>
              <a:rPr lang="en-US" altLang="zh-CN" sz="4000" b="1" dirty="0" smtClean="0"/>
              <a:t>5. [</a:t>
            </a:r>
            <a:r>
              <a:rPr lang="zh-CN" altLang="en-US" sz="4000" b="1" dirty="0" smtClean="0"/>
              <a:t>知识点</a:t>
            </a:r>
            <a:r>
              <a:rPr lang="en-US" altLang="zh-CN" sz="4000" b="1" dirty="0" smtClean="0"/>
              <a:t>]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144463" y="431800"/>
            <a:ext cx="8964612" cy="6237288"/>
          </a:xfrm>
          <a:noFill/>
        </p:spPr>
        <p:txBody>
          <a:bodyPr/>
          <a:lstStyle/>
          <a:p>
            <a:endParaRPr lang="zh-CN" altLang="en-US" sz="2800" dirty="0" smtClean="0"/>
          </a:p>
          <a:p>
            <a:r>
              <a:rPr lang="en-US" altLang="zh-CN" sz="2800" b="1" dirty="0" smtClean="0"/>
              <a:t>1.follow </a:t>
            </a:r>
            <a:r>
              <a:rPr lang="zh-CN" altLang="en-US" sz="2800" b="1" dirty="0" smtClean="0"/>
              <a:t>跟随</a:t>
            </a:r>
          </a:p>
          <a:p>
            <a:r>
              <a:rPr lang="zh-CN" altLang="en-US" sz="2800" b="1" dirty="0" smtClean="0"/>
              <a:t>请跟着我</a:t>
            </a:r>
            <a:r>
              <a:rPr lang="zh-CN" altLang="en-US" sz="2800" b="1" u="sng" dirty="0" smtClean="0"/>
              <a:t>                 </a:t>
            </a:r>
          </a:p>
          <a:p>
            <a:r>
              <a:rPr lang="zh-CN" altLang="en-US" sz="2800" b="1" dirty="0" smtClean="0"/>
              <a:t>夏天在春天后面</a:t>
            </a:r>
            <a:r>
              <a:rPr lang="zh-CN" altLang="en-US" sz="2800" b="1" u="sng" dirty="0" smtClean="0"/>
              <a:t>                      </a:t>
            </a:r>
            <a:endParaRPr lang="zh-CN" altLang="en-US" sz="2800" b="1" dirty="0" smtClean="0"/>
          </a:p>
          <a:p>
            <a:r>
              <a:rPr lang="en-US" altLang="zh-CN" sz="2800" b="1" dirty="0" smtClean="0"/>
              <a:t>2. Are you sure, Hobo?      be sure </a:t>
            </a:r>
            <a:r>
              <a:rPr lang="zh-CN" altLang="en-US" sz="2800" b="1" dirty="0" smtClean="0"/>
              <a:t>确信，有把握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2800" b="1" dirty="0" smtClean="0"/>
              <a:t>(1) </a:t>
            </a:r>
            <a:r>
              <a:rPr lang="en-US" altLang="zh-CN" sz="2800" b="1" u="sng" dirty="0" smtClean="0"/>
              <a:t>be sure to do</a:t>
            </a:r>
            <a:r>
              <a:rPr lang="en-US" altLang="zh-CN" sz="2800" b="1" dirty="0" smtClean="0"/>
              <a:t> </a:t>
            </a:r>
            <a:r>
              <a:rPr lang="en-US" altLang="zh-CN" sz="2800" b="1" dirty="0" err="1" smtClean="0"/>
              <a:t>sth</a:t>
            </a:r>
            <a:r>
              <a:rPr lang="en-US" altLang="zh-CN" sz="2800" b="1" dirty="0" smtClean="0"/>
              <a:t>. </a:t>
            </a:r>
            <a:r>
              <a:rPr lang="zh-CN" altLang="en-US" sz="2400" b="1" dirty="0" smtClean="0"/>
              <a:t>表示说话人推测“一定，必然会”。</a:t>
            </a:r>
          </a:p>
          <a:p>
            <a:r>
              <a:rPr lang="zh-CN" altLang="en-US" sz="2800" b="1" dirty="0" smtClean="0"/>
              <a:t>天肯定会下雨。 </a:t>
            </a:r>
            <a:r>
              <a:rPr lang="en-US" altLang="zh-CN" sz="2800" b="1" dirty="0" smtClean="0"/>
              <a:t>It _____ ______ ______ rain.</a:t>
            </a:r>
          </a:p>
          <a:p>
            <a:r>
              <a:rPr lang="en-US" altLang="zh-CN" sz="2800" b="1" dirty="0" smtClean="0"/>
              <a:t>(2)</a:t>
            </a:r>
            <a:r>
              <a:rPr lang="en-US" altLang="zh-CN" sz="2800" b="1" u="sng" dirty="0" smtClean="0"/>
              <a:t> be sure + tha</a:t>
            </a:r>
            <a:r>
              <a:rPr lang="en-US" altLang="zh-CN" sz="2800" b="1" dirty="0" smtClean="0"/>
              <a:t>t</a:t>
            </a:r>
            <a:r>
              <a:rPr lang="zh-CN" altLang="en-US" sz="2800" b="1" dirty="0" smtClean="0"/>
              <a:t>从句，确信</a:t>
            </a:r>
            <a:r>
              <a:rPr lang="en-US" altLang="zh-CN" sz="2800" b="1" dirty="0" smtClean="0"/>
              <a:t>……</a:t>
            </a:r>
          </a:p>
          <a:p>
            <a:r>
              <a:rPr lang="en-US" altLang="zh-CN" sz="2800" b="1" dirty="0" smtClean="0"/>
              <a:t>  </a:t>
            </a:r>
            <a:r>
              <a:rPr lang="zh-CN" altLang="en-US" sz="2800" b="1" dirty="0" smtClean="0"/>
              <a:t>我确信我能比你跑得快。</a:t>
            </a:r>
          </a:p>
          <a:p>
            <a:pPr>
              <a:buFont typeface="Arial" panose="020B0604020202020204" pitchFamily="34" charset="0"/>
              <a:buNone/>
            </a:pPr>
            <a:r>
              <a:rPr lang="zh-CN" altLang="en-US" sz="2800" b="1" dirty="0" smtClean="0"/>
              <a:t> </a:t>
            </a:r>
            <a:r>
              <a:rPr lang="en-US" altLang="zh-CN" sz="2800" b="1" dirty="0" smtClean="0"/>
              <a:t>I’m ________ ________ I can run faster than you .</a:t>
            </a: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2268538" y="1341438"/>
            <a:ext cx="54006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ahoma" panose="020B0604030504040204" pitchFamily="34" charset="0"/>
              </a:rPr>
              <a:t>Please follow me.</a:t>
            </a:r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3059113" y="1916113"/>
            <a:ext cx="48974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ahoma" panose="020B0604030504040204" pitchFamily="34" charset="0"/>
              </a:rPr>
              <a:t>Summer follows Spring.</a:t>
            </a:r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3563938" y="3357563"/>
            <a:ext cx="34559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Tahoma" panose="020B0604030504040204" pitchFamily="34" charset="0"/>
              </a:rPr>
              <a:t>is      sure    to</a:t>
            </a:r>
          </a:p>
        </p:txBody>
      </p:sp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1187450" y="4941888"/>
            <a:ext cx="28813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FF0000"/>
                </a:solidFill>
                <a:latin typeface="Tahoma" panose="020B0604030504040204" pitchFamily="34" charset="0"/>
              </a:rPr>
              <a:t>s</a:t>
            </a:r>
            <a:r>
              <a:rPr lang="en-US" altLang="zh-CN" sz="3200" b="1">
                <a:solidFill>
                  <a:srgbClr val="FF0000"/>
                </a:solidFill>
                <a:latin typeface="Tahoma" panose="020B0604030504040204" pitchFamily="34" charset="0"/>
              </a:rPr>
              <a:t>ure   that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3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30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03275"/>
          </a:xfrm>
          <a:noFill/>
        </p:spPr>
        <p:txBody>
          <a:bodyPr/>
          <a:lstStyle/>
          <a:p>
            <a:r>
              <a:rPr lang="en-US" altLang="zh-CN" b="1" smtClean="0"/>
              <a:t>5. [</a:t>
            </a:r>
            <a:r>
              <a:rPr lang="zh-CN" altLang="en-US" b="1" smtClean="0"/>
              <a:t>知识点</a:t>
            </a:r>
            <a:r>
              <a:rPr lang="en-US" altLang="zh-CN" b="1" smtClean="0"/>
              <a:t>]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71438" y="1481138"/>
            <a:ext cx="8964612" cy="4611687"/>
          </a:xfrm>
          <a:noFill/>
        </p:spPr>
        <p:txBody>
          <a:bodyPr/>
          <a:lstStyle/>
          <a:p>
            <a:pPr marL="609600" indent="-609600">
              <a:lnSpc>
                <a:spcPct val="80000"/>
              </a:lnSpc>
            </a:pPr>
            <a:r>
              <a:rPr lang="en-US" altLang="zh-CN" sz="2400" b="1" dirty="0" smtClean="0"/>
              <a:t>Don’t be afraid.</a:t>
            </a:r>
          </a:p>
          <a:p>
            <a:pPr marL="609600" indent="-609600">
              <a:lnSpc>
                <a:spcPct val="80000"/>
              </a:lnSpc>
            </a:pPr>
            <a:r>
              <a:rPr lang="en-US" altLang="zh-CN" sz="2400" b="1" dirty="0" smtClean="0"/>
              <a:t>①</a:t>
            </a:r>
            <a:r>
              <a:rPr lang="zh-CN" altLang="en-US" sz="2400" b="1" dirty="0" smtClean="0"/>
              <a:t>祈使句：</a:t>
            </a:r>
            <a:r>
              <a:rPr lang="en-US" altLang="zh-CN" sz="2400" b="1" dirty="0" smtClean="0"/>
              <a:t>e.g. (1) </a:t>
            </a:r>
            <a:r>
              <a:rPr lang="zh-CN" altLang="en-US" sz="2400" b="1" dirty="0" smtClean="0"/>
              <a:t>上学不要迟到</a:t>
            </a:r>
            <a:r>
              <a:rPr lang="zh-CN" altLang="en-US" sz="2400" b="1" u="sng" dirty="0" smtClean="0"/>
              <a:t>                                   </a:t>
            </a:r>
            <a:endParaRPr lang="zh-CN" altLang="en-US" sz="2400" b="1" dirty="0" smtClean="0"/>
          </a:p>
          <a:p>
            <a:pPr marL="609600" indent="-609600">
              <a:lnSpc>
                <a:spcPct val="80000"/>
              </a:lnSpc>
            </a:pPr>
            <a:r>
              <a:rPr lang="zh-CN" altLang="en-US" sz="2400" b="1" dirty="0" smtClean="0"/>
              <a:t>           </a:t>
            </a:r>
            <a:r>
              <a:rPr lang="en-US" altLang="zh-CN" sz="2400" b="1" dirty="0" smtClean="0"/>
              <a:t>(2) </a:t>
            </a:r>
            <a:r>
              <a:rPr lang="zh-CN" altLang="en-US" sz="2400" b="1" dirty="0" smtClean="0"/>
              <a:t>不要再街上踢足球</a:t>
            </a:r>
            <a:r>
              <a:rPr lang="zh-CN" altLang="en-US" sz="2400" b="1" u="sng" dirty="0" smtClean="0"/>
              <a:t>                                </a:t>
            </a:r>
            <a:endParaRPr lang="zh-CN" altLang="en-US" sz="2400" b="1" dirty="0" smtClean="0"/>
          </a:p>
          <a:p>
            <a:pPr marL="609600" indent="-609600">
              <a:lnSpc>
                <a:spcPct val="80000"/>
              </a:lnSpc>
            </a:pPr>
            <a:r>
              <a:rPr lang="zh-CN" altLang="en-US" sz="2400" b="1" dirty="0" smtClean="0"/>
              <a:t>②</a:t>
            </a:r>
            <a:r>
              <a:rPr lang="en-US" altLang="zh-CN" sz="2400" b="1" dirty="0" smtClean="0"/>
              <a:t>(1) </a:t>
            </a:r>
            <a:r>
              <a:rPr lang="en-US" altLang="zh-CN" sz="2400" b="1" u="sng" dirty="0" smtClean="0"/>
              <a:t>be afraid of</a:t>
            </a:r>
            <a:r>
              <a:rPr lang="en-US" altLang="zh-CN" sz="2400" b="1" dirty="0" smtClean="0"/>
              <a:t> (doing) </a:t>
            </a:r>
            <a:r>
              <a:rPr lang="en-US" altLang="zh-CN" sz="2400" b="1" dirty="0" err="1" smtClean="0"/>
              <a:t>sth</a:t>
            </a:r>
            <a:r>
              <a:rPr lang="en-US" altLang="zh-CN" sz="2400" b="1" dirty="0" smtClean="0"/>
              <a:t>. </a:t>
            </a:r>
            <a:r>
              <a:rPr lang="zh-CN" altLang="en-US" sz="2400" b="1" dirty="0" smtClean="0"/>
              <a:t>害怕（做）某事，表示“怕</a:t>
            </a:r>
            <a:r>
              <a:rPr lang="en-US" altLang="zh-CN" sz="2400" b="1" dirty="0" smtClean="0"/>
              <a:t>……”“</a:t>
            </a:r>
            <a:r>
              <a:rPr lang="zh-CN" altLang="en-US" sz="2400" b="1" dirty="0" smtClean="0"/>
              <a:t>担心</a:t>
            </a:r>
            <a:r>
              <a:rPr lang="en-US" altLang="zh-CN" sz="2400" b="1" dirty="0" smtClean="0"/>
              <a:t>……”</a:t>
            </a:r>
          </a:p>
          <a:p>
            <a:pPr marL="609600" indent="-609600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zh-CN" altLang="en-US" sz="2400" b="1" dirty="0" smtClean="0"/>
              <a:t>   这个小孩怕狗。 </a:t>
            </a:r>
            <a:r>
              <a:rPr lang="en-US" altLang="zh-CN" sz="2400" b="1" dirty="0" smtClean="0"/>
              <a:t>The little boy ______ _______ ______ the dog .</a:t>
            </a:r>
          </a:p>
          <a:p>
            <a:pPr marL="609600" indent="-609600">
              <a:lnSpc>
                <a:spcPct val="80000"/>
              </a:lnSpc>
            </a:pPr>
            <a:r>
              <a:rPr lang="en-US" altLang="zh-CN" sz="2400" b="1" dirty="0" smtClean="0"/>
              <a:t>  (2) </a:t>
            </a:r>
            <a:r>
              <a:rPr lang="en-US" altLang="zh-CN" sz="2400" b="1" u="sng" dirty="0" smtClean="0"/>
              <a:t>be afraid to do</a:t>
            </a:r>
            <a:r>
              <a:rPr lang="en-US" altLang="zh-CN" sz="2400" b="1" dirty="0" smtClean="0"/>
              <a:t> </a:t>
            </a:r>
            <a:r>
              <a:rPr lang="en-US" altLang="zh-CN" sz="2400" b="1" dirty="0" err="1" smtClean="0"/>
              <a:t>sth</a:t>
            </a:r>
            <a:r>
              <a:rPr lang="en-US" altLang="zh-CN" sz="2400" b="1" dirty="0" smtClean="0"/>
              <a:t>. </a:t>
            </a:r>
            <a:r>
              <a:rPr lang="zh-CN" altLang="en-US" sz="2400" b="1" dirty="0" smtClean="0"/>
              <a:t>害怕做某事，着重指“因害怕而不敢做某事”。</a:t>
            </a:r>
          </a:p>
          <a:p>
            <a:pPr marL="609600" indent="-609600">
              <a:lnSpc>
                <a:spcPct val="80000"/>
              </a:lnSpc>
            </a:pPr>
            <a:r>
              <a:rPr lang="zh-CN" altLang="en-US" sz="2400" b="1" dirty="0" smtClean="0"/>
              <a:t>夜间他不敢独自外出。 </a:t>
            </a:r>
            <a:r>
              <a:rPr lang="en-US" altLang="zh-CN" sz="2400" b="1" dirty="0" smtClean="0"/>
              <a:t>He ______ _______ _______ go out alone at night .</a:t>
            </a:r>
          </a:p>
          <a:p>
            <a:pPr marL="609600" indent="-609600">
              <a:lnSpc>
                <a:spcPct val="80000"/>
              </a:lnSpc>
            </a:pPr>
            <a:r>
              <a:rPr lang="en-US" altLang="zh-CN" sz="2400" b="1" dirty="0" smtClean="0"/>
              <a:t>  (3) </a:t>
            </a:r>
            <a:r>
              <a:rPr lang="en-US" altLang="zh-CN" sz="2400" b="1" u="sng" dirty="0" smtClean="0"/>
              <a:t>be afraid ( that )</a:t>
            </a:r>
            <a:r>
              <a:rPr lang="en-US" altLang="zh-CN" sz="2400" b="1" dirty="0" smtClean="0"/>
              <a:t> </a:t>
            </a:r>
            <a:r>
              <a:rPr lang="zh-CN" altLang="en-US" sz="2400" b="1" dirty="0" smtClean="0"/>
              <a:t>从句表示“引出不好的消息或带有歉意的回绝：。</a:t>
            </a:r>
          </a:p>
          <a:p>
            <a:pPr marL="609600" indent="-609600">
              <a:lnSpc>
                <a:spcPct val="80000"/>
              </a:lnSpc>
            </a:pPr>
            <a:r>
              <a:rPr lang="zh-CN" altLang="en-US" sz="2400" b="1" dirty="0" smtClean="0"/>
              <a:t>     抱歉，我恐怕帮不了你。</a:t>
            </a:r>
            <a:r>
              <a:rPr lang="en-US" altLang="zh-CN" sz="2400" b="1" dirty="0" smtClean="0"/>
              <a:t>I ______ ______ ________ I can’t help you .</a:t>
            </a: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4429125" y="3068638"/>
            <a:ext cx="3024188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>
                <a:solidFill>
                  <a:srgbClr val="FF0000"/>
                </a:solidFill>
                <a:latin typeface="Tahoma" panose="020B0604030504040204" pitchFamily="34" charset="0"/>
              </a:rPr>
              <a:t>is  afraid  of</a:t>
            </a:r>
            <a:r>
              <a:rPr lang="en-US" altLang="zh-CN" sz="3600" b="1">
                <a:latin typeface="Tahoma" panose="020B0604030504040204" pitchFamily="34" charset="0"/>
              </a:rPr>
              <a:t> </a:t>
            </a:r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4429125" y="4005263"/>
            <a:ext cx="3040063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>
                <a:solidFill>
                  <a:srgbClr val="FF0000"/>
                </a:solidFill>
                <a:latin typeface="Tahoma" panose="020B0604030504040204" pitchFamily="34" charset="0"/>
              </a:rPr>
              <a:t>is  afraid  to</a:t>
            </a:r>
            <a:r>
              <a:rPr lang="en-US" altLang="zh-CN" sz="3600" b="1">
                <a:latin typeface="Tahoma" panose="020B0604030504040204" pitchFamily="34" charset="0"/>
              </a:rPr>
              <a:t> </a:t>
            </a:r>
          </a:p>
        </p:txBody>
      </p:sp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4500563" y="5373688"/>
            <a:ext cx="3449637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>
                <a:solidFill>
                  <a:srgbClr val="FF0000"/>
                </a:solidFill>
                <a:latin typeface="Tahoma" panose="020B0604030504040204" pitchFamily="34" charset="0"/>
              </a:rPr>
              <a:t>am afraid that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 bldLvl="0" autoUpdateAnimBg="0"/>
      <p:bldP spid="44037" grpId="0" bldLvl="0" autoUpdateAnimBg="0"/>
      <p:bldP spid="44038" grpId="0" bldLvl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/>
          <p:cNvSpPr>
            <a:spLocks noChangeArrowheads="1"/>
          </p:cNvSpPr>
          <p:nvPr/>
        </p:nvSpPr>
        <p:spPr bwMode="auto">
          <a:xfrm rot="18854612">
            <a:off x="2606676" y="3813175"/>
            <a:ext cx="2374900" cy="288925"/>
          </a:xfrm>
          <a:prstGeom prst="leftArrow">
            <a:avLst>
              <a:gd name="adj1" fmla="val 61537"/>
              <a:gd name="adj2" fmla="val 146472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411" name="AutoShape 3"/>
          <p:cNvSpPr>
            <a:spLocks noChangeArrowheads="1"/>
          </p:cNvSpPr>
          <p:nvPr/>
        </p:nvSpPr>
        <p:spPr bwMode="auto">
          <a:xfrm rot="13545387" flipH="1">
            <a:off x="2690019" y="2264569"/>
            <a:ext cx="2232025" cy="315913"/>
          </a:xfrm>
          <a:prstGeom prst="leftArrow">
            <a:avLst>
              <a:gd name="adj1" fmla="val 61537"/>
              <a:gd name="adj2" fmla="val 1259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412" name="AutoShape 4"/>
          <p:cNvSpPr>
            <a:spLocks noChangeArrowheads="1"/>
          </p:cNvSpPr>
          <p:nvPr/>
        </p:nvSpPr>
        <p:spPr bwMode="auto">
          <a:xfrm rot="18945387" flipH="1">
            <a:off x="4140200" y="2205038"/>
            <a:ext cx="2447925" cy="307975"/>
          </a:xfrm>
          <a:prstGeom prst="leftArrow">
            <a:avLst>
              <a:gd name="adj1" fmla="val 61537"/>
              <a:gd name="adj2" fmla="val 14163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413" name="AutoShape 5"/>
          <p:cNvSpPr>
            <a:spLocks noChangeArrowheads="1"/>
          </p:cNvSpPr>
          <p:nvPr/>
        </p:nvSpPr>
        <p:spPr bwMode="auto">
          <a:xfrm rot="2745388" flipH="1">
            <a:off x="4089400" y="3779838"/>
            <a:ext cx="2446337" cy="312738"/>
          </a:xfrm>
          <a:prstGeom prst="leftArrow">
            <a:avLst>
              <a:gd name="adj1" fmla="val 61537"/>
              <a:gd name="adj2" fmla="val 139389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4067175" y="549275"/>
            <a:ext cx="23955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600">
                <a:solidFill>
                  <a:srgbClr val="FF0066"/>
                </a:solidFill>
              </a:rPr>
              <a:t>north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3995738" y="5300663"/>
            <a:ext cx="23955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600">
                <a:solidFill>
                  <a:srgbClr val="FF0066"/>
                </a:solidFill>
              </a:rPr>
              <a:t>south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457200" y="2667000"/>
            <a:ext cx="23955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600">
                <a:solidFill>
                  <a:srgbClr val="FF0066"/>
                </a:solidFill>
              </a:rPr>
              <a:t>west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6948488" y="2636838"/>
            <a:ext cx="23955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600">
                <a:solidFill>
                  <a:srgbClr val="FF0066"/>
                </a:solidFill>
              </a:rPr>
              <a:t>east</a:t>
            </a:r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1331913" y="620713"/>
            <a:ext cx="23955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600">
                <a:solidFill>
                  <a:srgbClr val="0000FF"/>
                </a:solidFill>
              </a:rPr>
              <a:t>north-west</a:t>
            </a:r>
          </a:p>
        </p:txBody>
      </p:sp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5940425" y="549275"/>
            <a:ext cx="23955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600">
                <a:solidFill>
                  <a:srgbClr val="0000FF"/>
                </a:solidFill>
              </a:rPr>
              <a:t>north-east</a:t>
            </a:r>
          </a:p>
        </p:txBody>
      </p:sp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827088" y="5300663"/>
            <a:ext cx="30972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600">
                <a:solidFill>
                  <a:srgbClr val="0000FF"/>
                </a:solidFill>
              </a:rPr>
              <a:t>south-west</a:t>
            </a:r>
          </a:p>
        </p:txBody>
      </p:sp>
      <p:sp>
        <p:nvSpPr>
          <p:cNvPr id="17421" name="Text Box 13"/>
          <p:cNvSpPr txBox="1">
            <a:spLocks noChangeArrowheads="1"/>
          </p:cNvSpPr>
          <p:nvPr/>
        </p:nvSpPr>
        <p:spPr bwMode="auto">
          <a:xfrm>
            <a:off x="6300788" y="5300663"/>
            <a:ext cx="23955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600">
                <a:solidFill>
                  <a:srgbClr val="0000FF"/>
                </a:solidFill>
              </a:rPr>
              <a:t>south-east</a:t>
            </a:r>
          </a:p>
        </p:txBody>
      </p:sp>
      <p:sp>
        <p:nvSpPr>
          <p:cNvPr id="17422" name="AutoShape 14"/>
          <p:cNvSpPr>
            <a:spLocks noChangeArrowheads="1"/>
          </p:cNvSpPr>
          <p:nvPr/>
        </p:nvSpPr>
        <p:spPr bwMode="auto">
          <a:xfrm>
            <a:off x="2743200" y="1295400"/>
            <a:ext cx="3671888" cy="3673475"/>
          </a:xfrm>
          <a:custGeom>
            <a:avLst/>
            <a:gdLst>
              <a:gd name="G0" fmla="+- 9628 0 0"/>
              <a:gd name="G1" fmla="+- 10291 0 0"/>
              <a:gd name="G2" fmla="+- 4807 0 0"/>
              <a:gd name="G3" fmla="+- 21600 0 9628"/>
              <a:gd name="G4" fmla="+- 21600 0 10291"/>
              <a:gd name="G5" fmla="+- 21600 0 4807"/>
              <a:gd name="G6" fmla="+- 9628 0 10800"/>
              <a:gd name="G7" fmla="+- 10291 0 10800"/>
              <a:gd name="G8" fmla="*/ G7 4807 G6"/>
              <a:gd name="G9" fmla="+- 21600 0 G8"/>
              <a:gd name="T0" fmla="*/ G8 w 21600"/>
              <a:gd name="T1" fmla="*/ G1 h 21600"/>
              <a:gd name="T2" fmla="*/ G9 w 21600"/>
              <a:gd name="T3" fmla="*/ G4 h 2160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T0" t="T1" r="T2" b="T3"/>
            <a:pathLst>
              <a:path w="21600" h="21600">
                <a:moveTo>
                  <a:pt x="10800" y="0"/>
                </a:moveTo>
                <a:lnTo>
                  <a:pt x="9628" y="4807"/>
                </a:lnTo>
                <a:lnTo>
                  <a:pt x="10291" y="4807"/>
                </a:lnTo>
                <a:lnTo>
                  <a:pt x="10291" y="10291"/>
                </a:lnTo>
                <a:lnTo>
                  <a:pt x="4807" y="10291"/>
                </a:lnTo>
                <a:lnTo>
                  <a:pt x="4807" y="9628"/>
                </a:lnTo>
                <a:lnTo>
                  <a:pt x="0" y="10800"/>
                </a:lnTo>
                <a:lnTo>
                  <a:pt x="4807" y="11972"/>
                </a:lnTo>
                <a:lnTo>
                  <a:pt x="4807" y="11309"/>
                </a:lnTo>
                <a:lnTo>
                  <a:pt x="10291" y="11309"/>
                </a:lnTo>
                <a:lnTo>
                  <a:pt x="10291" y="16793"/>
                </a:lnTo>
                <a:lnTo>
                  <a:pt x="9628" y="16793"/>
                </a:lnTo>
                <a:lnTo>
                  <a:pt x="10800" y="21600"/>
                </a:lnTo>
                <a:lnTo>
                  <a:pt x="11972" y="16793"/>
                </a:lnTo>
                <a:lnTo>
                  <a:pt x="11309" y="16793"/>
                </a:lnTo>
                <a:lnTo>
                  <a:pt x="11309" y="11309"/>
                </a:lnTo>
                <a:lnTo>
                  <a:pt x="16793" y="11309"/>
                </a:lnTo>
                <a:lnTo>
                  <a:pt x="16793" y="11972"/>
                </a:lnTo>
                <a:lnTo>
                  <a:pt x="21600" y="10800"/>
                </a:lnTo>
                <a:lnTo>
                  <a:pt x="16793" y="9628"/>
                </a:lnTo>
                <a:lnTo>
                  <a:pt x="16793" y="10291"/>
                </a:lnTo>
                <a:lnTo>
                  <a:pt x="11309" y="10291"/>
                </a:lnTo>
                <a:lnTo>
                  <a:pt x="11309" y="4807"/>
                </a:lnTo>
                <a:lnTo>
                  <a:pt x="11972" y="4807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17423" name="Picture 15" descr="zitensh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27432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4" name="Picture 16" descr="kasabut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26670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5" name="Picture 17" descr="bik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4600" y="10668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6" name="Picture 18" descr="snowbo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0" y="44958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7" name="Picture 19" descr="ru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67200" y="48006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8" name="Picture 20" descr="ru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67200" y="9906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9" name="Picture 21" descr="mot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90800" y="44958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0" name="Picture 22" descr="zitensh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1219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7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7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nimBg="1"/>
      <p:bldP spid="17411" grpId="0" animBg="1"/>
      <p:bldP spid="17412" grpId="0" animBg="1"/>
      <p:bldP spid="17413" grpId="0" animBg="1"/>
      <p:bldP spid="17414" grpId="0" autoUpdateAnimBg="0"/>
      <p:bldP spid="17415" grpId="0" autoUpdateAnimBg="0"/>
      <p:bldP spid="17416" grpId="0" autoUpdateAnimBg="0"/>
      <p:bldP spid="17417" grpId="0" autoUpdateAnimBg="0"/>
      <p:bldP spid="17418" grpId="0" autoUpdateAnimBg="0"/>
      <p:bldP spid="17419" grpId="0" autoUpdateAnimBg="0"/>
      <p:bldP spid="17420" grpId="0" autoUpdateAnimBg="0"/>
      <p:bldP spid="17421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755650" y="260350"/>
            <a:ext cx="4176713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4800" b="1" dirty="0">
                <a:solidFill>
                  <a:srgbClr val="D60093"/>
                </a:solidFill>
                <a:latin typeface="Tahoma" panose="020B0604030504040204" pitchFamily="34" charset="0"/>
              </a:rPr>
              <a:t>句型转换练习</a:t>
            </a: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342900" y="1341438"/>
            <a:ext cx="8793163" cy="522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1. Let’s enjoy Beijing opera here. (</a:t>
            </a:r>
            <a:r>
              <a:rPr lang="zh-CN" altLang="en-US" sz="2800" b="1" dirty="0">
                <a:latin typeface="Times New Roman" panose="02020603050405020304" pitchFamily="18" charset="0"/>
              </a:rPr>
              <a:t>改为同义句</a:t>
            </a:r>
            <a:r>
              <a:rPr lang="en-US" altLang="zh-CN" sz="2800" b="1" dirty="0">
                <a:latin typeface="Times New Roman" panose="02020603050405020304" pitchFamily="18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    ____ ___ / _____ ___ enjoy Beijing opera here?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2. Be late for school.   (</a:t>
            </a:r>
            <a:r>
              <a:rPr lang="zh-CN" altLang="en-US" sz="2800" b="1" dirty="0">
                <a:latin typeface="Times New Roman" panose="02020603050405020304" pitchFamily="18" charset="0"/>
              </a:rPr>
              <a:t>改为否定句</a:t>
            </a:r>
            <a:r>
              <a:rPr lang="en-US" altLang="zh-CN" sz="2800" b="1" dirty="0">
                <a:latin typeface="Times New Roman" panose="02020603050405020304" pitchFamily="18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    ______ ___ late for school.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3. I think we can go there by underground. (</a:t>
            </a:r>
            <a:r>
              <a:rPr lang="zh-CN" altLang="en-US" sz="2800" b="1" dirty="0">
                <a:latin typeface="Times New Roman" panose="02020603050405020304" pitchFamily="18" charset="0"/>
              </a:rPr>
              <a:t>改为否定句</a:t>
            </a:r>
            <a:r>
              <a:rPr lang="en-US" altLang="zh-CN" sz="2800" b="1" dirty="0">
                <a:latin typeface="Times New Roman" panose="02020603050405020304" pitchFamily="18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    I _____ _____ we can go there by underground.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4. She goes to the zoo </a:t>
            </a:r>
            <a:r>
              <a:rPr lang="en-US" altLang="zh-CN" sz="2800" b="1" u="sng" dirty="0">
                <a:latin typeface="Times New Roman" panose="02020603050405020304" pitchFamily="18" charset="0"/>
              </a:rPr>
              <a:t>by bus</a:t>
            </a:r>
            <a:r>
              <a:rPr lang="en-US" altLang="zh-CN" sz="2800" b="1" dirty="0">
                <a:latin typeface="Times New Roman" panose="02020603050405020304" pitchFamily="18" charset="0"/>
              </a:rPr>
              <a:t>.  (</a:t>
            </a:r>
            <a:r>
              <a:rPr lang="zh-CN" altLang="en-US" sz="2800" b="1" dirty="0">
                <a:latin typeface="Times New Roman" panose="02020603050405020304" pitchFamily="18" charset="0"/>
              </a:rPr>
              <a:t>对划线部分提问</a:t>
            </a:r>
            <a:r>
              <a:rPr lang="en-US" altLang="zh-CN" sz="2800" b="1" dirty="0">
                <a:latin typeface="Times New Roman" panose="02020603050405020304" pitchFamily="18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    ____ ____ she ___ to the zoo?</a:t>
            </a: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684213" y="2133600"/>
            <a:ext cx="9159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Why</a:t>
            </a: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3348038" y="2133600"/>
            <a:ext cx="5984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we</a:t>
            </a: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1547813" y="2133600"/>
            <a:ext cx="6794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not</a:t>
            </a:r>
          </a:p>
        </p:txBody>
      </p:sp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2339975" y="2133600"/>
            <a:ext cx="9556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Shall</a:t>
            </a:r>
          </a:p>
        </p:txBody>
      </p:sp>
      <p:sp>
        <p:nvSpPr>
          <p:cNvPr id="45064" name="Text Box 8"/>
          <p:cNvSpPr txBox="1">
            <a:spLocks noChangeArrowheads="1"/>
          </p:cNvSpPr>
          <p:nvPr/>
        </p:nvSpPr>
        <p:spPr bwMode="auto">
          <a:xfrm>
            <a:off x="971550" y="4724400"/>
            <a:ext cx="996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don’t</a:t>
            </a:r>
          </a:p>
        </p:txBody>
      </p:sp>
      <p:sp>
        <p:nvSpPr>
          <p:cNvPr id="45065" name="Text Box 9"/>
          <p:cNvSpPr txBox="1">
            <a:spLocks noChangeArrowheads="1"/>
          </p:cNvSpPr>
          <p:nvPr/>
        </p:nvSpPr>
        <p:spPr bwMode="auto">
          <a:xfrm>
            <a:off x="1908175" y="4724400"/>
            <a:ext cx="996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think</a:t>
            </a:r>
          </a:p>
        </p:txBody>
      </p:sp>
      <p:sp>
        <p:nvSpPr>
          <p:cNvPr id="45066" name="Text Box 10"/>
          <p:cNvSpPr txBox="1">
            <a:spLocks noChangeArrowheads="1"/>
          </p:cNvSpPr>
          <p:nvPr/>
        </p:nvSpPr>
        <p:spPr bwMode="auto">
          <a:xfrm>
            <a:off x="827088" y="3429000"/>
            <a:ext cx="10556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Don’t</a:t>
            </a:r>
          </a:p>
        </p:txBody>
      </p:sp>
      <p:sp>
        <p:nvSpPr>
          <p:cNvPr id="45067" name="Text Box 11"/>
          <p:cNvSpPr txBox="1">
            <a:spLocks noChangeArrowheads="1"/>
          </p:cNvSpPr>
          <p:nvPr/>
        </p:nvSpPr>
        <p:spPr bwMode="auto">
          <a:xfrm>
            <a:off x="1979613" y="3429000"/>
            <a:ext cx="5397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be</a:t>
            </a:r>
          </a:p>
        </p:txBody>
      </p:sp>
      <p:sp>
        <p:nvSpPr>
          <p:cNvPr id="45068" name="Text Box 12"/>
          <p:cNvSpPr txBox="1">
            <a:spLocks noChangeArrowheads="1"/>
          </p:cNvSpPr>
          <p:nvPr/>
        </p:nvSpPr>
        <p:spPr bwMode="auto">
          <a:xfrm>
            <a:off x="1547813" y="6021388"/>
            <a:ext cx="8556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does</a:t>
            </a:r>
          </a:p>
        </p:txBody>
      </p:sp>
      <p:sp>
        <p:nvSpPr>
          <p:cNvPr id="45069" name="Text Box 13"/>
          <p:cNvSpPr txBox="1">
            <a:spLocks noChangeArrowheads="1"/>
          </p:cNvSpPr>
          <p:nvPr/>
        </p:nvSpPr>
        <p:spPr bwMode="auto">
          <a:xfrm>
            <a:off x="684213" y="6021388"/>
            <a:ext cx="8953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How</a:t>
            </a:r>
          </a:p>
        </p:txBody>
      </p:sp>
      <p:sp>
        <p:nvSpPr>
          <p:cNvPr id="45070" name="Text Box 14"/>
          <p:cNvSpPr txBox="1">
            <a:spLocks noChangeArrowheads="1"/>
          </p:cNvSpPr>
          <p:nvPr/>
        </p:nvSpPr>
        <p:spPr bwMode="auto">
          <a:xfrm>
            <a:off x="2987675" y="6021388"/>
            <a:ext cx="5397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go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506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506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506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4506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4506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4506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4506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4506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4506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4506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45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 autoUpdateAnimBg="0"/>
      <p:bldP spid="45061" grpId="0" autoUpdateAnimBg="0"/>
      <p:bldP spid="45062" grpId="0" autoUpdateAnimBg="0"/>
      <p:bldP spid="45063" grpId="0" autoUpdateAnimBg="0"/>
      <p:bldP spid="45064" grpId="0" autoUpdateAnimBg="0"/>
      <p:bldP spid="45065" grpId="0" autoUpdateAnimBg="0"/>
      <p:bldP spid="45066" grpId="0" autoUpdateAnimBg="0"/>
      <p:bldP spid="45067" grpId="0" autoUpdateAnimBg="0"/>
      <p:bldP spid="45068" grpId="0" autoUpdateAnimBg="0"/>
      <p:bldP spid="45069" grpId="0" autoUpdateAnimBg="0"/>
      <p:bldP spid="45070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342900" y="260350"/>
            <a:ext cx="8550275" cy="555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6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5. The Sunnyside Garden is north-west of the zoo.</a:t>
            </a:r>
          </a:p>
          <a:p>
            <a:pPr>
              <a:lnSpc>
                <a:spcPct val="16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    (</a:t>
            </a:r>
            <a:r>
              <a:rPr lang="zh-CN" altLang="en-US" sz="2800" b="1" dirty="0">
                <a:latin typeface="Times New Roman" panose="02020603050405020304" pitchFamily="18" charset="0"/>
              </a:rPr>
              <a:t>改为一般疑问句</a:t>
            </a:r>
            <a:r>
              <a:rPr lang="en-US" altLang="zh-CN" sz="2800" b="1" dirty="0">
                <a:latin typeface="Times New Roman" panose="02020603050405020304" pitchFamily="18" charset="0"/>
              </a:rPr>
              <a:t>)</a:t>
            </a:r>
          </a:p>
          <a:p>
            <a:pPr>
              <a:lnSpc>
                <a:spcPct val="160000"/>
              </a:lnSpc>
            </a:pPr>
            <a:endParaRPr lang="en-US" altLang="zh-CN" sz="2800" b="1" dirty="0">
              <a:latin typeface="Times New Roman" panose="02020603050405020304" pitchFamily="18" charset="0"/>
            </a:endParaRPr>
          </a:p>
          <a:p>
            <a:pPr>
              <a:lnSpc>
                <a:spcPct val="160000"/>
              </a:lnSpc>
            </a:pPr>
            <a:endParaRPr lang="en-US" altLang="zh-CN" sz="2800" b="1" dirty="0">
              <a:latin typeface="Times New Roman" panose="02020603050405020304" pitchFamily="18" charset="0"/>
            </a:endParaRPr>
          </a:p>
          <a:p>
            <a:pPr>
              <a:lnSpc>
                <a:spcPct val="16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6. Simon walks to the supermarket.   (</a:t>
            </a:r>
            <a:r>
              <a:rPr lang="zh-CN" altLang="en-US" sz="2800" b="1" dirty="0">
                <a:latin typeface="Times New Roman" panose="02020603050405020304" pitchFamily="18" charset="0"/>
              </a:rPr>
              <a:t>改为同义句</a:t>
            </a:r>
            <a:r>
              <a:rPr lang="en-US" altLang="zh-CN" sz="2800" b="1" dirty="0">
                <a:latin typeface="Times New Roman" panose="02020603050405020304" pitchFamily="18" charset="0"/>
              </a:rPr>
              <a:t>)</a:t>
            </a:r>
          </a:p>
          <a:p>
            <a:pPr>
              <a:lnSpc>
                <a:spcPct val="16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    Simon ____ __ the supermarket ___ ____.</a:t>
            </a:r>
          </a:p>
          <a:p>
            <a:pPr>
              <a:lnSpc>
                <a:spcPct val="16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7. They go to the restaurant by bike.   (</a:t>
            </a:r>
            <a:r>
              <a:rPr lang="zh-CN" altLang="en-US" sz="2800" b="1" dirty="0">
                <a:latin typeface="Times New Roman" panose="02020603050405020304" pitchFamily="18" charset="0"/>
              </a:rPr>
              <a:t>改为同义句</a:t>
            </a:r>
            <a:r>
              <a:rPr lang="en-US" altLang="zh-CN" sz="2800" b="1" dirty="0">
                <a:latin typeface="Times New Roman" panose="02020603050405020304" pitchFamily="18" charset="0"/>
              </a:rPr>
              <a:t>)</a:t>
            </a:r>
          </a:p>
          <a:p>
            <a:pPr>
              <a:lnSpc>
                <a:spcPct val="16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    They ____ _____ to the restaurant.</a:t>
            </a: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1835150" y="3789363"/>
            <a:ext cx="12207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goes to</a:t>
            </a: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5795963" y="3789363"/>
            <a:ext cx="13319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on foot</a:t>
            </a:r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1619250" y="5157788"/>
            <a:ext cx="16748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ride bikes</a:t>
            </a:r>
          </a:p>
        </p:txBody>
      </p:sp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468313" y="1700213"/>
            <a:ext cx="76327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Is the Sunnyside Garden north-west of the zoo?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4608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4608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4608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autoUpdateAnimBg="0"/>
      <p:bldP spid="46084" grpId="0" autoUpdateAnimBg="0"/>
      <p:bldP spid="46085" grpId="0" autoUpdateAnimBg="0"/>
      <p:bldP spid="46086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250825" y="260350"/>
            <a:ext cx="634841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4400" b="1" dirty="0">
                <a:solidFill>
                  <a:srgbClr val="FF0000"/>
                </a:solidFill>
                <a:latin typeface="Tahoma" panose="020B0604030504040204" pitchFamily="34" charset="0"/>
              </a:rPr>
              <a:t>把下列句子翻译成汉语：</a:t>
            </a:r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179388" y="890588"/>
            <a:ext cx="8897937" cy="554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60000"/>
              </a:lnSpc>
            </a:pPr>
            <a:r>
              <a:rPr lang="en-US" altLang="zh-CN" sz="3200" b="1" dirty="0">
                <a:latin typeface="Times New Roman" panose="02020603050405020304" pitchFamily="18" charset="0"/>
              </a:rPr>
              <a:t>1. Don’t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be so sure</a:t>
            </a:r>
            <a:r>
              <a:rPr lang="en-US" altLang="zh-CN" sz="3200" b="1" dirty="0">
                <a:latin typeface="Times New Roman" panose="02020603050405020304" pitchFamily="18" charset="0"/>
              </a:rPr>
              <a:t>. Let’s ask the teacher for help.</a:t>
            </a:r>
          </a:p>
          <a:p>
            <a:pPr>
              <a:lnSpc>
                <a:spcPct val="160000"/>
              </a:lnSpc>
            </a:pPr>
            <a:r>
              <a:rPr lang="en-US" altLang="zh-CN" sz="3200" b="1" dirty="0">
                <a:latin typeface="Times New Roman" panose="02020603050405020304" pitchFamily="18" charset="0"/>
              </a:rPr>
              <a:t>2. Don’t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be afraid</a:t>
            </a:r>
            <a:r>
              <a:rPr lang="en-US" altLang="zh-CN" sz="3200" b="1" dirty="0">
                <a:latin typeface="Times New Roman" panose="02020603050405020304" pitchFamily="18" charset="0"/>
              </a:rPr>
              <a:t>. We are all here to help you.</a:t>
            </a:r>
          </a:p>
          <a:p>
            <a:pPr>
              <a:lnSpc>
                <a:spcPct val="160000"/>
              </a:lnSpc>
            </a:pPr>
            <a:r>
              <a:rPr lang="en-US" altLang="zh-CN" sz="3200" b="1" dirty="0">
                <a:latin typeface="Times New Roman" panose="02020603050405020304" pitchFamily="18" charset="0"/>
              </a:rPr>
              <a:t>3. The zoo is north of Beijing Sunshine Secondary </a:t>
            </a:r>
          </a:p>
          <a:p>
            <a:pPr>
              <a:lnSpc>
                <a:spcPct val="160000"/>
              </a:lnSpc>
            </a:pPr>
            <a:r>
              <a:rPr lang="en-US" altLang="zh-CN" sz="3200" b="1" dirty="0">
                <a:latin typeface="Times New Roman" panose="02020603050405020304" pitchFamily="18" charset="0"/>
              </a:rPr>
              <a:t>School.</a:t>
            </a:r>
          </a:p>
          <a:p>
            <a:pPr>
              <a:lnSpc>
                <a:spcPct val="160000"/>
              </a:lnSpc>
            </a:pPr>
            <a:r>
              <a:rPr lang="en-US" altLang="zh-CN" sz="3200" b="1" dirty="0">
                <a:latin typeface="Times New Roman" panose="02020603050405020304" pitchFamily="18" charset="0"/>
              </a:rPr>
              <a:t>4. Tom is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going up</a:t>
            </a:r>
            <a:r>
              <a:rPr lang="en-US" altLang="zh-CN" sz="3200" b="1" dirty="0">
                <a:latin typeface="Times New Roman" panose="02020603050405020304" pitchFamily="18" charset="0"/>
              </a:rPr>
              <a:t> the hill.</a:t>
            </a:r>
          </a:p>
          <a:p>
            <a:pPr>
              <a:lnSpc>
                <a:spcPct val="160000"/>
              </a:lnSpc>
            </a:pPr>
            <a:r>
              <a:rPr lang="en-US" altLang="zh-CN" sz="3200" b="1" dirty="0">
                <a:latin typeface="Times New Roman" panose="02020603050405020304" pitchFamily="18" charset="0"/>
              </a:rPr>
              <a:t> 5. Don’t do it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like</a:t>
            </a:r>
            <a:r>
              <a:rPr lang="en-US" altLang="zh-CN" sz="3200" b="1" dirty="0">
                <a:latin typeface="Times New Roman" panose="02020603050405020304" pitchFamily="18" charset="0"/>
              </a:rPr>
              <a:t> that.</a:t>
            </a:r>
          </a:p>
          <a:p>
            <a:pPr>
              <a:lnSpc>
                <a:spcPct val="160000"/>
              </a:lnSpc>
            </a:pPr>
            <a:r>
              <a:rPr lang="en-US" altLang="zh-CN" sz="3200" b="1" dirty="0">
                <a:latin typeface="Times New Roman" panose="02020603050405020304" pitchFamily="18" charset="0"/>
              </a:rPr>
              <a:t>6. Some people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are afraid of</a:t>
            </a:r>
            <a:r>
              <a:rPr lang="en-US" altLang="zh-CN" sz="3200" b="1" dirty="0">
                <a:latin typeface="Times New Roman" panose="02020603050405020304" pitchFamily="18" charset="0"/>
              </a:rPr>
              <a:t> dogs.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1" fill="hold"/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2987675" y="620713"/>
            <a:ext cx="38242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6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Homework</a:t>
            </a:r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2268538" y="1412875"/>
            <a:ext cx="5232400" cy="207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80000"/>
              </a:lnSpc>
            </a:pPr>
            <a:r>
              <a:rPr lang="en-US" altLang="zh-CN" sz="3600" b="1" dirty="0">
                <a:solidFill>
                  <a:srgbClr val="FF0000"/>
                </a:solidFill>
                <a:latin typeface="宋体" panose="02010600030101010101" pitchFamily="2" charset="-122"/>
              </a:rPr>
              <a:t>1.</a:t>
            </a:r>
            <a:r>
              <a:rPr lang="zh-CN" altLang="en-US" sz="3600" b="1" dirty="0">
                <a:solidFill>
                  <a:srgbClr val="FF0000"/>
                </a:solidFill>
                <a:latin typeface="宋体" panose="02010600030101010101" pitchFamily="2" charset="-122"/>
              </a:rPr>
              <a:t>熟悉本课时所学内容。</a:t>
            </a:r>
          </a:p>
          <a:p>
            <a:pPr>
              <a:lnSpc>
                <a:spcPct val="180000"/>
              </a:lnSpc>
            </a:pPr>
            <a:endParaRPr lang="zh-CN" altLang="en-US" sz="36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1981200" y="2249488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zh-CN" altLang="en-US" sz="3600" b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381000" y="457200"/>
            <a:ext cx="48006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9900FF"/>
                </a:solidFill>
                <a:latin typeface="Times New Roman" panose="02020603050405020304" pitchFamily="18" charset="0"/>
              </a:rPr>
              <a:t>A</a:t>
            </a:r>
            <a:r>
              <a:rPr lang="en-US" altLang="zh-CN" sz="3600" b="1" dirty="0" err="1">
                <a:solidFill>
                  <a:srgbClr val="9900FF"/>
                </a:solidFill>
                <a:latin typeface="Times New Roman" panose="02020603050405020304" pitchFamily="18" charset="0"/>
              </a:rPr>
              <a:t>nswer</a:t>
            </a:r>
            <a:endParaRPr lang="en-US" altLang="zh-CN" sz="3600" b="1" dirty="0">
              <a:solidFill>
                <a:srgbClr val="99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9156" name="Picture 4" descr="A-2-48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381000"/>
            <a:ext cx="4800600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7" name="Picture 5" descr="A-2-48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V="1">
            <a:off x="76200" y="1066800"/>
            <a:ext cx="4800600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8" name="Picture 6" descr="1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1219200"/>
            <a:ext cx="1828800" cy="163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9" name="Picture 7" descr="22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3000" y="1066800"/>
            <a:ext cx="1905000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381000" y="2590800"/>
            <a:ext cx="8763000" cy="3382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en-US" sz="3600" b="1" dirty="0">
              <a:solidFill>
                <a:srgbClr val="000000"/>
              </a:solidFill>
            </a:endParaRPr>
          </a:p>
          <a:p>
            <a:r>
              <a:rPr lang="en-US" altLang="zh-CN" sz="3600" b="1" dirty="0">
                <a:solidFill>
                  <a:srgbClr val="000000"/>
                </a:solidFill>
              </a:rPr>
              <a:t>What are Eddie and Hobo doing ?</a:t>
            </a:r>
          </a:p>
          <a:p>
            <a:endParaRPr lang="en-US" altLang="zh-CN" sz="3600" b="1" dirty="0">
              <a:solidFill>
                <a:srgbClr val="000000"/>
              </a:solidFill>
            </a:endParaRPr>
          </a:p>
          <a:p>
            <a:r>
              <a:rPr lang="en-US" altLang="zh-CN" sz="3600" b="1" dirty="0">
                <a:solidFill>
                  <a:srgbClr val="000000"/>
                </a:solidFill>
              </a:rPr>
              <a:t>Do they have to go up the hill again?</a:t>
            </a:r>
          </a:p>
          <a:p>
            <a:endParaRPr lang="en-US" altLang="zh-CN" sz="3600" b="1" dirty="0">
              <a:solidFill>
                <a:srgbClr val="000000"/>
              </a:solidFill>
            </a:endParaRPr>
          </a:p>
          <a:p>
            <a:r>
              <a:rPr lang="en-US" altLang="zh-CN" sz="3600" b="1" dirty="0">
                <a:solidFill>
                  <a:srgbClr val="000000"/>
                </a:solidFill>
              </a:rPr>
              <a:t>Does Hobo really know the way? </a:t>
            </a:r>
          </a:p>
        </p:txBody>
      </p:sp>
      <p:sp>
        <p:nvSpPr>
          <p:cNvPr id="49161" name="Text Box 9"/>
          <p:cNvSpPr txBox="1">
            <a:spLocks noChangeArrowheads="1"/>
          </p:cNvSpPr>
          <p:nvPr/>
        </p:nvSpPr>
        <p:spPr bwMode="auto">
          <a:xfrm>
            <a:off x="0" y="42672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en-US"/>
          </a:p>
        </p:txBody>
      </p:sp>
      <p:sp>
        <p:nvSpPr>
          <p:cNvPr id="49162" name="Text Box 10"/>
          <p:cNvSpPr txBox="1">
            <a:spLocks noChangeArrowheads="1"/>
          </p:cNvSpPr>
          <p:nvPr/>
        </p:nvSpPr>
        <p:spPr bwMode="auto">
          <a:xfrm>
            <a:off x="838200" y="3124200"/>
            <a:ext cx="495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en-US" sz="2400" b="1">
              <a:solidFill>
                <a:schemeClr val="hlink"/>
              </a:solidFill>
            </a:endParaRPr>
          </a:p>
        </p:txBody>
      </p:sp>
      <p:sp>
        <p:nvSpPr>
          <p:cNvPr id="49163" name="Text Box 11"/>
          <p:cNvSpPr txBox="1">
            <a:spLocks noChangeArrowheads="1"/>
          </p:cNvSpPr>
          <p:nvPr/>
        </p:nvSpPr>
        <p:spPr bwMode="auto">
          <a:xfrm>
            <a:off x="755650" y="4868863"/>
            <a:ext cx="48768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600" b="1" dirty="0">
                <a:solidFill>
                  <a:srgbClr val="FF0000"/>
                </a:solidFill>
              </a:rPr>
              <a:t>Yes, they do.</a:t>
            </a:r>
          </a:p>
        </p:txBody>
      </p:sp>
      <p:sp>
        <p:nvSpPr>
          <p:cNvPr id="49164" name="Text Box 12"/>
          <p:cNvSpPr txBox="1">
            <a:spLocks noChangeArrowheads="1"/>
          </p:cNvSpPr>
          <p:nvPr/>
        </p:nvSpPr>
        <p:spPr bwMode="auto">
          <a:xfrm>
            <a:off x="755650" y="5876925"/>
            <a:ext cx="47529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600" b="1" dirty="0">
                <a:solidFill>
                  <a:srgbClr val="FF0000"/>
                </a:solidFill>
              </a:rPr>
              <a:t>No, he doesn’t</a:t>
            </a:r>
            <a:r>
              <a:rPr lang="en-US" altLang="zh-CN" sz="3600" b="1" dirty="0" smtClean="0">
                <a:solidFill>
                  <a:srgbClr val="FF0000"/>
                </a:solidFill>
              </a:rPr>
              <a:t>. </a:t>
            </a:r>
            <a:endParaRPr lang="en-US" altLang="zh-CN" sz="3600" b="1" dirty="0">
              <a:solidFill>
                <a:srgbClr val="FF0000"/>
              </a:solidFill>
            </a:endParaRPr>
          </a:p>
        </p:txBody>
      </p:sp>
      <p:sp>
        <p:nvSpPr>
          <p:cNvPr id="49165" name="Text Box 13"/>
          <p:cNvSpPr txBox="1">
            <a:spLocks noChangeArrowheads="1"/>
          </p:cNvSpPr>
          <p:nvPr/>
        </p:nvSpPr>
        <p:spPr bwMode="auto">
          <a:xfrm>
            <a:off x="612775" y="3717925"/>
            <a:ext cx="597535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600" b="1" dirty="0">
                <a:solidFill>
                  <a:srgbClr val="FF0000"/>
                </a:solidFill>
              </a:rPr>
              <a:t>They are finding their way.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9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9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9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0" grpId="0" autoUpdateAnimBg="0"/>
      <p:bldP spid="49163" grpId="0" autoUpdateAnimBg="0"/>
      <p:bldP spid="49164" grpId="0" autoUpdateAnimBg="0"/>
      <p:bldP spid="49165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Group 2"/>
          <p:cNvGraphicFramePr>
            <a:graphicFrameLocks noGrp="1"/>
          </p:cNvGraphicFramePr>
          <p:nvPr/>
        </p:nvGraphicFramePr>
        <p:xfrm>
          <a:off x="1895475" y="381000"/>
          <a:ext cx="6096000" cy="4141788"/>
        </p:xfrm>
        <a:graphic>
          <a:graphicData uri="http://schemas.openxmlformats.org/drawingml/2006/table">
            <a:tbl>
              <a:tblPr/>
              <a:tblGrid>
                <a:gridCol w="10715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5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29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29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29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8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6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6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3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2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6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18498" name="直接箭头连接符 5"/>
          <p:cNvCxnSpPr>
            <a:cxnSpLocks noChangeShapeType="1"/>
          </p:cNvCxnSpPr>
          <p:nvPr/>
        </p:nvCxnSpPr>
        <p:spPr bwMode="auto">
          <a:xfrm>
            <a:off x="2967038" y="852488"/>
            <a:ext cx="714375" cy="1587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99" name="直接箭头连接符 9"/>
          <p:cNvCxnSpPr>
            <a:cxnSpLocks noChangeShapeType="1"/>
          </p:cNvCxnSpPr>
          <p:nvPr/>
        </p:nvCxnSpPr>
        <p:spPr bwMode="auto">
          <a:xfrm rot="5400000">
            <a:off x="3289300" y="1173163"/>
            <a:ext cx="642937" cy="1588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500" name="直接箭头连接符 12"/>
          <p:cNvCxnSpPr>
            <a:cxnSpLocks noChangeShapeType="1"/>
          </p:cNvCxnSpPr>
          <p:nvPr/>
        </p:nvCxnSpPr>
        <p:spPr bwMode="auto">
          <a:xfrm flipV="1">
            <a:off x="3609975" y="1423988"/>
            <a:ext cx="714375" cy="1587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501" name="直接箭头连接符 13"/>
          <p:cNvCxnSpPr>
            <a:cxnSpLocks noChangeShapeType="1"/>
          </p:cNvCxnSpPr>
          <p:nvPr/>
        </p:nvCxnSpPr>
        <p:spPr bwMode="auto">
          <a:xfrm rot="5400000">
            <a:off x="3968751" y="1708150"/>
            <a:ext cx="569912" cy="1587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502" name="直接箭头连接符 15"/>
          <p:cNvCxnSpPr>
            <a:cxnSpLocks noChangeShapeType="1"/>
          </p:cNvCxnSpPr>
          <p:nvPr/>
        </p:nvCxnSpPr>
        <p:spPr bwMode="auto">
          <a:xfrm>
            <a:off x="4252913" y="2066925"/>
            <a:ext cx="714375" cy="1588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503" name="直接箭头连接符 18"/>
          <p:cNvCxnSpPr>
            <a:cxnSpLocks noChangeShapeType="1"/>
          </p:cNvCxnSpPr>
          <p:nvPr/>
        </p:nvCxnSpPr>
        <p:spPr bwMode="auto">
          <a:xfrm>
            <a:off x="4895850" y="2066925"/>
            <a:ext cx="714375" cy="1588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504" name="直接箭头连接符 20"/>
          <p:cNvCxnSpPr>
            <a:cxnSpLocks noChangeShapeType="1"/>
          </p:cNvCxnSpPr>
          <p:nvPr/>
        </p:nvCxnSpPr>
        <p:spPr bwMode="auto">
          <a:xfrm rot="5400000">
            <a:off x="5861844" y="2315369"/>
            <a:ext cx="641350" cy="1588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505" name="直接箭头连接符 22"/>
          <p:cNvCxnSpPr>
            <a:cxnSpLocks noChangeShapeType="1"/>
          </p:cNvCxnSpPr>
          <p:nvPr/>
        </p:nvCxnSpPr>
        <p:spPr bwMode="auto">
          <a:xfrm rot="5400000" flipH="1" flipV="1">
            <a:off x="4537075" y="2925763"/>
            <a:ext cx="717550" cy="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506" name="直接箭头连接符 23"/>
          <p:cNvCxnSpPr>
            <a:cxnSpLocks noChangeShapeType="1"/>
          </p:cNvCxnSpPr>
          <p:nvPr/>
        </p:nvCxnSpPr>
        <p:spPr bwMode="auto">
          <a:xfrm rot="10800000">
            <a:off x="4181475" y="2638425"/>
            <a:ext cx="714375" cy="1588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507" name="直接箭头连接符 24"/>
          <p:cNvCxnSpPr>
            <a:cxnSpLocks noChangeShapeType="1"/>
          </p:cNvCxnSpPr>
          <p:nvPr/>
        </p:nvCxnSpPr>
        <p:spPr bwMode="auto">
          <a:xfrm>
            <a:off x="5538788" y="2066925"/>
            <a:ext cx="642937" cy="1588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508" name="直接箭头连接符 28"/>
          <p:cNvCxnSpPr>
            <a:cxnSpLocks noChangeShapeType="1"/>
          </p:cNvCxnSpPr>
          <p:nvPr/>
        </p:nvCxnSpPr>
        <p:spPr bwMode="auto">
          <a:xfrm rot="10800000">
            <a:off x="4824413" y="3281363"/>
            <a:ext cx="785812" cy="1587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509" name="直接箭头连接符 29"/>
          <p:cNvCxnSpPr>
            <a:cxnSpLocks noChangeShapeType="1"/>
          </p:cNvCxnSpPr>
          <p:nvPr/>
        </p:nvCxnSpPr>
        <p:spPr bwMode="auto">
          <a:xfrm rot="5400000">
            <a:off x="5218907" y="2958306"/>
            <a:ext cx="641350" cy="1587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510" name="直接箭头连接符 31"/>
          <p:cNvCxnSpPr>
            <a:cxnSpLocks noChangeShapeType="1"/>
          </p:cNvCxnSpPr>
          <p:nvPr/>
        </p:nvCxnSpPr>
        <p:spPr bwMode="auto">
          <a:xfrm rot="5400000">
            <a:off x="3933032" y="3601244"/>
            <a:ext cx="641350" cy="1587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511" name="直接箭头连接符 33"/>
          <p:cNvCxnSpPr>
            <a:cxnSpLocks noChangeShapeType="1"/>
          </p:cNvCxnSpPr>
          <p:nvPr/>
        </p:nvCxnSpPr>
        <p:spPr bwMode="auto">
          <a:xfrm rot="10800000">
            <a:off x="5467350" y="2638425"/>
            <a:ext cx="785813" cy="1588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512" name="直接箭头连接符 36"/>
          <p:cNvCxnSpPr>
            <a:cxnSpLocks noChangeShapeType="1"/>
          </p:cNvCxnSpPr>
          <p:nvPr/>
        </p:nvCxnSpPr>
        <p:spPr bwMode="auto">
          <a:xfrm rot="5400000">
            <a:off x="3932238" y="2959100"/>
            <a:ext cx="641350" cy="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513" name="直接箭头连接符 59"/>
          <p:cNvCxnSpPr>
            <a:cxnSpLocks noChangeShapeType="1"/>
          </p:cNvCxnSpPr>
          <p:nvPr/>
        </p:nvCxnSpPr>
        <p:spPr bwMode="auto">
          <a:xfrm rot="10800000">
            <a:off x="1966913" y="2589213"/>
            <a:ext cx="857250" cy="1587"/>
          </a:xfrm>
          <a:prstGeom prst="straightConnector1">
            <a:avLst/>
          </a:prstGeom>
          <a:noFill/>
          <a:ln w="57150">
            <a:solidFill>
              <a:srgbClr val="4A7EBB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514" name="直接箭头连接符 64"/>
          <p:cNvCxnSpPr>
            <a:cxnSpLocks noChangeShapeType="1"/>
          </p:cNvCxnSpPr>
          <p:nvPr/>
        </p:nvCxnSpPr>
        <p:spPr bwMode="auto">
          <a:xfrm>
            <a:off x="7110413" y="2589213"/>
            <a:ext cx="785812" cy="1587"/>
          </a:xfrm>
          <a:prstGeom prst="straightConnector1">
            <a:avLst/>
          </a:prstGeom>
          <a:noFill/>
          <a:ln w="57150">
            <a:solidFill>
              <a:srgbClr val="4A7EBB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515" name="直接箭头连接符 67"/>
          <p:cNvCxnSpPr>
            <a:cxnSpLocks noChangeShapeType="1"/>
          </p:cNvCxnSpPr>
          <p:nvPr/>
        </p:nvCxnSpPr>
        <p:spPr bwMode="auto">
          <a:xfrm rot="5400000" flipH="1" flipV="1">
            <a:off x="4289425" y="1049338"/>
            <a:ext cx="642937" cy="1588"/>
          </a:xfrm>
          <a:prstGeom prst="straightConnector1">
            <a:avLst/>
          </a:prstGeom>
          <a:noFill/>
          <a:ln w="57150">
            <a:solidFill>
              <a:srgbClr val="4A7EBB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516" name="直接箭头连接符 69"/>
          <p:cNvCxnSpPr>
            <a:cxnSpLocks noChangeShapeType="1"/>
          </p:cNvCxnSpPr>
          <p:nvPr/>
        </p:nvCxnSpPr>
        <p:spPr bwMode="auto">
          <a:xfrm rot="5400000">
            <a:off x="4327525" y="3825875"/>
            <a:ext cx="642938" cy="1588"/>
          </a:xfrm>
          <a:prstGeom prst="straightConnector1">
            <a:avLst/>
          </a:prstGeom>
          <a:noFill/>
          <a:ln w="57150">
            <a:solidFill>
              <a:srgbClr val="4A7EBB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517" name="TextBox 74"/>
          <p:cNvSpPr txBox="1">
            <a:spLocks noChangeArrowheads="1"/>
          </p:cNvSpPr>
          <p:nvPr/>
        </p:nvSpPr>
        <p:spPr bwMode="auto">
          <a:xfrm>
            <a:off x="4362450" y="152400"/>
            <a:ext cx="514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b="1">
                <a:solidFill>
                  <a:srgbClr val="000000"/>
                </a:solidFill>
                <a:latin typeface="Calibri" panose="020F0502020204030204" pitchFamily="34" charset="0"/>
              </a:rPr>
              <a:t>N</a:t>
            </a:r>
          </a:p>
        </p:txBody>
      </p:sp>
      <p:sp>
        <p:nvSpPr>
          <p:cNvPr id="18518" name="TextBox 75"/>
          <p:cNvSpPr txBox="1">
            <a:spLocks noChangeArrowheads="1"/>
          </p:cNvSpPr>
          <p:nvPr/>
        </p:nvSpPr>
        <p:spPr bwMode="auto">
          <a:xfrm>
            <a:off x="7967663" y="2286000"/>
            <a:ext cx="488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b="1">
                <a:solidFill>
                  <a:srgbClr val="000000"/>
                </a:solidFill>
                <a:latin typeface="Calibri" panose="020F0502020204030204" pitchFamily="34" charset="0"/>
              </a:rPr>
              <a:t>E</a:t>
            </a:r>
          </a:p>
        </p:txBody>
      </p:sp>
      <p:sp>
        <p:nvSpPr>
          <p:cNvPr id="18519" name="TextBox 76"/>
          <p:cNvSpPr txBox="1">
            <a:spLocks noChangeArrowheads="1"/>
          </p:cNvSpPr>
          <p:nvPr/>
        </p:nvSpPr>
        <p:spPr bwMode="auto">
          <a:xfrm>
            <a:off x="1252538" y="2286000"/>
            <a:ext cx="615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b="1">
                <a:solidFill>
                  <a:srgbClr val="000000"/>
                </a:solidFill>
                <a:latin typeface="Calibri" panose="020F0502020204030204" pitchFamily="34" charset="0"/>
              </a:rPr>
              <a:t>W</a:t>
            </a:r>
          </a:p>
        </p:txBody>
      </p:sp>
      <p:sp>
        <p:nvSpPr>
          <p:cNvPr id="18520" name="TextBox 77"/>
          <p:cNvSpPr txBox="1">
            <a:spLocks noChangeArrowheads="1"/>
          </p:cNvSpPr>
          <p:nvPr/>
        </p:nvSpPr>
        <p:spPr bwMode="auto">
          <a:xfrm>
            <a:off x="4419600" y="4159250"/>
            <a:ext cx="488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b="1">
                <a:solidFill>
                  <a:srgbClr val="000000"/>
                </a:solidFill>
                <a:latin typeface="Calibri" panose="020F0502020204030204" pitchFamily="34" charset="0"/>
              </a:rPr>
              <a:t>S</a:t>
            </a:r>
          </a:p>
        </p:txBody>
      </p:sp>
      <p:graphicFrame>
        <p:nvGraphicFramePr>
          <p:cNvPr id="18521" name="Group 89"/>
          <p:cNvGraphicFramePr>
            <a:graphicFrameLocks noGrp="1"/>
          </p:cNvGraphicFramePr>
          <p:nvPr/>
        </p:nvGraphicFramePr>
        <p:xfrm>
          <a:off x="533400" y="4816475"/>
          <a:ext cx="1400175" cy="518160"/>
        </p:xfrm>
        <a:graphic>
          <a:graphicData uri="http://schemas.openxmlformats.org/drawingml/2006/table">
            <a:tbl>
              <a:tblPr/>
              <a:tblGrid>
                <a:gridCol w="1400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a horse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527" name="Group 95"/>
          <p:cNvGraphicFramePr>
            <a:graphicFrameLocks noGrp="1"/>
          </p:cNvGraphicFramePr>
          <p:nvPr/>
        </p:nvGraphicFramePr>
        <p:xfrm>
          <a:off x="2324100" y="4800600"/>
          <a:ext cx="841375" cy="518160"/>
        </p:xfrm>
        <a:graphic>
          <a:graphicData uri="http://schemas.openxmlformats.org/drawingml/2006/table">
            <a:tbl>
              <a:tblPr/>
              <a:tblGrid>
                <a:gridCol w="841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east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533" name="Group 101"/>
          <p:cNvGraphicFramePr>
            <a:graphicFrameLocks noGrp="1"/>
          </p:cNvGraphicFramePr>
          <p:nvPr/>
        </p:nvGraphicFramePr>
        <p:xfrm>
          <a:off x="3381375" y="4852988"/>
          <a:ext cx="792163" cy="428625"/>
        </p:xfrm>
        <a:graphic>
          <a:graphicData uri="http://schemas.openxmlformats.org/drawingml/2006/table">
            <a:tbl>
              <a:tblPr/>
              <a:tblGrid>
                <a:gridCol w="7921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99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539" name="Group 107"/>
          <p:cNvGraphicFramePr>
            <a:graphicFrameLocks noGrp="1"/>
          </p:cNvGraphicFramePr>
          <p:nvPr/>
        </p:nvGraphicFramePr>
        <p:xfrm>
          <a:off x="4438650" y="4852988"/>
          <a:ext cx="742950" cy="428625"/>
        </p:xfrm>
        <a:graphic>
          <a:graphicData uri="http://schemas.openxmlformats.org/drawingml/2006/table">
            <a:tbl>
              <a:tblPr/>
              <a:tblGrid>
                <a:gridCol w="742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CC66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545" name="Group 113"/>
          <p:cNvGraphicFramePr>
            <a:graphicFrameLocks noGrp="1"/>
          </p:cNvGraphicFramePr>
          <p:nvPr/>
        </p:nvGraphicFramePr>
        <p:xfrm>
          <a:off x="5538788" y="4852988"/>
          <a:ext cx="795337" cy="428625"/>
        </p:xfrm>
        <a:graphic>
          <a:graphicData uri="http://schemas.openxmlformats.org/drawingml/2006/table">
            <a:tbl>
              <a:tblPr/>
              <a:tblGrid>
                <a:gridCol w="7953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66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551" name="Group 119"/>
          <p:cNvGraphicFramePr>
            <a:graphicFrameLocks noGrp="1"/>
          </p:cNvGraphicFramePr>
          <p:nvPr/>
        </p:nvGraphicFramePr>
        <p:xfrm>
          <a:off x="6681788" y="4852988"/>
          <a:ext cx="671512" cy="371475"/>
        </p:xfrm>
        <a:graphic>
          <a:graphicData uri="http://schemas.openxmlformats.org/drawingml/2006/table">
            <a:tbl>
              <a:tblPr/>
              <a:tblGrid>
                <a:gridCol w="671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505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557" name="Group 125"/>
          <p:cNvGraphicFramePr>
            <a:graphicFrameLocks noGrp="1"/>
          </p:cNvGraphicFramePr>
          <p:nvPr/>
        </p:nvGraphicFramePr>
        <p:xfrm>
          <a:off x="7773988" y="4792663"/>
          <a:ext cx="742950" cy="517525"/>
        </p:xfrm>
        <a:graphic>
          <a:graphicData uri="http://schemas.openxmlformats.org/drawingml/2006/table">
            <a:tbl>
              <a:tblPr/>
              <a:tblGrid>
                <a:gridCol w="742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CC66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563" name="Group 131"/>
          <p:cNvGraphicFramePr>
            <a:graphicFrameLocks noGrp="1"/>
          </p:cNvGraphicFramePr>
          <p:nvPr/>
        </p:nvGraphicFramePr>
        <p:xfrm>
          <a:off x="2686050" y="5562600"/>
          <a:ext cx="819150" cy="365760"/>
        </p:xfrm>
        <a:graphic>
          <a:graphicData uri="http://schemas.openxmlformats.org/drawingml/2006/table">
            <a:tbl>
              <a:tblPr/>
              <a:tblGrid>
                <a:gridCol w="819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66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569" name="Group 137"/>
          <p:cNvGraphicFramePr>
            <a:graphicFrameLocks noGrp="1"/>
          </p:cNvGraphicFramePr>
          <p:nvPr/>
        </p:nvGraphicFramePr>
        <p:xfrm>
          <a:off x="3962400" y="5562600"/>
          <a:ext cx="914400" cy="436563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6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66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575" name="Group 143"/>
          <p:cNvGraphicFramePr>
            <a:graphicFrameLocks noGrp="1"/>
          </p:cNvGraphicFramePr>
          <p:nvPr/>
        </p:nvGraphicFramePr>
        <p:xfrm>
          <a:off x="5410200" y="5567363"/>
          <a:ext cx="742950" cy="436563"/>
        </p:xfrm>
        <a:graphic>
          <a:graphicData uri="http://schemas.openxmlformats.org/drawingml/2006/table">
            <a:tbl>
              <a:tblPr/>
              <a:tblGrid>
                <a:gridCol w="742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6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66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581" name="Group 149"/>
          <p:cNvGraphicFramePr>
            <a:graphicFrameLocks noGrp="1"/>
          </p:cNvGraphicFramePr>
          <p:nvPr/>
        </p:nvGraphicFramePr>
        <p:xfrm>
          <a:off x="6524625" y="5502275"/>
          <a:ext cx="1019175" cy="518160"/>
        </p:xfrm>
        <a:graphic>
          <a:graphicData uri="http://schemas.openxmlformats.org/drawingml/2006/table">
            <a:tbl>
              <a:tblPr/>
              <a:tblGrid>
                <a:gridCol w="1019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south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587" name="Group 155"/>
          <p:cNvGraphicFramePr>
            <a:graphicFrameLocks noGrp="1"/>
          </p:cNvGraphicFramePr>
          <p:nvPr/>
        </p:nvGraphicFramePr>
        <p:xfrm>
          <a:off x="7989888" y="5562600"/>
          <a:ext cx="757237" cy="436563"/>
        </p:xfrm>
        <a:graphic>
          <a:graphicData uri="http://schemas.openxmlformats.org/drawingml/2006/table">
            <a:tbl>
              <a:tblPr/>
              <a:tblGrid>
                <a:gridCol w="7572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6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66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8593" name="直接箭头连接符 114"/>
          <p:cNvCxnSpPr>
            <a:cxnSpLocks noChangeShapeType="1"/>
          </p:cNvCxnSpPr>
          <p:nvPr/>
        </p:nvCxnSpPr>
        <p:spPr bwMode="auto">
          <a:xfrm>
            <a:off x="1966913" y="5067300"/>
            <a:ext cx="428625" cy="1588"/>
          </a:xfrm>
          <a:prstGeom prst="straightConnector1">
            <a:avLst/>
          </a:prstGeom>
          <a:noFill/>
          <a:ln w="57150">
            <a:solidFill>
              <a:srgbClr val="4A7EBB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594" name="直接箭头连接符 117"/>
          <p:cNvCxnSpPr>
            <a:cxnSpLocks noChangeShapeType="1"/>
            <a:endCxn id="18636" idx="1"/>
          </p:cNvCxnSpPr>
          <p:nvPr/>
        </p:nvCxnSpPr>
        <p:spPr bwMode="auto">
          <a:xfrm>
            <a:off x="4097338" y="5060950"/>
            <a:ext cx="322262" cy="12700"/>
          </a:xfrm>
          <a:prstGeom prst="straightConnector1">
            <a:avLst/>
          </a:prstGeom>
          <a:noFill/>
          <a:ln w="57150">
            <a:solidFill>
              <a:srgbClr val="4A7EBB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595" name="直接箭头连接符 118"/>
          <p:cNvCxnSpPr>
            <a:cxnSpLocks noChangeShapeType="1"/>
          </p:cNvCxnSpPr>
          <p:nvPr/>
        </p:nvCxnSpPr>
        <p:spPr bwMode="auto">
          <a:xfrm>
            <a:off x="3038475" y="5067300"/>
            <a:ext cx="428625" cy="1588"/>
          </a:xfrm>
          <a:prstGeom prst="straightConnector1">
            <a:avLst/>
          </a:prstGeom>
          <a:noFill/>
          <a:ln w="57150">
            <a:solidFill>
              <a:srgbClr val="4A7EBB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596" name="直接箭头连接符 122"/>
          <p:cNvCxnSpPr>
            <a:cxnSpLocks noChangeShapeType="1"/>
          </p:cNvCxnSpPr>
          <p:nvPr/>
        </p:nvCxnSpPr>
        <p:spPr bwMode="auto">
          <a:xfrm flipV="1">
            <a:off x="7353300" y="5018088"/>
            <a:ext cx="419100" cy="11112"/>
          </a:xfrm>
          <a:prstGeom prst="straightConnector1">
            <a:avLst/>
          </a:prstGeom>
          <a:noFill/>
          <a:ln w="57150">
            <a:solidFill>
              <a:srgbClr val="4A7EBB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597" name="直接箭头连接符 123"/>
          <p:cNvCxnSpPr>
            <a:cxnSpLocks noChangeShapeType="1"/>
          </p:cNvCxnSpPr>
          <p:nvPr/>
        </p:nvCxnSpPr>
        <p:spPr bwMode="auto">
          <a:xfrm flipV="1">
            <a:off x="6324600" y="5067300"/>
            <a:ext cx="428625" cy="20638"/>
          </a:xfrm>
          <a:prstGeom prst="straightConnector1">
            <a:avLst/>
          </a:prstGeom>
          <a:noFill/>
          <a:ln w="57150">
            <a:solidFill>
              <a:srgbClr val="4A7EBB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598" name="直接箭头连接符 124"/>
          <p:cNvCxnSpPr>
            <a:cxnSpLocks noChangeShapeType="1"/>
          </p:cNvCxnSpPr>
          <p:nvPr/>
        </p:nvCxnSpPr>
        <p:spPr bwMode="auto">
          <a:xfrm flipV="1">
            <a:off x="5181600" y="5067300"/>
            <a:ext cx="428625" cy="30163"/>
          </a:xfrm>
          <a:prstGeom prst="straightConnector1">
            <a:avLst/>
          </a:prstGeom>
          <a:noFill/>
          <a:ln w="57150">
            <a:solidFill>
              <a:srgbClr val="4A7EBB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599" name="直接箭头连接符 130"/>
          <p:cNvCxnSpPr>
            <a:cxnSpLocks noChangeShapeType="1"/>
          </p:cNvCxnSpPr>
          <p:nvPr/>
        </p:nvCxnSpPr>
        <p:spPr bwMode="auto">
          <a:xfrm rot="10800000">
            <a:off x="6172200" y="5781675"/>
            <a:ext cx="357188" cy="1588"/>
          </a:xfrm>
          <a:prstGeom prst="straightConnector1">
            <a:avLst/>
          </a:prstGeom>
          <a:noFill/>
          <a:ln w="57150">
            <a:solidFill>
              <a:srgbClr val="4A7EBB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600" name="直接箭头连接符 131"/>
          <p:cNvCxnSpPr>
            <a:cxnSpLocks noChangeShapeType="1"/>
          </p:cNvCxnSpPr>
          <p:nvPr/>
        </p:nvCxnSpPr>
        <p:spPr bwMode="auto">
          <a:xfrm rot="10800000">
            <a:off x="7620000" y="5791200"/>
            <a:ext cx="357188" cy="1588"/>
          </a:xfrm>
          <a:prstGeom prst="straightConnector1">
            <a:avLst/>
          </a:prstGeom>
          <a:noFill/>
          <a:ln w="57150">
            <a:solidFill>
              <a:srgbClr val="4A7EBB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601" name="直接箭头连接符 132"/>
          <p:cNvCxnSpPr>
            <a:cxnSpLocks noChangeShapeType="1"/>
          </p:cNvCxnSpPr>
          <p:nvPr/>
        </p:nvCxnSpPr>
        <p:spPr bwMode="auto">
          <a:xfrm rot="5400000">
            <a:off x="8091488" y="5422900"/>
            <a:ext cx="427038" cy="1587"/>
          </a:xfrm>
          <a:prstGeom prst="straightConnector1">
            <a:avLst/>
          </a:prstGeom>
          <a:noFill/>
          <a:ln w="57150">
            <a:solidFill>
              <a:srgbClr val="4A7EBB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602" name="直接箭头连接符 138"/>
          <p:cNvCxnSpPr>
            <a:cxnSpLocks noChangeShapeType="1"/>
          </p:cNvCxnSpPr>
          <p:nvPr/>
        </p:nvCxnSpPr>
        <p:spPr bwMode="auto">
          <a:xfrm rot="10800000">
            <a:off x="3505200" y="5781675"/>
            <a:ext cx="428625" cy="1588"/>
          </a:xfrm>
          <a:prstGeom prst="straightConnector1">
            <a:avLst/>
          </a:prstGeom>
          <a:noFill/>
          <a:ln w="57150">
            <a:solidFill>
              <a:srgbClr val="4A7EBB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603" name="直接箭头连接符 139"/>
          <p:cNvCxnSpPr>
            <a:cxnSpLocks noChangeShapeType="1"/>
          </p:cNvCxnSpPr>
          <p:nvPr/>
        </p:nvCxnSpPr>
        <p:spPr bwMode="auto">
          <a:xfrm rot="10800000">
            <a:off x="4905375" y="5781675"/>
            <a:ext cx="428625" cy="1588"/>
          </a:xfrm>
          <a:prstGeom prst="straightConnector1">
            <a:avLst/>
          </a:prstGeom>
          <a:noFill/>
          <a:ln w="57150">
            <a:solidFill>
              <a:srgbClr val="4A7EBB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18604" name="Group 172"/>
          <p:cNvGraphicFramePr>
            <a:graphicFrameLocks noGrp="1"/>
          </p:cNvGraphicFramePr>
          <p:nvPr/>
        </p:nvGraphicFramePr>
        <p:xfrm>
          <a:off x="1371600" y="5567363"/>
          <a:ext cx="885825" cy="400050"/>
        </p:xfrm>
        <a:graphic>
          <a:graphicData uri="http://schemas.openxmlformats.org/drawingml/2006/table">
            <a:tbl>
              <a:tblPr/>
              <a:tblGrid>
                <a:gridCol w="885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0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66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610" name="Group 178"/>
          <p:cNvGraphicFramePr>
            <a:graphicFrameLocks noGrp="1"/>
          </p:cNvGraphicFramePr>
          <p:nvPr/>
        </p:nvGraphicFramePr>
        <p:xfrm>
          <a:off x="5638800" y="6096000"/>
          <a:ext cx="990600" cy="518160"/>
        </p:xfrm>
        <a:graphic>
          <a:graphicData uri="http://schemas.openxmlformats.org/drawingml/2006/table">
            <a:tbl>
              <a:tblPr/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grass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616" name="Group 184"/>
          <p:cNvGraphicFramePr>
            <a:graphicFrameLocks noGrp="1"/>
          </p:cNvGraphicFramePr>
          <p:nvPr/>
        </p:nvGraphicFramePr>
        <p:xfrm>
          <a:off x="1414463" y="6210300"/>
          <a:ext cx="871537" cy="365760"/>
        </p:xfrm>
        <a:graphic>
          <a:graphicData uri="http://schemas.openxmlformats.org/drawingml/2006/table">
            <a:tbl>
              <a:tblPr/>
              <a:tblGrid>
                <a:gridCol w="8715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66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622" name="Group 190"/>
          <p:cNvGraphicFramePr>
            <a:graphicFrameLocks noGrp="1"/>
          </p:cNvGraphicFramePr>
          <p:nvPr/>
        </p:nvGraphicFramePr>
        <p:xfrm>
          <a:off x="2786063" y="6210300"/>
          <a:ext cx="871537" cy="365760"/>
        </p:xfrm>
        <a:graphic>
          <a:graphicData uri="http://schemas.openxmlformats.org/drawingml/2006/table">
            <a:tbl>
              <a:tblPr/>
              <a:tblGrid>
                <a:gridCol w="8715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66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8628" name="直接箭头连接符 153"/>
          <p:cNvCxnSpPr>
            <a:cxnSpLocks noChangeShapeType="1"/>
          </p:cNvCxnSpPr>
          <p:nvPr/>
        </p:nvCxnSpPr>
        <p:spPr bwMode="auto">
          <a:xfrm rot="10800000">
            <a:off x="2286000" y="5781675"/>
            <a:ext cx="357188" cy="1588"/>
          </a:xfrm>
          <a:prstGeom prst="straightConnector1">
            <a:avLst/>
          </a:prstGeom>
          <a:noFill/>
          <a:ln w="57150">
            <a:solidFill>
              <a:srgbClr val="4A7EBB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629" name="直接箭头连接符 156"/>
          <p:cNvCxnSpPr>
            <a:cxnSpLocks noChangeShapeType="1"/>
          </p:cNvCxnSpPr>
          <p:nvPr/>
        </p:nvCxnSpPr>
        <p:spPr bwMode="auto">
          <a:xfrm rot="5400000">
            <a:off x="1604963" y="6100762"/>
            <a:ext cx="285750" cy="9525"/>
          </a:xfrm>
          <a:prstGeom prst="straightConnector1">
            <a:avLst/>
          </a:prstGeom>
          <a:noFill/>
          <a:ln w="57150">
            <a:solidFill>
              <a:srgbClr val="4A7EBB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630" name="直接箭头连接符 159"/>
          <p:cNvCxnSpPr>
            <a:cxnSpLocks noChangeShapeType="1"/>
          </p:cNvCxnSpPr>
          <p:nvPr/>
        </p:nvCxnSpPr>
        <p:spPr bwMode="auto">
          <a:xfrm flipV="1">
            <a:off x="5181600" y="6400800"/>
            <a:ext cx="490538" cy="11113"/>
          </a:xfrm>
          <a:prstGeom prst="straightConnector1">
            <a:avLst/>
          </a:prstGeom>
          <a:noFill/>
          <a:ln w="57150">
            <a:solidFill>
              <a:srgbClr val="4A7EBB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631" name="直接箭头连接符 161"/>
          <p:cNvCxnSpPr>
            <a:cxnSpLocks noChangeShapeType="1"/>
          </p:cNvCxnSpPr>
          <p:nvPr/>
        </p:nvCxnSpPr>
        <p:spPr bwMode="auto">
          <a:xfrm>
            <a:off x="3686175" y="6424613"/>
            <a:ext cx="428625" cy="1587"/>
          </a:xfrm>
          <a:prstGeom prst="straightConnector1">
            <a:avLst/>
          </a:prstGeom>
          <a:noFill/>
          <a:ln w="57150">
            <a:solidFill>
              <a:srgbClr val="4A7EBB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632" name="直接箭头连接符 162"/>
          <p:cNvCxnSpPr>
            <a:cxnSpLocks noChangeShapeType="1"/>
          </p:cNvCxnSpPr>
          <p:nvPr/>
        </p:nvCxnSpPr>
        <p:spPr bwMode="auto">
          <a:xfrm>
            <a:off x="2362200" y="6424613"/>
            <a:ext cx="338138" cy="1587"/>
          </a:xfrm>
          <a:prstGeom prst="straightConnector1">
            <a:avLst/>
          </a:prstGeom>
          <a:noFill/>
          <a:ln w="57150">
            <a:solidFill>
              <a:srgbClr val="4A7EBB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8633" name="图片 171" descr="马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5413" y="423863"/>
            <a:ext cx="1643062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634" name="Text Box 217"/>
          <p:cNvSpPr txBox="1">
            <a:spLocks noChangeArrowheads="1"/>
          </p:cNvSpPr>
          <p:nvPr/>
        </p:nvSpPr>
        <p:spPr bwMode="auto">
          <a:xfrm>
            <a:off x="3217863" y="4365625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2400">
              <a:latin typeface="Times New Roman" panose="02020603050405020304" pitchFamily="18" charset="0"/>
            </a:endParaRPr>
          </a:p>
        </p:txBody>
      </p:sp>
      <p:sp>
        <p:nvSpPr>
          <p:cNvPr id="18635" name="Text Box 219"/>
          <p:cNvSpPr txBox="1">
            <a:spLocks noChangeArrowheads="1"/>
          </p:cNvSpPr>
          <p:nvPr/>
        </p:nvSpPr>
        <p:spPr bwMode="auto">
          <a:xfrm>
            <a:off x="3276600" y="4800600"/>
            <a:ext cx="1016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>
                <a:solidFill>
                  <a:srgbClr val="FF3399"/>
                </a:solidFill>
                <a:latin typeface="Times New Roman" panose="02020603050405020304" pitchFamily="18" charset="0"/>
              </a:rPr>
              <a:t>south</a:t>
            </a:r>
          </a:p>
        </p:txBody>
      </p:sp>
      <p:sp>
        <p:nvSpPr>
          <p:cNvPr id="18636" name="Text Box 220"/>
          <p:cNvSpPr txBox="1">
            <a:spLocks noChangeArrowheads="1"/>
          </p:cNvSpPr>
          <p:nvPr/>
        </p:nvSpPr>
        <p:spPr bwMode="auto">
          <a:xfrm>
            <a:off x="4419600" y="4813300"/>
            <a:ext cx="7762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>
                <a:solidFill>
                  <a:srgbClr val="FF3399"/>
                </a:solidFill>
                <a:latin typeface="Times New Roman" panose="02020603050405020304" pitchFamily="18" charset="0"/>
              </a:rPr>
              <a:t>east</a:t>
            </a:r>
          </a:p>
        </p:txBody>
      </p:sp>
      <p:sp>
        <p:nvSpPr>
          <p:cNvPr id="18637" name="Text Box 221"/>
          <p:cNvSpPr txBox="1">
            <a:spLocks noChangeArrowheads="1"/>
          </p:cNvSpPr>
          <p:nvPr/>
        </p:nvSpPr>
        <p:spPr bwMode="auto">
          <a:xfrm>
            <a:off x="5461000" y="4800600"/>
            <a:ext cx="1092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>
                <a:solidFill>
                  <a:srgbClr val="FF3399"/>
                </a:solidFill>
                <a:latin typeface="Times New Roman" panose="02020603050405020304" pitchFamily="18" charset="0"/>
              </a:rPr>
              <a:t>south</a:t>
            </a:r>
          </a:p>
        </p:txBody>
      </p:sp>
      <p:sp>
        <p:nvSpPr>
          <p:cNvPr id="18638" name="Text Box 222"/>
          <p:cNvSpPr txBox="1">
            <a:spLocks noChangeArrowheads="1"/>
          </p:cNvSpPr>
          <p:nvPr/>
        </p:nvSpPr>
        <p:spPr bwMode="auto">
          <a:xfrm>
            <a:off x="6629400" y="4738688"/>
            <a:ext cx="7762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>
                <a:solidFill>
                  <a:srgbClr val="FF3399"/>
                </a:solidFill>
                <a:latin typeface="Times New Roman" panose="02020603050405020304" pitchFamily="18" charset="0"/>
              </a:rPr>
              <a:t>east</a:t>
            </a:r>
          </a:p>
        </p:txBody>
      </p:sp>
      <p:sp>
        <p:nvSpPr>
          <p:cNvPr id="18639" name="Text Box 223"/>
          <p:cNvSpPr txBox="1">
            <a:spLocks noChangeArrowheads="1"/>
          </p:cNvSpPr>
          <p:nvPr/>
        </p:nvSpPr>
        <p:spPr bwMode="auto">
          <a:xfrm>
            <a:off x="7753350" y="4738688"/>
            <a:ext cx="7762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>
                <a:solidFill>
                  <a:srgbClr val="FF3399"/>
                </a:solidFill>
                <a:latin typeface="Times New Roman" panose="02020603050405020304" pitchFamily="18" charset="0"/>
              </a:rPr>
              <a:t>east</a:t>
            </a:r>
          </a:p>
        </p:txBody>
      </p:sp>
      <p:sp>
        <p:nvSpPr>
          <p:cNvPr id="18640" name="Text Box 224"/>
          <p:cNvSpPr txBox="1">
            <a:spLocks noChangeArrowheads="1"/>
          </p:cNvSpPr>
          <p:nvPr/>
        </p:nvSpPr>
        <p:spPr bwMode="auto">
          <a:xfrm>
            <a:off x="7986713" y="5500688"/>
            <a:ext cx="7762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>
                <a:solidFill>
                  <a:srgbClr val="FF3399"/>
                </a:solidFill>
                <a:latin typeface="Times New Roman" panose="02020603050405020304" pitchFamily="18" charset="0"/>
              </a:rPr>
              <a:t>east</a:t>
            </a:r>
          </a:p>
        </p:txBody>
      </p:sp>
      <p:sp>
        <p:nvSpPr>
          <p:cNvPr id="18641" name="Text Box 225"/>
          <p:cNvSpPr txBox="1">
            <a:spLocks noChangeArrowheads="1"/>
          </p:cNvSpPr>
          <p:nvPr/>
        </p:nvSpPr>
        <p:spPr bwMode="auto">
          <a:xfrm>
            <a:off x="5334000" y="5500688"/>
            <a:ext cx="8556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>
                <a:solidFill>
                  <a:srgbClr val="FF3399"/>
                </a:solidFill>
                <a:latin typeface="Times New Roman" panose="02020603050405020304" pitchFamily="18" charset="0"/>
              </a:rPr>
              <a:t>west</a:t>
            </a:r>
          </a:p>
        </p:txBody>
      </p:sp>
      <p:sp>
        <p:nvSpPr>
          <p:cNvPr id="18642" name="Text Box 226"/>
          <p:cNvSpPr txBox="1">
            <a:spLocks noChangeArrowheads="1"/>
          </p:cNvSpPr>
          <p:nvPr/>
        </p:nvSpPr>
        <p:spPr bwMode="auto">
          <a:xfrm>
            <a:off x="3937000" y="5513388"/>
            <a:ext cx="1016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>
                <a:solidFill>
                  <a:srgbClr val="FF3399"/>
                </a:solidFill>
                <a:latin typeface="Times New Roman" panose="02020603050405020304" pitchFamily="18" charset="0"/>
              </a:rPr>
              <a:t>south</a:t>
            </a:r>
          </a:p>
        </p:txBody>
      </p:sp>
      <p:sp>
        <p:nvSpPr>
          <p:cNvPr id="18643" name="Text Box 227"/>
          <p:cNvSpPr txBox="1">
            <a:spLocks noChangeArrowheads="1"/>
          </p:cNvSpPr>
          <p:nvPr/>
        </p:nvSpPr>
        <p:spPr bwMode="auto">
          <a:xfrm>
            <a:off x="2667000" y="5486400"/>
            <a:ext cx="8556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>
                <a:solidFill>
                  <a:srgbClr val="FF3399"/>
                </a:solidFill>
                <a:latin typeface="Times New Roman" panose="02020603050405020304" pitchFamily="18" charset="0"/>
              </a:rPr>
              <a:t>west</a:t>
            </a:r>
          </a:p>
        </p:txBody>
      </p:sp>
      <p:sp>
        <p:nvSpPr>
          <p:cNvPr id="18644" name="Text Box 228"/>
          <p:cNvSpPr txBox="1">
            <a:spLocks noChangeArrowheads="1"/>
          </p:cNvSpPr>
          <p:nvPr/>
        </p:nvSpPr>
        <p:spPr bwMode="auto">
          <a:xfrm>
            <a:off x="1295400" y="5486400"/>
            <a:ext cx="10350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>
                <a:solidFill>
                  <a:srgbClr val="FF3399"/>
                </a:solidFill>
                <a:latin typeface="Times New Roman" panose="02020603050405020304" pitchFamily="18" charset="0"/>
              </a:rPr>
              <a:t>north</a:t>
            </a:r>
          </a:p>
        </p:txBody>
      </p:sp>
      <p:sp>
        <p:nvSpPr>
          <p:cNvPr id="18645" name="Text Box 229"/>
          <p:cNvSpPr txBox="1">
            <a:spLocks noChangeArrowheads="1"/>
          </p:cNvSpPr>
          <p:nvPr/>
        </p:nvSpPr>
        <p:spPr bwMode="auto">
          <a:xfrm>
            <a:off x="2228850" y="64150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2400">
              <a:latin typeface="Times New Roman" panose="02020603050405020304" pitchFamily="18" charset="0"/>
            </a:endParaRPr>
          </a:p>
        </p:txBody>
      </p:sp>
      <p:sp>
        <p:nvSpPr>
          <p:cNvPr id="18646" name="Text Box 230"/>
          <p:cNvSpPr txBox="1">
            <a:spLocks noChangeArrowheads="1"/>
          </p:cNvSpPr>
          <p:nvPr/>
        </p:nvSpPr>
        <p:spPr bwMode="auto">
          <a:xfrm>
            <a:off x="1430338" y="6108700"/>
            <a:ext cx="8556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>
                <a:solidFill>
                  <a:srgbClr val="FF3399"/>
                </a:solidFill>
                <a:latin typeface="Times New Roman" panose="02020603050405020304" pitchFamily="18" charset="0"/>
              </a:rPr>
              <a:t>west</a:t>
            </a:r>
          </a:p>
        </p:txBody>
      </p:sp>
      <p:sp>
        <p:nvSpPr>
          <p:cNvPr id="18647" name="Text Box 231"/>
          <p:cNvSpPr txBox="1">
            <a:spLocks noChangeArrowheads="1"/>
          </p:cNvSpPr>
          <p:nvPr/>
        </p:nvSpPr>
        <p:spPr bwMode="auto">
          <a:xfrm>
            <a:off x="1436688" y="64150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2400">
              <a:solidFill>
                <a:srgbClr val="FF505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648" name="Text Box 236"/>
          <p:cNvSpPr txBox="1">
            <a:spLocks noChangeArrowheads="1"/>
          </p:cNvSpPr>
          <p:nvPr/>
        </p:nvSpPr>
        <p:spPr bwMode="auto">
          <a:xfrm>
            <a:off x="2717800" y="6110288"/>
            <a:ext cx="1016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>
                <a:solidFill>
                  <a:srgbClr val="FF3399"/>
                </a:solidFill>
                <a:latin typeface="Times New Roman" panose="02020603050405020304" pitchFamily="18" charset="0"/>
              </a:rPr>
              <a:t>south</a:t>
            </a:r>
          </a:p>
        </p:txBody>
      </p:sp>
      <p:graphicFrame>
        <p:nvGraphicFramePr>
          <p:cNvPr id="18649" name="Group 217"/>
          <p:cNvGraphicFramePr>
            <a:graphicFrameLocks noGrp="1"/>
          </p:cNvGraphicFramePr>
          <p:nvPr/>
        </p:nvGraphicFramePr>
        <p:xfrm>
          <a:off x="4191000" y="6172200"/>
          <a:ext cx="935038" cy="517525"/>
        </p:xfrm>
        <a:graphic>
          <a:graphicData uri="http://schemas.openxmlformats.org/drawingml/2006/table">
            <a:tbl>
              <a:tblPr/>
              <a:tblGrid>
                <a:gridCol w="9350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8655" name="Text Box 246"/>
          <p:cNvSpPr txBox="1">
            <a:spLocks noChangeArrowheads="1"/>
          </p:cNvSpPr>
          <p:nvPr/>
        </p:nvSpPr>
        <p:spPr bwMode="auto">
          <a:xfrm>
            <a:off x="4114800" y="6110288"/>
            <a:ext cx="13382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3333FF"/>
                </a:solidFill>
                <a:latin typeface="Times New Roman" panose="02020603050405020304" pitchFamily="18" charset="0"/>
              </a:rPr>
              <a:t>south</a:t>
            </a:r>
          </a:p>
        </p:txBody>
      </p:sp>
      <p:pic>
        <p:nvPicPr>
          <p:cNvPr id="18656" name="Picture 224" descr="horse-eating-gras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3962400"/>
            <a:ext cx="1219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657" name="Text Box 225"/>
          <p:cNvSpPr txBox="1">
            <a:spLocks noChangeArrowheads="1"/>
          </p:cNvSpPr>
          <p:nvPr/>
        </p:nvSpPr>
        <p:spPr bwMode="auto">
          <a:xfrm>
            <a:off x="-71438" y="406400"/>
            <a:ext cx="1671638" cy="393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请</a:t>
            </a:r>
          </a:p>
          <a:p>
            <a:pPr algn="ctr"/>
            <a:r>
              <a:rPr lang="zh-CN" altLang="en-US" sz="36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你</a:t>
            </a:r>
          </a:p>
          <a:p>
            <a:pPr algn="ctr"/>
            <a:r>
              <a:rPr lang="zh-CN" altLang="en-US" sz="36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帮</a:t>
            </a:r>
          </a:p>
          <a:p>
            <a:pPr algn="ctr"/>
            <a:r>
              <a:rPr lang="zh-CN" altLang="en-US" sz="36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它</a:t>
            </a:r>
          </a:p>
          <a:p>
            <a:pPr algn="ctr"/>
            <a:r>
              <a:rPr lang="zh-CN" altLang="en-US" sz="36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找</a:t>
            </a:r>
          </a:p>
          <a:p>
            <a:pPr algn="ctr"/>
            <a:r>
              <a:rPr lang="zh-CN" altLang="en-US" sz="36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食 </a:t>
            </a:r>
          </a:p>
          <a:p>
            <a:pPr algn="ctr"/>
            <a:r>
              <a:rPr lang="zh-CN" altLang="en-US" sz="36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   物。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8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8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8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8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8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8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8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8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8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8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8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5" grpId="0" autoUpdateAnimBg="0"/>
      <p:bldP spid="18636" grpId="0" autoUpdateAnimBg="0"/>
      <p:bldP spid="18637" grpId="0" autoUpdateAnimBg="0"/>
      <p:bldP spid="18638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map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7538" y="3284538"/>
            <a:ext cx="4248150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250825" y="260350"/>
            <a:ext cx="8893175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Tx/>
              <a:buAutoNum type="arabicPeriod"/>
            </a:pPr>
            <a:r>
              <a:rPr lang="en-US" altLang="zh-CN" sz="2800" b="1" dirty="0"/>
              <a:t>Hainan  is  in the </a:t>
            </a:r>
            <a:r>
              <a:rPr lang="en-US" altLang="zh-CN" sz="2800" b="1" u="sng" dirty="0"/>
              <a:t>                 </a:t>
            </a:r>
            <a:r>
              <a:rPr lang="en-US" altLang="zh-CN" sz="2800" b="1" dirty="0"/>
              <a:t> of China.</a:t>
            </a:r>
          </a:p>
          <a:p>
            <a:pPr>
              <a:buFontTx/>
              <a:buAutoNum type="arabicPeriod"/>
            </a:pPr>
            <a:r>
              <a:rPr lang="en-US" altLang="zh-CN" sz="2800" b="1" dirty="0"/>
              <a:t>Qinghai is in the </a:t>
            </a:r>
            <a:r>
              <a:rPr lang="en-US" altLang="zh-CN" sz="2800" b="1" u="sng" dirty="0"/>
              <a:t>             </a:t>
            </a:r>
            <a:r>
              <a:rPr lang="en-US" altLang="zh-CN" sz="2800" b="1" dirty="0"/>
              <a:t> of China.</a:t>
            </a:r>
          </a:p>
          <a:p>
            <a:pPr>
              <a:buFontTx/>
              <a:buAutoNum type="arabicPeriod"/>
            </a:pPr>
            <a:r>
              <a:rPr lang="en-US" altLang="zh-CN" sz="2800" b="1" dirty="0"/>
              <a:t>Shanghai is in the </a:t>
            </a:r>
            <a:r>
              <a:rPr lang="en-US" altLang="zh-CN" sz="2800" b="1" u="sng" dirty="0"/>
              <a:t>                       </a:t>
            </a:r>
            <a:r>
              <a:rPr lang="en-US" altLang="zh-CN" sz="2800" b="1" dirty="0"/>
              <a:t>  of China.</a:t>
            </a:r>
          </a:p>
          <a:p>
            <a:pPr>
              <a:buFontTx/>
              <a:buAutoNum type="arabicPeriod"/>
            </a:pPr>
            <a:r>
              <a:rPr lang="en-US" altLang="zh-CN" sz="2800" b="1" dirty="0"/>
              <a:t>Xinjiang is in the </a:t>
            </a:r>
            <a:r>
              <a:rPr lang="en-US" altLang="zh-CN" sz="2800" b="1" u="sng" dirty="0"/>
              <a:t>                        </a:t>
            </a:r>
            <a:r>
              <a:rPr lang="en-US" altLang="zh-CN" sz="2800" b="1" dirty="0"/>
              <a:t> of China.</a:t>
            </a:r>
          </a:p>
          <a:p>
            <a:pPr>
              <a:buFontTx/>
              <a:buAutoNum type="arabicPeriod"/>
            </a:pPr>
            <a:r>
              <a:rPr lang="en-US" altLang="zh-CN" sz="2800" b="1" dirty="0" err="1"/>
              <a:t>Taiwai</a:t>
            </a:r>
            <a:r>
              <a:rPr lang="en-US" altLang="zh-CN" sz="2800" b="1" dirty="0"/>
              <a:t> is in  </a:t>
            </a:r>
            <a:r>
              <a:rPr lang="en-US" altLang="zh-CN" sz="2800" b="1" u="sng" dirty="0"/>
              <a:t>                         </a:t>
            </a:r>
            <a:r>
              <a:rPr lang="en-US" altLang="zh-CN" sz="2800" b="1" dirty="0"/>
              <a:t> of</a:t>
            </a:r>
            <a:r>
              <a:rPr lang="zh-CN" altLang="en-US" sz="2800" b="1" dirty="0"/>
              <a:t> Fujian</a:t>
            </a:r>
            <a:r>
              <a:rPr lang="en-US" altLang="zh-CN" sz="2800" b="1" dirty="0"/>
              <a:t>.</a:t>
            </a:r>
          </a:p>
          <a:p>
            <a:pPr>
              <a:buFontTx/>
              <a:buAutoNum type="arabicPeriod"/>
            </a:pPr>
            <a:r>
              <a:rPr lang="en-US" altLang="zh-CN" sz="2800" b="1" dirty="0"/>
              <a:t>Heilongjiang is  </a:t>
            </a:r>
            <a:r>
              <a:rPr lang="en-US" altLang="zh-CN" sz="2800" b="1" u="sng" dirty="0"/>
              <a:t>                        </a:t>
            </a:r>
            <a:r>
              <a:rPr lang="en-US" altLang="zh-CN" sz="2800" b="1" dirty="0"/>
              <a:t> of </a:t>
            </a:r>
            <a:r>
              <a:rPr lang="zh-CN" altLang="en-US" sz="2800" b="1" dirty="0"/>
              <a:t>Liaoning</a:t>
            </a:r>
            <a:r>
              <a:rPr lang="en-US" altLang="zh-CN" sz="2800" b="1" dirty="0"/>
              <a:t>.</a:t>
            </a:r>
          </a:p>
          <a:p>
            <a:pPr>
              <a:buFontTx/>
              <a:buAutoNum type="arabicPeriod"/>
            </a:pPr>
            <a:r>
              <a:rPr lang="en-US" altLang="zh-CN" sz="2800" b="1" dirty="0"/>
              <a:t>Yunnan is  </a:t>
            </a:r>
            <a:r>
              <a:rPr lang="en-US" altLang="zh-CN" sz="2800" b="1" u="sng" dirty="0"/>
              <a:t>                          </a:t>
            </a:r>
            <a:r>
              <a:rPr lang="en-US" altLang="zh-CN" sz="2800" b="1" dirty="0"/>
              <a:t> of </a:t>
            </a:r>
            <a:r>
              <a:rPr lang="zh-CN" altLang="en-US" sz="2800" b="1" dirty="0"/>
              <a:t>Hunan</a:t>
            </a:r>
            <a:r>
              <a:rPr lang="en-US" altLang="zh-CN" sz="2800" b="1" dirty="0"/>
              <a:t>.</a:t>
            </a:r>
          </a:p>
          <a:p>
            <a:pPr>
              <a:buFontTx/>
              <a:buAutoNum type="arabicPeriod"/>
            </a:pPr>
            <a:endParaRPr lang="en-US" altLang="zh-CN" sz="2800" b="1" dirty="0"/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3995738" y="260350"/>
            <a:ext cx="11541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</a:rPr>
              <a:t>south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3635375" y="692150"/>
            <a:ext cx="9763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</a:rPr>
              <a:t>west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4140200" y="1052513"/>
            <a:ext cx="8985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</a:rPr>
              <a:t>east</a:t>
            </a: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3779838" y="1484313"/>
            <a:ext cx="20050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</a:rPr>
              <a:t>north-west</a:t>
            </a: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3060700" y="1917700"/>
            <a:ext cx="19875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</a:rPr>
              <a:t>south-east</a:t>
            </a: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3635375" y="2349500"/>
            <a:ext cx="19272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</a:rPr>
              <a:t>north-east</a:t>
            </a:r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2700338" y="2852738"/>
            <a:ext cx="20653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</a:rPr>
              <a:t>south-west</a:t>
            </a:r>
          </a:p>
        </p:txBody>
      </p:sp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5940425" y="3357563"/>
            <a:ext cx="12207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</a:rPr>
              <a:t>north</a:t>
            </a:r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7885113" y="4652963"/>
            <a:ext cx="9953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</a:rPr>
              <a:t>east</a:t>
            </a:r>
          </a:p>
        </p:txBody>
      </p:sp>
      <p:sp>
        <p:nvSpPr>
          <p:cNvPr id="19469" name="Text Box 13"/>
          <p:cNvSpPr txBox="1">
            <a:spLocks noChangeArrowheads="1"/>
          </p:cNvSpPr>
          <p:nvPr/>
        </p:nvSpPr>
        <p:spPr bwMode="auto">
          <a:xfrm>
            <a:off x="6084888" y="6278563"/>
            <a:ext cx="12874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</a:rPr>
              <a:t>south</a:t>
            </a:r>
          </a:p>
        </p:txBody>
      </p:sp>
      <p:sp>
        <p:nvSpPr>
          <p:cNvPr id="19470" name="Text Box 14"/>
          <p:cNvSpPr txBox="1">
            <a:spLocks noChangeArrowheads="1"/>
          </p:cNvSpPr>
          <p:nvPr/>
        </p:nvSpPr>
        <p:spPr bwMode="auto">
          <a:xfrm>
            <a:off x="3779838" y="4797425"/>
            <a:ext cx="10858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</a:rPr>
              <a:t>west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autoUpdateAnimBg="0"/>
      <p:bldP spid="19460" grpId="0" autoUpdateAnimBg="0"/>
      <p:bldP spid="19461" grpId="0" autoUpdateAnimBg="0"/>
      <p:bldP spid="19462" grpId="0" autoUpdateAnimBg="0"/>
      <p:bldP spid="19463" grpId="0" autoUpdateAnimBg="0"/>
      <p:bldP spid="19464" grpId="0" autoUpdateAnimBg="0"/>
      <p:bldP spid="19465" grpId="0" autoUpdateAnimBg="0"/>
      <p:bldP spid="19466" grpId="0" autoUpdateAnimBg="0"/>
      <p:bldP spid="19467" grpId="0" autoUpdateAnimBg="0"/>
      <p:bldP spid="19468" grpId="0" autoUpdateAnimBg="0"/>
      <p:bldP spid="19469" grpId="0" autoUpdateAnimBg="0"/>
      <p:bldP spid="19470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062912" cy="863600"/>
          </a:xfrm>
          <a:noFill/>
        </p:spPr>
        <p:txBody>
          <a:bodyPr/>
          <a:lstStyle/>
          <a:p>
            <a:r>
              <a:rPr lang="en-US" altLang="zh-CN" b="1" dirty="0" smtClean="0"/>
              <a:t>Sum up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0" y="1341438"/>
            <a:ext cx="9144000" cy="5516562"/>
          </a:xfrm>
          <a:noFill/>
        </p:spPr>
        <p:txBody>
          <a:bodyPr/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A is +</a:t>
            </a:r>
            <a:r>
              <a:rPr lang="zh-CN" altLang="en-US" b="1" dirty="0" smtClean="0">
                <a:solidFill>
                  <a:srgbClr val="FF0000"/>
                </a:solidFill>
              </a:rPr>
              <a:t>方向 </a:t>
            </a:r>
            <a:r>
              <a:rPr lang="en-US" altLang="zh-CN" b="1" dirty="0" smtClean="0">
                <a:solidFill>
                  <a:srgbClr val="FF0000"/>
                </a:solidFill>
              </a:rPr>
              <a:t>of B (A</a:t>
            </a:r>
            <a:r>
              <a:rPr lang="zh-CN" altLang="en-US" b="1" dirty="0" smtClean="0">
                <a:solidFill>
                  <a:srgbClr val="FF0000"/>
                </a:solidFill>
              </a:rPr>
              <a:t>在</a:t>
            </a:r>
            <a:r>
              <a:rPr lang="en-US" altLang="zh-CN" b="1" dirty="0" smtClean="0">
                <a:solidFill>
                  <a:srgbClr val="FF0000"/>
                </a:solidFill>
              </a:rPr>
              <a:t>B</a:t>
            </a:r>
            <a:r>
              <a:rPr lang="zh-CN" altLang="en-US" b="1" dirty="0" smtClean="0">
                <a:solidFill>
                  <a:srgbClr val="FF0000"/>
                </a:solidFill>
              </a:rPr>
              <a:t>的什么方位</a:t>
            </a:r>
            <a:r>
              <a:rPr lang="en-US" altLang="zh-CN" b="1" dirty="0" smtClean="0">
                <a:solidFill>
                  <a:srgbClr val="FF0000"/>
                </a:solidFill>
              </a:rPr>
              <a:t>)</a:t>
            </a:r>
          </a:p>
          <a:p>
            <a:r>
              <a:rPr lang="zh-CN" altLang="en-US" b="1" dirty="0" smtClean="0"/>
              <a:t>上海在南京的东面</a:t>
            </a:r>
          </a:p>
          <a:p>
            <a:r>
              <a:rPr lang="en-US" altLang="zh-CN" b="1" dirty="0" smtClean="0"/>
              <a:t>Shanghai is </a:t>
            </a:r>
            <a:r>
              <a:rPr lang="en-US" altLang="zh-CN" b="1" u="sng" dirty="0" smtClean="0"/>
              <a:t>                     </a:t>
            </a:r>
            <a:r>
              <a:rPr lang="en-US" altLang="zh-CN" b="1" dirty="0" smtClean="0"/>
              <a:t>of Nanjing. </a:t>
            </a:r>
          </a:p>
          <a:p>
            <a:endParaRPr lang="en-US" altLang="zh-CN" b="1" dirty="0" smtClean="0"/>
          </a:p>
          <a:p>
            <a:endParaRPr lang="en-US" altLang="zh-CN" b="1" dirty="0" smtClean="0"/>
          </a:p>
          <a:p>
            <a:r>
              <a:rPr lang="en-US" altLang="zh-CN" b="1" dirty="0" smtClean="0">
                <a:solidFill>
                  <a:srgbClr val="FF0000"/>
                </a:solidFill>
              </a:rPr>
              <a:t>A is in the +</a:t>
            </a:r>
            <a:r>
              <a:rPr lang="zh-CN" altLang="en-US" b="1" dirty="0" smtClean="0">
                <a:solidFill>
                  <a:srgbClr val="FF0000"/>
                </a:solidFill>
              </a:rPr>
              <a:t>方向 </a:t>
            </a:r>
            <a:r>
              <a:rPr lang="en-US" altLang="zh-CN" b="1" dirty="0" smtClean="0">
                <a:solidFill>
                  <a:srgbClr val="FF0000"/>
                </a:solidFill>
              </a:rPr>
              <a:t>of B(A</a:t>
            </a:r>
            <a:r>
              <a:rPr lang="zh-CN" altLang="en-US" b="1" dirty="0" smtClean="0">
                <a:solidFill>
                  <a:srgbClr val="FF0000"/>
                </a:solidFill>
              </a:rPr>
              <a:t>在</a:t>
            </a:r>
            <a:r>
              <a:rPr lang="en-US" altLang="zh-CN" b="1" dirty="0" smtClean="0">
                <a:solidFill>
                  <a:srgbClr val="FF0000"/>
                </a:solidFill>
              </a:rPr>
              <a:t>B</a:t>
            </a:r>
            <a:r>
              <a:rPr lang="zh-CN" altLang="en-US" b="1" dirty="0" smtClean="0">
                <a:solidFill>
                  <a:srgbClr val="FF0000"/>
                </a:solidFill>
              </a:rPr>
              <a:t>里面什么方位</a:t>
            </a:r>
            <a:r>
              <a:rPr lang="en-US" altLang="zh-CN" b="1" dirty="0" smtClean="0">
                <a:solidFill>
                  <a:srgbClr val="FF0000"/>
                </a:solidFill>
              </a:rPr>
              <a:t>)</a:t>
            </a:r>
          </a:p>
          <a:p>
            <a:r>
              <a:rPr lang="zh-CN" altLang="en-US" b="1" dirty="0" smtClean="0"/>
              <a:t>上海在中国的东面</a:t>
            </a:r>
          </a:p>
          <a:p>
            <a:r>
              <a:rPr lang="en-US" altLang="zh-CN" b="1" dirty="0" smtClean="0"/>
              <a:t>Shanghai is </a:t>
            </a:r>
            <a:r>
              <a:rPr lang="en-US" altLang="zh-CN" b="1" u="sng" dirty="0" smtClean="0"/>
              <a:t>                                         </a:t>
            </a:r>
            <a:r>
              <a:rPr lang="en-US" altLang="zh-CN" b="1" dirty="0" smtClean="0"/>
              <a:t>of China.</a:t>
            </a:r>
            <a:r>
              <a:rPr lang="en-US" altLang="zh-CN" dirty="0" smtClean="0"/>
              <a:t> 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2771775" y="2276475"/>
            <a:ext cx="165576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5400" b="1">
                <a:solidFill>
                  <a:srgbClr val="0000FF"/>
                </a:solidFill>
                <a:latin typeface="Tahoma" panose="020B0604030504040204" pitchFamily="34" charset="0"/>
              </a:rPr>
              <a:t>east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2771775" y="5300663"/>
            <a:ext cx="38163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b="1">
                <a:solidFill>
                  <a:srgbClr val="0000FF"/>
                </a:solidFill>
                <a:latin typeface="Tahoma" panose="020B0604030504040204" pitchFamily="34" charset="0"/>
              </a:rPr>
              <a:t>in the east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2007615105615895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684213" y="496888"/>
            <a:ext cx="7569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6000" b="1">
                <a:solidFill>
                  <a:srgbClr val="FFFF00"/>
                </a:solidFill>
                <a:latin typeface="Times New Roman" panose="02020603050405020304" pitchFamily="18" charset="0"/>
              </a:rPr>
              <a:t>Do you like travelling?</a:t>
            </a:r>
            <a:endParaRPr lang="zh-CN" altLang="en-US" sz="6000" b="1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150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2268538" y="1773238"/>
            <a:ext cx="6840537" cy="100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6000" b="1">
                <a:solidFill>
                  <a:srgbClr val="0000FF"/>
                </a:solidFill>
                <a:ea typeface="华文新魏" panose="02010800040101010101" pitchFamily="2" charset="-122"/>
              </a:rPr>
              <a:t>Let’s go on a</a:t>
            </a:r>
            <a:r>
              <a:rPr lang="zh-CN" altLang="en-US" sz="6000" b="1">
                <a:solidFill>
                  <a:srgbClr val="0000FF"/>
                </a:solidFill>
                <a:ea typeface="华文新魏" panose="02010800040101010101" pitchFamily="2" charset="-122"/>
              </a:rPr>
              <a:t> trip</a:t>
            </a:r>
            <a:r>
              <a:rPr lang="en-US" altLang="zh-CN" sz="6000" b="1">
                <a:solidFill>
                  <a:srgbClr val="0000FF"/>
                </a:solidFill>
                <a:ea typeface="华文新魏" panose="02010800040101010101" pitchFamily="2" charset="-122"/>
              </a:rPr>
              <a:t>!</a:t>
            </a:r>
            <a:endParaRPr lang="zh-CN" altLang="en-US" sz="6000" b="1">
              <a:solidFill>
                <a:srgbClr val="0000FF"/>
              </a:solidFill>
              <a:ea typeface="华文新魏" panose="02010800040101010101" pitchFamily="2" charset="-122"/>
            </a:endParaRPr>
          </a:p>
        </p:txBody>
      </p:sp>
      <p:pic>
        <p:nvPicPr>
          <p:cNvPr id="22531" name="Picture 3" descr="一起去玩吧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3124200"/>
            <a:ext cx="3429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08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1547813" y="-166688"/>
            <a:ext cx="5202237" cy="100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6000" b="1">
                <a:solidFill>
                  <a:srgbClr val="FF0066"/>
                </a:solidFill>
                <a:latin typeface="Times New Roman" panose="02020603050405020304" pitchFamily="18" charset="0"/>
              </a:rPr>
              <a:t>go on a</a:t>
            </a:r>
            <a:r>
              <a:rPr lang="zh-CN" altLang="en-US" sz="6000" b="1">
                <a:solidFill>
                  <a:srgbClr val="FF0066"/>
                </a:solidFill>
                <a:latin typeface="Times New Roman" panose="02020603050405020304" pitchFamily="18" charset="0"/>
              </a:rPr>
              <a:t> trip 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395288" y="5300663"/>
            <a:ext cx="691356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5400">
              <a:latin typeface="Tahoma" panose="020B0604030504040204" pitchFamily="34" charset="0"/>
            </a:endParaRP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0" y="5157788"/>
            <a:ext cx="8459788" cy="277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US" altLang="zh-CN" sz="2800" b="1">
                <a:latin typeface="Tahoma" panose="020B0604030504040204" pitchFamily="34" charset="0"/>
              </a:rPr>
              <a:t>go on a picnic   </a:t>
            </a:r>
            <a:r>
              <a:rPr lang="zh-CN" altLang="en-US" sz="2800" b="1">
                <a:latin typeface="Tahoma" panose="020B0604030504040204" pitchFamily="34" charset="0"/>
              </a:rPr>
              <a:t>去野餐 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zh-CN" sz="2800" b="1">
                <a:latin typeface="Tahoma" panose="020B0604030504040204" pitchFamily="34" charset="0"/>
              </a:rPr>
              <a:t>go on a visit     </a:t>
            </a:r>
            <a:r>
              <a:rPr lang="zh-CN" altLang="en-US" sz="2800" b="1">
                <a:latin typeface="Tahoma" panose="020B0604030504040204" pitchFamily="34" charset="0"/>
              </a:rPr>
              <a:t>去参观 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zh-CN" sz="2800" b="1">
                <a:latin typeface="Tahoma" panose="020B0604030504040204" pitchFamily="34" charset="0"/>
              </a:rPr>
              <a:t>go on a trip      </a:t>
            </a:r>
            <a:r>
              <a:rPr lang="zh-CN" altLang="en-US" sz="2800" b="1">
                <a:latin typeface="Tahoma" panose="020B0604030504040204" pitchFamily="34" charset="0"/>
              </a:rPr>
              <a:t>去旅行</a:t>
            </a:r>
          </a:p>
          <a:p>
            <a:pPr>
              <a:spcBef>
                <a:spcPct val="50000"/>
              </a:spcBef>
            </a:pPr>
            <a:endParaRPr lang="zh-CN" altLang="en-US" sz="5400" b="1"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355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5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autoUpdateAnimBg="0"/>
    </p:bldLst>
  </p:timing>
</p:sld>
</file>

<file path=ppt/theme/theme1.xml><?xml version="1.0" encoding="utf-8"?>
<a:theme xmlns:a="http://schemas.openxmlformats.org/drawingml/2006/main" name="WWW.2PPT.COM&#10;">
  <a:themeElements>
    <a:clrScheme name="ABC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BC模板">
      <a:majorFont>
        <a:latin typeface="Arial"/>
        <a:ea typeface="微软雅黑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ABC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黄色</Template>
  <TotalTime>0</TotalTime>
  <Words>1487</Words>
  <Application>Microsoft Office PowerPoint</Application>
  <PresentationFormat>全屏显示(4:3)</PresentationFormat>
  <Paragraphs>298</Paragraphs>
  <Slides>34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34</vt:i4>
      </vt:variant>
    </vt:vector>
  </HeadingPairs>
  <TitlesOfParts>
    <vt:vector size="45" baseType="lpstr">
      <vt:lpstr>Batang</vt:lpstr>
      <vt:lpstr>华文新魏</vt:lpstr>
      <vt:lpstr>宋体</vt:lpstr>
      <vt:lpstr>微软雅黑</vt:lpstr>
      <vt:lpstr>Arial</vt:lpstr>
      <vt:lpstr>Arial Black</vt:lpstr>
      <vt:lpstr>Calibri</vt:lpstr>
      <vt:lpstr>Comic Sans MS</vt:lpstr>
      <vt:lpstr>Tahoma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Sum up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Fill in the blanks</vt:lpstr>
      <vt:lpstr>5. [知识点]</vt:lpstr>
      <vt:lpstr>5. [知识点]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2017-01-21T06:37:00Z</dcterms:created>
  <dcterms:modified xsi:type="dcterms:W3CDTF">2023-01-16T19:31:06Z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2972BAD06FEF403D87B87A8C4F278A57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