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8" r:id="rId2"/>
    <p:sldId id="528" r:id="rId3"/>
    <p:sldId id="529" r:id="rId4"/>
    <p:sldId id="530" r:id="rId5"/>
    <p:sldId id="531" r:id="rId6"/>
    <p:sldId id="535" r:id="rId7"/>
    <p:sldId id="539" r:id="rId8"/>
    <p:sldId id="532" r:id="rId9"/>
    <p:sldId id="536" r:id="rId10"/>
    <p:sldId id="540" r:id="rId11"/>
    <p:sldId id="537" r:id="rId12"/>
    <p:sldId id="534" r:id="rId13"/>
    <p:sldId id="538" r:id="rId14"/>
    <p:sldId id="326" r:id="rId15"/>
    <p:sldId id="345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D2FA"/>
    <a:srgbClr val="EFF5D7"/>
    <a:srgbClr val="D9DCF3"/>
    <a:srgbClr val="DDD7F5"/>
    <a:srgbClr val="F8ADC6"/>
    <a:srgbClr val="CC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8" autoAdjust="0"/>
    <p:restoredTop sz="94685" autoAdjust="0"/>
  </p:normalViewPr>
  <p:slideViewPr>
    <p:cSldViewPr>
      <p:cViewPr>
        <p:scale>
          <a:sx n="100" d="100"/>
          <a:sy n="100" d="100"/>
        </p:scale>
        <p:origin x="-330" y="-264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DD2F805-55A1-41DA-B2BE-CE25FFC7F04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F4ADC3B-4A4F-485C-8757-AA6EF09028A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8CA7AAC-5767-4DC4-AD3B-02D49D5669E4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C3B-4A4F-485C-8757-AA6EF0902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8779635-876E-4E52-8D97-B0781F624B45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2A9219-E42E-480C-AFB7-2476E2521942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01213CA-B5FB-4676-B9BF-F8C846002A33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0F61291-76A5-4FAF-9422-523AF29CDE55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330B643-F649-40AF-A3F5-721020B4D32A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5">
              <a:lumMod val="75000"/>
              <a:alpha val="39999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3013075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3336-1559-4EE9-8050-F9740C489EA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89942-07BF-4F59-8ED8-2D1665F500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6FE6-8DBB-47AC-B89E-9FB583BC39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6E7F9-616A-41A4-A45B-9D73F8A95A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FBDA-28F2-48D4-B7B6-50C7D91D6FC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3C1F7-38AF-4AC3-9E77-12DCCC5B98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6DAD1-734F-463C-9F2A-43383153C31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04518-3140-465C-BD11-1BFB3A1FD6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4DC46-1895-433F-AC83-23374F27848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12545-908A-4091-B9E1-9D4519BBDD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A994-8908-446A-8454-F98D2B18DB0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9CEB6-CEF2-4347-A972-E8AEE1AAD9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F6579-C9EF-438A-A2B4-E3179C5090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A663-62A4-4CDB-8548-48D9EDF1B5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2142 w 9164371"/>
              <a:gd name="T1" fmla="*/ 3 h 1402412"/>
              <a:gd name="T2" fmla="*/ 9171680 w 9164371"/>
              <a:gd name="T3" fmla="*/ 82 h 1402412"/>
              <a:gd name="T4" fmla="*/ 9156351 w 9164371"/>
              <a:gd name="T5" fmla="*/ 79 h 1402412"/>
              <a:gd name="T6" fmla="*/ 6509830 w 9164371"/>
              <a:gd name="T7" fmla="*/ 77 h 1402412"/>
              <a:gd name="T8" fmla="*/ 3118980 w 9164371"/>
              <a:gd name="T9" fmla="*/ 62 h 1402412"/>
              <a:gd name="T10" fmla="*/ 8750 w 9164371"/>
              <a:gd name="T11" fmla="*/ 86 h 1402412"/>
              <a:gd name="T12" fmla="*/ 0 w 9164371"/>
              <a:gd name="T13" fmla="*/ 87 h 1402412"/>
              <a:gd name="T14" fmla="*/ 0 w 9164371"/>
              <a:gd name="T15" fmla="*/ 7 h 1402412"/>
              <a:gd name="T16" fmla="*/ 6435 w 9164371"/>
              <a:gd name="T17" fmla="*/ 11 h 1402412"/>
              <a:gd name="T18" fmla="*/ 2211342 w 9164371"/>
              <a:gd name="T19" fmla="*/ 3 h 1402412"/>
              <a:gd name="T20" fmla="*/ 6456068 w 9164371"/>
              <a:gd name="T21" fmla="*/ 20 h 1402412"/>
              <a:gd name="T22" fmla="*/ 9182530 w 9164371"/>
              <a:gd name="T23" fmla="*/ 0 h 1402412"/>
              <a:gd name="T24" fmla="*/ 9162142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5">
              <a:lumMod val="75000"/>
              <a:alpha val="40784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CF6579-C9EF-438A-A2B4-E3179C5090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32B7A663-62A4-4CDB-8548-48D9EDF1B5A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3&#19979;&#38485;&#26053;&#29256;\Unit3%20How%20Do%20You%20Come%20to%20School&#31532;3&#35838;&#26102;&#25945;&#23398;&#35838;&#20214;\04.mp3" TargetMode="External"/><Relationship Id="rId3" Type="http://schemas.microsoft.com/office/2007/relationships/media" Target="file:///D:\&#29579;&#25991;&#21375;\2017&#19978;&#21322;&#24180;&#36164;&#28304;&#24314;&#35774;\&#35838;&#20214;\3&#19979;&#38485;&#26053;&#29256;\Unit3%20How%20Do%20You%20Come%20to%20School&#31532;3&#35838;&#26102;&#25945;&#23398;&#35838;&#20214;\02.mp3" TargetMode="External"/><Relationship Id="rId7" Type="http://schemas.microsoft.com/office/2007/relationships/media" Target="file:///D:\&#29579;&#25991;&#21375;\2017&#19978;&#21322;&#24180;&#36164;&#28304;&#24314;&#35774;\&#35838;&#20214;\3&#19979;&#38485;&#26053;&#29256;\Unit3%20How%20Do%20You%20Come%20to%20School&#31532;3&#35838;&#26102;&#25945;&#23398;&#35838;&#20214;\04.mp3" TargetMode="External"/><Relationship Id="rId2" Type="http://schemas.openxmlformats.org/officeDocument/2006/relationships/audio" Target="file:///D:\&#29579;&#25991;&#21375;\2017&#19978;&#21322;&#24180;&#36164;&#28304;&#24314;&#35774;\&#35838;&#20214;\3&#19979;&#38485;&#26053;&#29256;\Unit3%20How%20Do%20You%20Come%20to%20School&#31532;3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5838;&#20214;\3&#19979;&#38485;&#26053;&#29256;\Unit3%20How%20Do%20You%20Come%20to%20School&#31532;3&#35838;&#26102;&#25945;&#23398;&#35838;&#20214;\01.mp3" TargetMode="External"/><Relationship Id="rId6" Type="http://schemas.openxmlformats.org/officeDocument/2006/relationships/audio" Target="file:///D:\&#29579;&#25991;&#21375;\2017&#19978;&#21322;&#24180;&#36164;&#28304;&#24314;&#35774;\&#35838;&#20214;\3&#19979;&#38485;&#26053;&#29256;\Unit3%20How%20Do%20You%20Come%20to%20School&#31532;3&#35838;&#26102;&#25945;&#23398;&#35838;&#20214;\03.mp3" TargetMode="External"/><Relationship Id="rId11" Type="http://schemas.openxmlformats.org/officeDocument/2006/relationships/image" Target="../media/image16.png"/><Relationship Id="rId5" Type="http://schemas.microsoft.com/office/2007/relationships/media" Target="file:///D:\&#29579;&#25991;&#21375;\2017&#19978;&#21322;&#24180;&#36164;&#28304;&#24314;&#35774;\&#35838;&#20214;\3&#19979;&#38485;&#26053;&#29256;\Unit3%20How%20Do%20You%20Come%20to%20School&#31532;3&#35838;&#26102;&#25945;&#23398;&#35838;&#20214;\03.mp3" TargetMode="External"/><Relationship Id="rId10" Type="http://schemas.openxmlformats.org/officeDocument/2006/relationships/notesSlide" Target="../notesSlides/notesSlide5.xml"/><Relationship Id="rId4" Type="http://schemas.openxmlformats.org/officeDocument/2006/relationships/audio" Target="file:///D:\&#29579;&#25991;&#21375;\2017&#19978;&#21322;&#24180;&#36164;&#28304;&#24314;&#35774;\&#35838;&#20214;\3&#19979;&#38485;&#26053;&#29256;\Unit3%20How%20Do%20You%20Come%20to%20School&#31532;3&#35838;&#26102;&#25945;&#23398;&#35838;&#20214;\02.mp3" TargetMode="Externa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3&#19979;&#38485;&#26053;&#29256;\Unit3%20How%20Do%20You%20Come%20to%20School&#31532;3&#35838;&#26102;&#25945;&#23398;&#35838;&#20214;\Unit3PartBLet&#8217;slearnmore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3&#19979;&#38485;&#26053;&#29256;\Unit3%20How%20Do%20You%20Come%20to%20School&#31532;3&#35838;&#26102;&#25945;&#23398;&#35838;&#20214;\Unit3PartBLet&#8217;slearnmore&#35838;&#25991;&#24405;&#38899;_128k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file:///D:\&#29579;&#25991;&#21375;\2017&#19978;&#21322;&#24180;&#36164;&#28304;&#24314;&#35774;\&#35838;&#20214;\3&#19979;&#38485;&#26053;&#29256;\Unit3%20How%20Do%20You%20Come%20to%20School&#31532;3&#35838;&#26102;&#25945;&#23398;&#35838;&#20214;\02.mp3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D:\&#29579;&#25991;&#21375;\2017&#19978;&#21322;&#24180;&#36164;&#28304;&#24314;&#35774;\&#35838;&#20214;\3&#19979;&#38485;&#26053;&#29256;\Unit3%20How%20Do%20You%20Come%20to%20School&#31532;3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5838;&#20214;\3&#19979;&#38485;&#26053;&#29256;\Unit3%20How%20Do%20You%20Come%20to%20School&#31532;3&#35838;&#26102;&#25945;&#23398;&#35838;&#20214;\01.mp3" TargetMode="Externa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5838;&#20214;\3&#19979;&#38485;&#26053;&#29256;\Unit3%20How%20Do%20You%20Come%20to%20School&#31532;3&#35838;&#26102;&#25945;&#23398;&#35838;&#20214;\02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file:///D:\&#29579;&#25991;&#21375;\2017&#19978;&#21322;&#24180;&#36164;&#28304;&#24314;&#35774;\&#35838;&#20214;\3&#19979;&#38485;&#26053;&#29256;\Unit3%20How%20Do%20You%20Come%20to%20School&#31532;3&#35838;&#26102;&#25945;&#23398;&#35838;&#20214;\04.mp3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D:\&#29579;&#25991;&#21375;\2017&#19978;&#21322;&#24180;&#36164;&#28304;&#24314;&#35774;\&#35838;&#20214;\3&#19979;&#38485;&#26053;&#29256;\Unit3%20How%20Do%20You%20Come%20to%20School&#31532;3&#35838;&#26102;&#25945;&#23398;&#35838;&#20214;\03.mp3" TargetMode="External"/><Relationship Id="rId1" Type="http://schemas.microsoft.com/office/2007/relationships/media" Target="file:///D:\&#29579;&#25991;&#21375;\2017&#19978;&#21322;&#24180;&#36164;&#28304;&#24314;&#35774;\&#35838;&#20214;\3&#19979;&#38485;&#26053;&#29256;\Unit3%20How%20Do%20You%20Come%20to%20School&#31532;3&#35838;&#26102;&#25945;&#23398;&#35838;&#20214;\03.mp3" TargetMode="Externa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5838;&#20214;\3&#19979;&#38485;&#26053;&#29256;\Unit3%20How%20Do%20You%20Come%20to%20School&#31532;3&#35838;&#26102;&#25945;&#23398;&#35838;&#20214;\04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-22225" y="3638550"/>
            <a:ext cx="9144000" cy="962025"/>
          </a:xfrm>
        </p:spPr>
        <p:txBody>
          <a:bodyPr/>
          <a:lstStyle/>
          <a:p>
            <a:pPr>
              <a:defRPr/>
            </a:pPr>
            <a:r>
              <a:rPr lang="en-US" altLang="zh-CN" sz="4000" b="1" dirty="0" smtClean="0"/>
              <a:t>Unit3 How do you come to school?</a:t>
            </a:r>
            <a:endParaRPr lang="zh-CN" altLang="en-US" sz="4000" b="1" dirty="0"/>
          </a:p>
        </p:txBody>
      </p:sp>
      <p:sp>
        <p:nvSpPr>
          <p:cNvPr id="6148" name="TextBox 10"/>
          <p:cNvSpPr>
            <a:spLocks noChangeArrowheads="1"/>
          </p:cNvSpPr>
          <p:nvPr/>
        </p:nvSpPr>
        <p:spPr bwMode="auto">
          <a:xfrm>
            <a:off x="4499992" y="4725144"/>
            <a:ext cx="42484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第三课时</a:t>
            </a:r>
            <a:endParaRPr lang="zh-CN" altLang="en-US" sz="3600" b="1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328613" y="427038"/>
            <a:ext cx="33115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三年级下册</a:t>
            </a:r>
          </a:p>
        </p:txBody>
      </p:sp>
      <p:pic>
        <p:nvPicPr>
          <p:cNvPr id="6150" name="Picture 4" descr="s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2850" y="892175"/>
            <a:ext cx="35290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 bwMode="auto">
          <a:xfrm>
            <a:off x="468313" y="217488"/>
            <a:ext cx="280828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11188" y="892175"/>
            <a:ext cx="33893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55650" y="1411288"/>
            <a:ext cx="2879725" cy="11112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11188" y="1355725"/>
            <a:ext cx="7056437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en-US" altLang="zh-CN" sz="2800" i="1" dirty="0">
                <a:solidFill>
                  <a:srgbClr val="0000FF"/>
                </a:solidFill>
              </a:rPr>
              <a:t>Su Nan: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How do they go to the zoo?</a:t>
            </a:r>
          </a:p>
          <a:p>
            <a:pPr>
              <a:lnSpc>
                <a:spcPct val="250000"/>
              </a:lnSpc>
              <a:defRPr/>
            </a:pPr>
            <a:r>
              <a:rPr lang="en-US" altLang="zh-CN" sz="2800" i="1" dirty="0">
                <a:solidFill>
                  <a:srgbClr val="0000FF"/>
                </a:solidFill>
              </a:rPr>
              <a:t>Kevin: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They go to the zoo by car.</a:t>
            </a:r>
          </a:p>
          <a:p>
            <a:pPr>
              <a:lnSpc>
                <a:spcPct val="250000"/>
              </a:lnSpc>
              <a:defRPr/>
            </a:pPr>
            <a:r>
              <a:rPr lang="en-US" altLang="zh-CN" sz="2800" i="1" dirty="0">
                <a:solidFill>
                  <a:srgbClr val="0000FF"/>
                </a:solidFill>
              </a:rPr>
              <a:t>Alice: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How does Mr. Zhao go to Xi’an?</a:t>
            </a:r>
          </a:p>
          <a:p>
            <a:pPr>
              <a:lnSpc>
                <a:spcPct val="250000"/>
              </a:lnSpc>
              <a:defRPr/>
            </a:pPr>
            <a:r>
              <a:rPr lang="en-US" altLang="zh-CN" sz="2800" i="1" dirty="0">
                <a:solidFill>
                  <a:srgbClr val="0000FF"/>
                </a:solidFill>
              </a:rPr>
              <a:t>Kitty: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He goes to Xi’an by train.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云形 7"/>
          <p:cNvSpPr/>
          <p:nvPr/>
        </p:nvSpPr>
        <p:spPr bwMode="auto">
          <a:xfrm>
            <a:off x="6788150" y="1196975"/>
            <a:ext cx="1944688" cy="698500"/>
          </a:xfrm>
          <a:prstGeom prst="cloud">
            <a:avLst/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439" name="文本框 19"/>
          <p:cNvSpPr txBox="1">
            <a:spLocks noChangeArrowheads="1"/>
          </p:cNvSpPr>
          <p:nvPr/>
        </p:nvSpPr>
        <p:spPr bwMode="auto">
          <a:xfrm>
            <a:off x="7070725" y="1208088"/>
            <a:ext cx="1381125" cy="527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00B0F0"/>
                </a:solidFill>
                <a:latin typeface="Comic Sans MS" panose="030F0702030302020204" pitchFamily="66" charset="0"/>
              </a:rPr>
              <a:t>Read and imitate</a:t>
            </a:r>
            <a:endParaRPr lang="zh-CN" altLang="en-US" sz="2000" b="1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868488"/>
            <a:ext cx="3587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024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078288"/>
            <a:ext cx="3270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5040313"/>
            <a:ext cx="3460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0" y="1268413"/>
            <a:ext cx="5813425" cy="954087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</a:rPr>
              <a:t>Read it by yourselves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</a:rPr>
              <a:t>自读课文一分钟。</a:t>
            </a:r>
          </a:p>
        </p:txBody>
      </p:sp>
      <p:grpSp>
        <p:nvGrpSpPr>
          <p:cNvPr id="20483" name="Group 3"/>
          <p:cNvGrpSpPr/>
          <p:nvPr/>
        </p:nvGrpSpPr>
        <p:grpSpPr bwMode="auto">
          <a:xfrm>
            <a:off x="395288" y="2392363"/>
            <a:ext cx="4379912" cy="3678237"/>
            <a:chOff x="-103" y="181"/>
            <a:chExt cx="3127" cy="1345"/>
          </a:xfrm>
        </p:grpSpPr>
        <p:sp>
          <p:nvSpPr>
            <p:cNvPr id="6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500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Learning tip :</a:t>
              </a:r>
            </a:p>
          </p:txBody>
        </p:sp>
        <p:sp>
          <p:nvSpPr>
            <p:cNvPr id="20501" name="Text Box 52"/>
            <p:cNvSpPr txBox="1">
              <a:spLocks noChangeArrowheads="1"/>
            </p:cNvSpPr>
            <p:nvPr/>
          </p:nvSpPr>
          <p:spPr bwMode="auto">
            <a:xfrm>
              <a:off x="257" y="500"/>
              <a:ext cx="276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</a:t>
              </a: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自己朗读</a:t>
              </a:r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时，遇到不会读或不明白意思的单词或句子，可以把它圈起来，请教同学或老师！</a:t>
              </a:r>
              <a:endPara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808538" y="1687513"/>
            <a:ext cx="3960812" cy="41036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0" name="Group 10"/>
          <p:cNvGrpSpPr/>
          <p:nvPr/>
        </p:nvGrpSpPr>
        <p:grpSpPr bwMode="auto">
          <a:xfrm>
            <a:off x="5834063" y="5876895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20486" name="WordArt 18"/>
          <p:cNvSpPr>
            <a:spLocks noChangeArrowheads="1" noChangeShapeType="1"/>
          </p:cNvSpPr>
          <p:nvPr/>
        </p:nvSpPr>
        <p:spPr bwMode="auto">
          <a:xfrm>
            <a:off x="5734050" y="1492250"/>
            <a:ext cx="2357438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5103813" y="1978025"/>
            <a:ext cx="3373437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7" name="Group 21"/>
          <p:cNvGrpSpPr/>
          <p:nvPr/>
        </p:nvGrpSpPr>
        <p:grpSpPr bwMode="auto">
          <a:xfrm>
            <a:off x="6732588" y="2184400"/>
            <a:ext cx="150812" cy="3206750"/>
            <a:chOff x="0" y="0"/>
            <a:chExt cx="364" cy="1451"/>
          </a:xfrm>
        </p:grpSpPr>
        <p:sp>
          <p:nvSpPr>
            <p:cNvPr id="20497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0498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0489" name="Oval 24"/>
          <p:cNvSpPr>
            <a:spLocks noChangeArrowheads="1"/>
          </p:cNvSpPr>
          <p:nvPr/>
        </p:nvSpPr>
        <p:spPr bwMode="auto">
          <a:xfrm>
            <a:off x="6483350" y="3624263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0490" name="Text Box 25"/>
          <p:cNvSpPr txBox="1">
            <a:spLocks noChangeArrowheads="1"/>
          </p:cNvSpPr>
          <p:nvPr/>
        </p:nvSpPr>
        <p:spPr bwMode="auto">
          <a:xfrm>
            <a:off x="8220075" y="2620963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20491" name="Text Box 26"/>
          <p:cNvSpPr txBox="1">
            <a:spLocks noChangeArrowheads="1"/>
          </p:cNvSpPr>
          <p:nvPr/>
        </p:nvSpPr>
        <p:spPr bwMode="auto">
          <a:xfrm>
            <a:off x="8274050" y="4225925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20492" name="Text Box 27"/>
          <p:cNvSpPr txBox="1">
            <a:spLocks noChangeArrowheads="1"/>
          </p:cNvSpPr>
          <p:nvPr/>
        </p:nvSpPr>
        <p:spPr bwMode="auto">
          <a:xfrm>
            <a:off x="6588125" y="1631950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20493" name="Text Box 28"/>
          <p:cNvSpPr txBox="1">
            <a:spLocks noChangeArrowheads="1"/>
          </p:cNvSpPr>
          <p:nvPr/>
        </p:nvSpPr>
        <p:spPr bwMode="auto">
          <a:xfrm>
            <a:off x="6550025" y="5448300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20494" name="Text Box 29"/>
          <p:cNvSpPr txBox="1">
            <a:spLocks noChangeArrowheads="1"/>
          </p:cNvSpPr>
          <p:nvPr/>
        </p:nvSpPr>
        <p:spPr bwMode="auto">
          <a:xfrm>
            <a:off x="4819650" y="422433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20495" name="Text Box 30"/>
          <p:cNvSpPr txBox="1">
            <a:spLocks noChangeArrowheads="1"/>
          </p:cNvSpPr>
          <p:nvPr/>
        </p:nvSpPr>
        <p:spPr bwMode="auto">
          <a:xfrm>
            <a:off x="4894263" y="2668588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20496" name="标题 2"/>
          <p:cNvSpPr>
            <a:spLocks noGrp="1"/>
          </p:cNvSpPr>
          <p:nvPr>
            <p:ph type="title"/>
          </p:nvPr>
        </p:nvSpPr>
        <p:spPr bwMode="auto">
          <a:xfrm>
            <a:off x="468313" y="217488"/>
            <a:ext cx="280828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>
            <a:spLocks noGrp="1"/>
          </p:cNvSpPr>
          <p:nvPr>
            <p:ph type="title"/>
          </p:nvPr>
        </p:nvSpPr>
        <p:spPr bwMode="auto">
          <a:xfrm>
            <a:off x="468313" y="217488"/>
            <a:ext cx="280828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84175" y="1198563"/>
            <a:ext cx="4627563" cy="13477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rPr>
              <a:t>两人一组，先朗读再表演课文故事吧。</a:t>
            </a:r>
          </a:p>
        </p:txBody>
      </p:sp>
      <p:grpSp>
        <p:nvGrpSpPr>
          <p:cNvPr id="8" name="Group 6"/>
          <p:cNvGrpSpPr/>
          <p:nvPr/>
        </p:nvGrpSpPr>
        <p:grpSpPr bwMode="auto">
          <a:xfrm>
            <a:off x="5938838" y="3448050"/>
            <a:ext cx="2051050" cy="2160588"/>
            <a:chOff x="9" y="75"/>
            <a:chExt cx="1633" cy="1815"/>
          </a:xfrm>
        </p:grpSpPr>
        <p:pic>
          <p:nvPicPr>
            <p:cNvPr id="21519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" y="75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94" y="480"/>
              <a:ext cx="1480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Act in roles.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分角色演）</a:t>
              </a:r>
            </a:p>
          </p:txBody>
        </p:sp>
      </p:grpSp>
      <p:grpSp>
        <p:nvGrpSpPr>
          <p:cNvPr id="11" name="Group 9"/>
          <p:cNvGrpSpPr/>
          <p:nvPr/>
        </p:nvGrpSpPr>
        <p:grpSpPr bwMode="auto">
          <a:xfrm>
            <a:off x="588963" y="3255963"/>
            <a:ext cx="1938337" cy="2160587"/>
            <a:chOff x="-910" y="298"/>
            <a:chExt cx="1628" cy="1814"/>
          </a:xfrm>
        </p:grpSpPr>
        <p:pic>
          <p:nvPicPr>
            <p:cNvPr id="21517" name="Picture 1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797" y="298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-910" y="605"/>
              <a:ext cx="1628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齐读</a:t>
              </a:r>
              <a:r>
                <a:rPr lang="en-US" altLang="zh-CN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21510" name="WordArt 7"/>
          <p:cNvSpPr>
            <a:spLocks noChangeArrowheads="1" noChangeShapeType="1" noTextEdit="1"/>
          </p:cNvSpPr>
          <p:nvPr/>
        </p:nvSpPr>
        <p:spPr bwMode="auto">
          <a:xfrm>
            <a:off x="6027738" y="3268663"/>
            <a:ext cx="2286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Group 16"/>
          <p:cNvGrpSpPr/>
          <p:nvPr/>
        </p:nvGrpSpPr>
        <p:grpSpPr bwMode="auto">
          <a:xfrm>
            <a:off x="2913063" y="3233738"/>
            <a:ext cx="2041525" cy="2374900"/>
            <a:chOff x="2159" y="1519"/>
            <a:chExt cx="1714" cy="1995"/>
          </a:xfrm>
        </p:grpSpPr>
        <p:pic>
          <p:nvPicPr>
            <p:cNvPr id="21515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59" y="1519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2304" y="2064"/>
              <a:ext cx="15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（分角色读）</a:t>
              </a:r>
              <a:endParaRPr lang="zh-CN" altLang="en-US" sz="2400" b="1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21512" name="WordArt 7"/>
          <p:cNvSpPr>
            <a:spLocks noChangeArrowheads="1" noChangeShapeType="1" noTextEdit="1"/>
          </p:cNvSpPr>
          <p:nvPr/>
        </p:nvSpPr>
        <p:spPr bwMode="auto">
          <a:xfrm>
            <a:off x="2952750" y="3171825"/>
            <a:ext cx="282575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3" name="WordArt 7"/>
          <p:cNvSpPr>
            <a:spLocks noChangeArrowheads="1" noChangeShapeType="1" noTextEdit="1"/>
          </p:cNvSpPr>
          <p:nvPr/>
        </p:nvSpPr>
        <p:spPr bwMode="auto">
          <a:xfrm>
            <a:off x="581025" y="3179763"/>
            <a:ext cx="246063" cy="53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80112" y="1443389"/>
            <a:ext cx="2105047" cy="146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"/>
          <p:cNvSpPr txBox="1"/>
          <p:nvPr/>
        </p:nvSpPr>
        <p:spPr bwMode="auto">
          <a:xfrm>
            <a:off x="468313" y="260350"/>
            <a:ext cx="2808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11188" y="890588"/>
            <a:ext cx="33893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73200"/>
            <a:ext cx="2879725" cy="11113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565931"/>
            <a:ext cx="6893732" cy="240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4225" y="4408488"/>
            <a:ext cx="3343275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3117" y="4365215"/>
            <a:ext cx="2955268" cy="169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矩形 11"/>
          <p:cNvSpPr/>
          <p:nvPr/>
        </p:nvSpPr>
        <p:spPr>
          <a:xfrm>
            <a:off x="-9525" y="3865563"/>
            <a:ext cx="49307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Wu Chen and Mother /Hainan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16513" y="3906838"/>
            <a:ext cx="313213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my sister / school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68800" y="5948363"/>
            <a:ext cx="52197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Kitty and Father/ Hong Kong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2750" y="5948363"/>
            <a:ext cx="38592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my brother / Chengdu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3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322263" y="1916113"/>
            <a:ext cx="8499475" cy="4481512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3" y="668338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54038" y="2736850"/>
            <a:ext cx="7065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—</a:t>
            </a: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How do they/does he go to …?</a:t>
            </a:r>
          </a:p>
        </p:txBody>
      </p:sp>
      <p:sp>
        <p:nvSpPr>
          <p:cNvPr id="18" name="矩形 17"/>
          <p:cNvSpPr/>
          <p:nvPr/>
        </p:nvSpPr>
        <p:spPr>
          <a:xfrm>
            <a:off x="944563" y="2066925"/>
            <a:ext cx="41338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本课的重点句型有哪些？</a:t>
            </a:r>
          </a:p>
        </p:txBody>
      </p:sp>
      <p:sp>
        <p:nvSpPr>
          <p:cNvPr id="25" name="五角星 24"/>
          <p:cNvSpPr/>
          <p:nvPr/>
        </p:nvSpPr>
        <p:spPr>
          <a:xfrm>
            <a:off x="530225" y="2132013"/>
            <a:ext cx="469900" cy="381000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22288" y="3486150"/>
            <a:ext cx="665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—</a:t>
            </a: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They go/He goes to… by …</a:t>
            </a:r>
          </a:p>
        </p:txBody>
      </p:sp>
      <p:pic>
        <p:nvPicPr>
          <p:cNvPr id="21513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22263" y="4132263"/>
            <a:ext cx="2225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966788" y="4202113"/>
            <a:ext cx="10048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例如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84213" y="4852988"/>
            <a:ext cx="7065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—</a:t>
            </a: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How do they go to school?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25488" y="5508625"/>
            <a:ext cx="706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—</a:t>
            </a: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They go to school by car.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6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标题 1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65275" y="1874838"/>
            <a:ext cx="6911975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熟读课文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Let’s learn more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并会背诵。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 Let’s sing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200150" y="22002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1009650" y="36258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363663" y="362585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1020763" y="43148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336675" y="43084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92213" y="462597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3135313" y="1136650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5" name="TextBox 7"/>
          <p:cNvSpPr txBox="1">
            <a:spLocks noChangeArrowheads="1"/>
          </p:cNvSpPr>
          <p:nvPr/>
        </p:nvSpPr>
        <p:spPr bwMode="auto">
          <a:xfrm>
            <a:off x="819150" y="1416050"/>
            <a:ext cx="79390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300000"/>
              </a:lnSpc>
            </a:pPr>
            <a:r>
              <a:rPr kumimoji="1" lang="en-US" altLang="zh-CN" sz="4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bus          train         ship</a:t>
            </a:r>
            <a:r>
              <a:rPr kumimoji="1" lang="zh-CN" altLang="en-US" sz="4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endParaRPr kumimoji="1" lang="en-US" altLang="zh-CN" sz="4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300000"/>
              </a:lnSpc>
            </a:pPr>
            <a:r>
              <a:rPr kumimoji="1" lang="en-US" altLang="zh-CN" sz="4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taxi     foot       school      home</a:t>
            </a:r>
            <a:endParaRPr kumimoji="1" lang="zh-CN" altLang="en-US" sz="4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2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90617" y="2970641"/>
            <a:ext cx="936104" cy="109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9685" y="4848142"/>
            <a:ext cx="1045971" cy="12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75656" y="2921760"/>
            <a:ext cx="912726" cy="106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06116" y="4859800"/>
            <a:ext cx="1036576" cy="12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95965" y="2921459"/>
            <a:ext cx="963837" cy="112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88024" y="4848142"/>
            <a:ext cx="977760" cy="114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标题 2"/>
          <p:cNvSpPr>
            <a:spLocks noGrp="1"/>
          </p:cNvSpPr>
          <p:nvPr>
            <p:ph type="title"/>
          </p:nvPr>
        </p:nvSpPr>
        <p:spPr bwMode="auto">
          <a:xfrm>
            <a:off x="468313" y="217488"/>
            <a:ext cx="2208212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&gt;&gt;Review</a:t>
            </a:r>
            <a:endParaRPr lang="zh-CN" altLang="en-US" sz="2400" i="1" dirty="0" smtClean="0"/>
          </a:p>
        </p:txBody>
      </p:sp>
      <p:pic>
        <p:nvPicPr>
          <p:cNvPr id="8203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2488" y="955675"/>
            <a:ext cx="11080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26803" y="4891443"/>
            <a:ext cx="929702" cy="108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2"/>
          <p:cNvSpPr>
            <a:spLocks noGrp="1"/>
          </p:cNvSpPr>
          <p:nvPr>
            <p:ph type="title"/>
          </p:nvPr>
        </p:nvSpPr>
        <p:spPr bwMode="auto">
          <a:xfrm>
            <a:off x="468313" y="217488"/>
            <a:ext cx="2208212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&gt;&gt;Review</a:t>
            </a:r>
            <a:endParaRPr lang="zh-CN" altLang="en-US" sz="2400" i="1" dirty="0" smtClean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52475" y="1046163"/>
            <a:ext cx="65881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to school on foot?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776288" y="1692275"/>
            <a:ext cx="44497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Yes, I do.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No, I don’t.</a:t>
            </a:r>
            <a:endParaRPr kumimoji="1" lang="en-US" altLang="zh-CN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1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7763" y="1692275"/>
            <a:ext cx="7159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27450" y="2482850"/>
            <a:ext cx="6762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太阳形 8"/>
          <p:cNvSpPr/>
          <p:nvPr/>
        </p:nvSpPr>
        <p:spPr>
          <a:xfrm>
            <a:off x="273050" y="1154113"/>
            <a:ext cx="503238" cy="430212"/>
          </a:xfrm>
          <a:prstGeom prst="su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33425" y="3360738"/>
            <a:ext cx="734218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to …?</a:t>
            </a:r>
            <a:endParaRPr lang="en-US" altLang="zh-CN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52475" y="4198938"/>
            <a:ext cx="734218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come to …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太阳形 12"/>
          <p:cNvSpPr/>
          <p:nvPr/>
        </p:nvSpPr>
        <p:spPr>
          <a:xfrm>
            <a:off x="285750" y="3452813"/>
            <a:ext cx="503238" cy="430212"/>
          </a:xfrm>
          <a:prstGeom prst="su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227" name="图片 2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2013" y="3938588"/>
            <a:ext cx="86201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图片 2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3575" y="3883025"/>
            <a:ext cx="911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3713" y="2482850"/>
            <a:ext cx="110013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图片 2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08675" y="2535238"/>
            <a:ext cx="555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图片 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99425" y="2500313"/>
            <a:ext cx="833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图片 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094663" y="3762375"/>
            <a:ext cx="8509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图片 1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11413" y="4706938"/>
            <a:ext cx="4510087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4024313"/>
            <a:ext cx="6653213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标题 2"/>
          <p:cNvSpPr>
            <a:spLocks noGrp="1"/>
          </p:cNvSpPr>
          <p:nvPr>
            <p:ph type="title"/>
          </p:nvPr>
        </p:nvSpPr>
        <p:spPr bwMode="auto">
          <a:xfrm>
            <a:off x="468313" y="217488"/>
            <a:ext cx="2208212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&gt;&gt;Warm-up</a:t>
            </a:r>
            <a:endParaRPr lang="zh-CN" altLang="en-US" sz="2400" i="1" smtClean="0"/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585788" y="889000"/>
            <a:ext cx="28336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Act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08756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87675" y="792163"/>
            <a:ext cx="5545138" cy="541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Car, car, drive a car.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Bus, bus, take a bus.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Bike, bike, ride a bike.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Plane, plane, go by plane.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Train, train, take a train.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Ship, ship, go by ship.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Foot, foot, go on foot.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4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27088" y="1406525"/>
            <a:ext cx="7488237" cy="341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Lily: </a:t>
            </a:r>
            <a:r>
              <a:rPr lang="en-US" altLang="zh-CN" sz="360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 you go to …?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altLang="zh-C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go to school by car.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Lily: </a:t>
            </a:r>
            <a:r>
              <a:rPr lang="en-US" altLang="zh-C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does </a:t>
            </a:r>
            <a:r>
              <a:rPr lang="en-US" altLang="zh-CN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altLang="zh-C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go to school?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John: </a:t>
            </a:r>
            <a:r>
              <a:rPr lang="en-US" altLang="zh-CN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altLang="zh-C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goes to school by car.</a:t>
            </a:r>
            <a:endParaRPr lang="zh-CN" altLang="en-US" sz="360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标题 2"/>
          <p:cNvSpPr>
            <a:spLocks noGrp="1"/>
          </p:cNvSpPr>
          <p:nvPr>
            <p:ph type="title"/>
          </p:nvPr>
        </p:nvSpPr>
        <p:spPr bwMode="auto">
          <a:xfrm>
            <a:off x="468313" y="217488"/>
            <a:ext cx="280828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84213" y="855663"/>
            <a:ext cx="28336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755650" y="1438275"/>
            <a:ext cx="18716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 bwMode="auto">
          <a:xfrm>
            <a:off x="654050" y="4652963"/>
            <a:ext cx="7372350" cy="1944687"/>
            <a:chOff x="635995" y="2323769"/>
            <a:chExt cx="2486600" cy="1439359"/>
          </a:xfrm>
        </p:grpSpPr>
        <p:sp>
          <p:nvSpPr>
            <p:cNvPr id="11" name="流程图: 联系 10"/>
            <p:cNvSpPr/>
            <p:nvPr/>
          </p:nvSpPr>
          <p:spPr>
            <a:xfrm>
              <a:off x="635995" y="2323769"/>
              <a:ext cx="2477182" cy="1439359"/>
            </a:xfrm>
            <a:prstGeom prst="flowChartConnector">
              <a:avLst/>
            </a:prstGeom>
            <a:solidFill>
              <a:srgbClr val="FFCC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12" name="矩形 14"/>
            <p:cNvSpPr>
              <a:spLocks noChangeArrowheads="1"/>
            </p:cNvSpPr>
            <p:nvPr/>
          </p:nvSpPr>
          <p:spPr bwMode="auto">
            <a:xfrm>
              <a:off x="905859" y="2536441"/>
              <a:ext cx="2216736" cy="979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000" b="1" dirty="0" smtClean="0">
                  <a:solidFill>
                    <a:srgbClr val="1F1F2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1</a:t>
              </a:r>
              <a:r>
                <a:rPr lang="zh-CN" altLang="en-US" sz="2000" b="1" dirty="0" smtClean="0">
                  <a:solidFill>
                    <a:srgbClr val="1F1F2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、主语是第三人称</a:t>
              </a:r>
              <a:r>
                <a:rPr lang="en-US" altLang="zh-CN" sz="2000" b="1" dirty="0" smtClean="0">
                  <a:solidFill>
                    <a:srgbClr val="1F1F2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(</a:t>
              </a:r>
              <a:r>
                <a:rPr lang="zh-CN" altLang="en-US" sz="2000" b="1" dirty="0" smtClean="0">
                  <a:solidFill>
                    <a:srgbClr val="1F1F2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男孩是</a:t>
              </a:r>
              <a:r>
                <a:rPr lang="en-US" altLang="zh-CN" sz="2000" b="1" dirty="0" smtClean="0">
                  <a:solidFill>
                    <a:srgbClr val="FF000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he</a:t>
              </a:r>
              <a:r>
                <a:rPr lang="en-US" altLang="zh-CN" sz="2000" b="1" dirty="0" smtClean="0">
                  <a:solidFill>
                    <a:srgbClr val="1F1F2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, </a:t>
              </a:r>
              <a:r>
                <a:rPr lang="zh-CN" altLang="en-US" sz="2000" b="1" dirty="0" smtClean="0">
                  <a:solidFill>
                    <a:srgbClr val="1F1F2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女孩是</a:t>
              </a:r>
              <a:r>
                <a:rPr lang="en-US" altLang="zh-CN" sz="2000" b="1" dirty="0" smtClean="0">
                  <a:solidFill>
                    <a:srgbClr val="FF000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she</a:t>
              </a:r>
              <a:r>
                <a:rPr lang="en-US" altLang="zh-CN" sz="2000" b="1" dirty="0" smtClean="0">
                  <a:solidFill>
                    <a:srgbClr val="1F1F2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).</a:t>
              </a:r>
            </a:p>
            <a:p>
              <a:pPr>
                <a:defRPr/>
              </a:pPr>
              <a:r>
                <a:rPr lang="zh-CN" altLang="en-US" sz="2000" b="1" dirty="0" smtClean="0">
                  <a:solidFill>
                    <a:srgbClr val="1F1F2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答语要用对应的</a:t>
              </a:r>
              <a:r>
                <a:rPr lang="en-US" altLang="zh-CN" sz="2000" b="1" dirty="0" smtClean="0">
                  <a:solidFill>
                    <a:srgbClr val="FF000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he</a:t>
              </a:r>
              <a:r>
                <a:rPr lang="zh-CN" altLang="en-US" sz="2000" b="1" dirty="0" smtClean="0">
                  <a:solidFill>
                    <a:srgbClr val="1F1F2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或</a:t>
              </a:r>
              <a:r>
                <a:rPr lang="en-US" altLang="zh-CN" sz="2000" b="1" dirty="0" smtClean="0">
                  <a:solidFill>
                    <a:srgbClr val="FF000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she</a:t>
              </a:r>
              <a:r>
                <a:rPr lang="en-US" altLang="zh-CN" sz="2000" b="1" dirty="0" smtClean="0">
                  <a:solidFill>
                    <a:srgbClr val="1F1F2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, </a:t>
              </a:r>
              <a:r>
                <a:rPr lang="zh-CN" altLang="en-US" sz="2000" b="1" dirty="0" smtClean="0">
                  <a:solidFill>
                    <a:srgbClr val="1F1F2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其谓语动词</a:t>
              </a:r>
              <a:r>
                <a:rPr lang="en-US" altLang="zh-CN" sz="2000" b="1" dirty="0" smtClean="0">
                  <a:solidFill>
                    <a:srgbClr val="FF000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+s</a:t>
              </a:r>
              <a:r>
                <a:rPr lang="zh-CN" altLang="en-US" sz="2000" b="1" dirty="0" smtClean="0">
                  <a:solidFill>
                    <a:srgbClr val="1F1F2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或</a:t>
              </a:r>
              <a:r>
                <a:rPr lang="en-US" altLang="zh-CN" sz="2000" b="1" dirty="0" smtClean="0">
                  <a:solidFill>
                    <a:srgbClr val="FF000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+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es</a:t>
              </a:r>
              <a:r>
                <a:rPr lang="en-US" altLang="zh-CN" sz="2000" b="1" dirty="0" smtClean="0">
                  <a:solidFill>
                    <a:srgbClr val="FF000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.</a:t>
              </a:r>
            </a:p>
            <a:p>
              <a:pPr>
                <a:defRPr/>
              </a:pPr>
              <a:r>
                <a:rPr lang="en-US" altLang="zh-CN" sz="2000" b="1" dirty="0" smtClean="0">
                  <a:solidFill>
                    <a:schemeClr val="tx1">
                      <a:lumMod val="50000"/>
                    </a:schemeClr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2</a:t>
              </a:r>
              <a:r>
                <a:rPr lang="zh-CN" altLang="en-US" sz="2000" b="1" dirty="0" smtClean="0">
                  <a:solidFill>
                    <a:schemeClr val="tx1">
                      <a:lumMod val="50000"/>
                    </a:schemeClr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、</a:t>
              </a:r>
              <a:r>
                <a:rPr lang="en-US" altLang="zh-CN" sz="2000" b="1" dirty="0" smtClean="0">
                  <a:solidFill>
                    <a:schemeClr val="tx1">
                      <a:lumMod val="50000"/>
                    </a:schemeClr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 </a:t>
              </a:r>
              <a:r>
                <a:rPr lang="zh-CN" altLang="en-US" sz="2000" b="1" dirty="0" smtClean="0">
                  <a:solidFill>
                    <a:schemeClr val="tx1">
                      <a:lumMod val="50000"/>
                    </a:schemeClr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主语若是第三人称</a:t>
              </a:r>
              <a:r>
                <a:rPr lang="en-US" altLang="zh-CN" sz="2000" b="1" dirty="0" smtClean="0">
                  <a:solidFill>
                    <a:schemeClr val="tx1">
                      <a:lumMod val="50000"/>
                    </a:schemeClr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(</a:t>
              </a:r>
              <a:r>
                <a:rPr lang="en-US" altLang="zh-CN" sz="2000" b="1" dirty="0" smtClean="0">
                  <a:solidFill>
                    <a:srgbClr val="FF000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they</a:t>
              </a:r>
              <a:r>
                <a:rPr lang="en-US" altLang="zh-CN" sz="2000" b="1" dirty="0" smtClean="0">
                  <a:solidFill>
                    <a:schemeClr val="tx1">
                      <a:lumMod val="50000"/>
                    </a:schemeClr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)</a:t>
              </a:r>
            </a:p>
            <a:p>
              <a:pPr>
                <a:defRPr/>
              </a:pPr>
              <a:r>
                <a:rPr lang="zh-CN" altLang="en-US" sz="2000" b="1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幼圆" panose="02010509060101010101" pitchFamily="49" charset="-122"/>
                  <a:cs typeface="Arial" panose="020B0604020202020204" pitchFamily="34" charset="0"/>
                </a:rPr>
                <a:t>答语要用对应的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幼圆" panose="02010509060101010101" pitchFamily="49" charset="-122"/>
                  <a:cs typeface="Arial" panose="020B0604020202020204" pitchFamily="34" charset="0"/>
                </a:rPr>
                <a:t>they</a:t>
              </a:r>
              <a:r>
                <a:rPr lang="zh-CN" altLang="en-US" sz="2000" b="1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幼圆" panose="02010509060101010101" pitchFamily="49" charset="-122"/>
                  <a:cs typeface="Arial" panose="020B0604020202020204" pitchFamily="34" charset="0"/>
                </a:rPr>
                <a:t>，其谓语动词不变。</a:t>
              </a:r>
              <a:endParaRPr lang="zh-CN" altLang="en-US" sz="105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33425" y="1727200"/>
            <a:ext cx="7023100" cy="1754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A: How do they come to school?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B: ______ come to school by car.</a:t>
            </a:r>
          </a:p>
        </p:txBody>
      </p:sp>
      <p:sp>
        <p:nvSpPr>
          <p:cNvPr id="13315" name="标题 2"/>
          <p:cNvSpPr>
            <a:spLocks noGrp="1"/>
          </p:cNvSpPr>
          <p:nvPr>
            <p:ph type="title"/>
          </p:nvPr>
        </p:nvSpPr>
        <p:spPr bwMode="auto">
          <a:xfrm>
            <a:off x="468313" y="217488"/>
            <a:ext cx="280828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&gt;&gt;Practice</a:t>
            </a:r>
            <a:endParaRPr lang="zh-CN" altLang="en-US" sz="2400" i="1" dirty="0" smtClean="0"/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23888" y="844550"/>
            <a:ext cx="28336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do it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755650" y="1438275"/>
            <a:ext cx="18716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50888" y="3349625"/>
            <a:ext cx="7419975" cy="1754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A: How does Lily go to school?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B: She ______ to school by car.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50888" y="5026025"/>
            <a:ext cx="7419975" cy="1755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A: How does Tom go to school?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B: ______ goes to school by car.</a:t>
            </a:r>
          </a:p>
        </p:txBody>
      </p:sp>
      <p:grpSp>
        <p:nvGrpSpPr>
          <p:cNvPr id="13320" name="Group 10"/>
          <p:cNvGrpSpPr/>
          <p:nvPr/>
        </p:nvGrpSpPr>
        <p:grpSpPr bwMode="auto">
          <a:xfrm>
            <a:off x="2913063" y="984250"/>
            <a:ext cx="1512887" cy="715963"/>
            <a:chOff x="1885" y="1041"/>
            <a:chExt cx="2121" cy="2121"/>
          </a:xfrm>
        </p:grpSpPr>
        <p:sp>
          <p:nvSpPr>
            <p:cNvPr id="13342" name="Oval 7"/>
            <p:cNvSpPr>
              <a:spLocks noChangeArrowheads="1"/>
            </p:cNvSpPr>
            <p:nvPr/>
          </p:nvSpPr>
          <p:spPr bwMode="auto">
            <a:xfrm>
              <a:off x="1885" y="1041"/>
              <a:ext cx="2121" cy="2121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3343" name="Oval 8"/>
            <p:cNvSpPr>
              <a:spLocks noChangeArrowheads="1"/>
            </p:cNvSpPr>
            <p:nvPr/>
          </p:nvSpPr>
          <p:spPr bwMode="auto">
            <a:xfrm>
              <a:off x="1973" y="1137"/>
              <a:ext cx="1937" cy="1937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13321" name="TextBox 22"/>
          <p:cNvSpPr txBox="1">
            <a:spLocks noChangeArrowheads="1"/>
          </p:cNvSpPr>
          <p:nvPr/>
        </p:nvSpPr>
        <p:spPr bwMode="auto">
          <a:xfrm>
            <a:off x="3036888" y="1030288"/>
            <a:ext cx="12239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B05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They</a:t>
            </a:r>
            <a:endParaRPr lang="zh-CN" altLang="en-US" sz="3200" b="1">
              <a:solidFill>
                <a:srgbClr val="00B050"/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  <p:grpSp>
        <p:nvGrpSpPr>
          <p:cNvPr id="13322" name="Group 10"/>
          <p:cNvGrpSpPr/>
          <p:nvPr/>
        </p:nvGrpSpPr>
        <p:grpSpPr bwMode="auto">
          <a:xfrm>
            <a:off x="4649788" y="1030288"/>
            <a:ext cx="1512887" cy="715962"/>
            <a:chOff x="1885" y="1041"/>
            <a:chExt cx="2121" cy="2121"/>
          </a:xfrm>
        </p:grpSpPr>
        <p:sp>
          <p:nvSpPr>
            <p:cNvPr id="13340" name="Oval 7"/>
            <p:cNvSpPr>
              <a:spLocks noChangeArrowheads="1"/>
            </p:cNvSpPr>
            <p:nvPr/>
          </p:nvSpPr>
          <p:spPr bwMode="auto">
            <a:xfrm>
              <a:off x="1885" y="1041"/>
              <a:ext cx="2121" cy="2121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3341" name="Oval 8"/>
            <p:cNvSpPr>
              <a:spLocks noChangeArrowheads="1"/>
            </p:cNvSpPr>
            <p:nvPr/>
          </p:nvSpPr>
          <p:spPr bwMode="auto">
            <a:xfrm>
              <a:off x="1973" y="1137"/>
              <a:ext cx="1937" cy="1937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13323" name="TextBox 22"/>
          <p:cNvSpPr txBox="1">
            <a:spLocks noChangeArrowheads="1"/>
          </p:cNvSpPr>
          <p:nvPr/>
        </p:nvSpPr>
        <p:spPr bwMode="auto">
          <a:xfrm>
            <a:off x="4997450" y="1087438"/>
            <a:ext cx="1223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B05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He</a:t>
            </a:r>
            <a:endParaRPr lang="zh-CN" altLang="en-US" sz="3200" b="1">
              <a:solidFill>
                <a:srgbClr val="00B050"/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  <p:grpSp>
        <p:nvGrpSpPr>
          <p:cNvPr id="13324" name="Group 10"/>
          <p:cNvGrpSpPr/>
          <p:nvPr/>
        </p:nvGrpSpPr>
        <p:grpSpPr bwMode="auto">
          <a:xfrm>
            <a:off x="6462713" y="1081088"/>
            <a:ext cx="1512887" cy="715962"/>
            <a:chOff x="1885" y="1041"/>
            <a:chExt cx="2121" cy="2121"/>
          </a:xfrm>
        </p:grpSpPr>
        <p:sp>
          <p:nvSpPr>
            <p:cNvPr id="13338" name="Oval 7"/>
            <p:cNvSpPr>
              <a:spLocks noChangeArrowheads="1"/>
            </p:cNvSpPr>
            <p:nvPr/>
          </p:nvSpPr>
          <p:spPr bwMode="auto">
            <a:xfrm>
              <a:off x="1885" y="1041"/>
              <a:ext cx="2121" cy="2121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3339" name="Oval 8"/>
            <p:cNvSpPr>
              <a:spLocks noChangeArrowheads="1"/>
            </p:cNvSpPr>
            <p:nvPr/>
          </p:nvSpPr>
          <p:spPr bwMode="auto">
            <a:xfrm>
              <a:off x="1973" y="1137"/>
              <a:ext cx="1937" cy="1937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13325" name="TextBox 22"/>
          <p:cNvSpPr txBox="1">
            <a:spLocks noChangeArrowheads="1"/>
          </p:cNvSpPr>
          <p:nvPr/>
        </p:nvSpPr>
        <p:spPr bwMode="auto">
          <a:xfrm>
            <a:off x="6745288" y="1095375"/>
            <a:ext cx="12239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B05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goes</a:t>
            </a:r>
            <a:endParaRPr lang="zh-CN" altLang="en-US" sz="3200" b="1">
              <a:solidFill>
                <a:srgbClr val="00B050"/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  <p:grpSp>
        <p:nvGrpSpPr>
          <p:cNvPr id="23" name="Group 10"/>
          <p:cNvGrpSpPr/>
          <p:nvPr/>
        </p:nvGrpSpPr>
        <p:grpSpPr bwMode="auto">
          <a:xfrm>
            <a:off x="1401763" y="2586038"/>
            <a:ext cx="1512887" cy="715962"/>
            <a:chOff x="1885" y="1041"/>
            <a:chExt cx="2121" cy="2121"/>
          </a:xfrm>
        </p:grpSpPr>
        <p:sp>
          <p:nvSpPr>
            <p:cNvPr id="13336" name="Oval 7"/>
            <p:cNvSpPr>
              <a:spLocks noChangeArrowheads="1"/>
            </p:cNvSpPr>
            <p:nvPr/>
          </p:nvSpPr>
          <p:spPr bwMode="auto">
            <a:xfrm>
              <a:off x="1885" y="1041"/>
              <a:ext cx="2121" cy="2121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3337" name="Oval 8"/>
            <p:cNvSpPr>
              <a:spLocks noChangeArrowheads="1"/>
            </p:cNvSpPr>
            <p:nvPr/>
          </p:nvSpPr>
          <p:spPr bwMode="auto">
            <a:xfrm>
              <a:off x="1973" y="1137"/>
              <a:ext cx="1937" cy="1937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1527175" y="2632075"/>
            <a:ext cx="1223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B05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They</a:t>
            </a:r>
            <a:endParaRPr lang="zh-CN" altLang="en-US" sz="3200" b="1" dirty="0">
              <a:solidFill>
                <a:srgbClr val="00B050"/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  <p:grpSp>
        <p:nvGrpSpPr>
          <p:cNvPr id="27" name="Group 10"/>
          <p:cNvGrpSpPr/>
          <p:nvPr/>
        </p:nvGrpSpPr>
        <p:grpSpPr bwMode="auto">
          <a:xfrm>
            <a:off x="2344738" y="4217988"/>
            <a:ext cx="1512887" cy="715962"/>
            <a:chOff x="1885" y="1041"/>
            <a:chExt cx="2121" cy="2121"/>
          </a:xfrm>
        </p:grpSpPr>
        <p:sp>
          <p:nvSpPr>
            <p:cNvPr id="13334" name="Oval 7"/>
            <p:cNvSpPr>
              <a:spLocks noChangeArrowheads="1"/>
            </p:cNvSpPr>
            <p:nvPr/>
          </p:nvSpPr>
          <p:spPr bwMode="auto">
            <a:xfrm>
              <a:off x="1885" y="1041"/>
              <a:ext cx="2121" cy="2121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3335" name="Oval 8"/>
            <p:cNvSpPr>
              <a:spLocks noChangeArrowheads="1"/>
            </p:cNvSpPr>
            <p:nvPr/>
          </p:nvSpPr>
          <p:spPr bwMode="auto">
            <a:xfrm>
              <a:off x="1973" y="1137"/>
              <a:ext cx="1937" cy="1937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2627313" y="4232275"/>
            <a:ext cx="12239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B05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goes</a:t>
            </a:r>
            <a:endParaRPr lang="zh-CN" altLang="en-US" sz="3200" b="1">
              <a:solidFill>
                <a:srgbClr val="00B050"/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  <p:grpSp>
        <p:nvGrpSpPr>
          <p:cNvPr id="31" name="Group 10"/>
          <p:cNvGrpSpPr/>
          <p:nvPr/>
        </p:nvGrpSpPr>
        <p:grpSpPr bwMode="auto">
          <a:xfrm>
            <a:off x="1341438" y="5935663"/>
            <a:ext cx="1511300" cy="715962"/>
            <a:chOff x="1885" y="1041"/>
            <a:chExt cx="2121" cy="2121"/>
          </a:xfrm>
        </p:grpSpPr>
        <p:sp>
          <p:nvSpPr>
            <p:cNvPr id="13332" name="Oval 7"/>
            <p:cNvSpPr>
              <a:spLocks noChangeArrowheads="1"/>
            </p:cNvSpPr>
            <p:nvPr/>
          </p:nvSpPr>
          <p:spPr bwMode="auto">
            <a:xfrm>
              <a:off x="1885" y="1041"/>
              <a:ext cx="2121" cy="2121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3333" name="Oval 8"/>
            <p:cNvSpPr>
              <a:spLocks noChangeArrowheads="1"/>
            </p:cNvSpPr>
            <p:nvPr/>
          </p:nvSpPr>
          <p:spPr bwMode="auto">
            <a:xfrm>
              <a:off x="1973" y="1137"/>
              <a:ext cx="1937" cy="1937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34" name="TextBox 22"/>
          <p:cNvSpPr txBox="1">
            <a:spLocks noChangeArrowheads="1"/>
          </p:cNvSpPr>
          <p:nvPr/>
        </p:nvSpPr>
        <p:spPr bwMode="auto">
          <a:xfrm>
            <a:off x="1689100" y="5992813"/>
            <a:ext cx="1223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B05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He</a:t>
            </a:r>
            <a:endParaRPr lang="zh-CN" altLang="en-US" sz="3200" b="1">
              <a:solidFill>
                <a:srgbClr val="00B050"/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/>
        </p:nvSpPr>
        <p:spPr bwMode="auto">
          <a:xfrm>
            <a:off x="611188" y="890588"/>
            <a:ext cx="39608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Listen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84213" y="1473200"/>
            <a:ext cx="3311525" cy="11113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标题 2"/>
          <p:cNvSpPr>
            <a:spLocks noGrp="1"/>
          </p:cNvSpPr>
          <p:nvPr>
            <p:ph type="title"/>
          </p:nvPr>
        </p:nvSpPr>
        <p:spPr bwMode="auto">
          <a:xfrm>
            <a:off x="468313" y="217488"/>
            <a:ext cx="280828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27088" y="1758950"/>
            <a:ext cx="7920037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Li Shan go to the zoo?</a:t>
            </a:r>
            <a:endParaRPr lang="en-US" altLang="zh-CN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95338" y="3135313"/>
            <a:ext cx="7920037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her father and mother go to the zoo by car?</a:t>
            </a:r>
            <a:endParaRPr lang="en-US" altLang="zh-CN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27088" y="4879975"/>
            <a:ext cx="61214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they go to the zoo?</a:t>
            </a:r>
            <a:endParaRPr lang="en-US" altLang="zh-CN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31850" y="2474913"/>
            <a:ext cx="792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She goes to the zoo by car.</a:t>
            </a:r>
            <a:endParaRPr kumimoji="1" lang="en-US" altLang="zh-CN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95338" y="4303713"/>
            <a:ext cx="7920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Yes, they do.</a:t>
            </a:r>
            <a:endParaRPr kumimoji="1" lang="en-US" altLang="zh-CN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89000" y="5564188"/>
            <a:ext cx="7920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They go to the zoo by car.</a:t>
            </a:r>
            <a:endParaRPr kumimoji="1" lang="en-US" altLang="zh-CN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71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" y="181610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322580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" y="494506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Unit3PartBLet’slearnmore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607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 bwMode="auto">
          <a:xfrm>
            <a:off x="468313" y="217488"/>
            <a:ext cx="280828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11188" y="836613"/>
            <a:ext cx="33385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27163"/>
            <a:ext cx="295116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7646" y="1404358"/>
            <a:ext cx="7556984" cy="526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圆角矩形标注 9"/>
          <p:cNvSpPr/>
          <p:nvPr/>
        </p:nvSpPr>
        <p:spPr>
          <a:xfrm>
            <a:off x="2771775" y="6165850"/>
            <a:ext cx="4392613" cy="498475"/>
          </a:xfrm>
          <a:prstGeom prst="wedgeRoundRectCallout">
            <a:avLst>
              <a:gd name="adj1" fmla="val 44949"/>
              <a:gd name="adj2" fmla="val -178751"/>
              <a:gd name="adj3" fmla="val 16667"/>
            </a:avLst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go to the zoo by car.</a:t>
            </a:r>
          </a:p>
        </p:txBody>
      </p:sp>
      <p:pic>
        <p:nvPicPr>
          <p:cNvPr id="11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2420938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6234113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>
            <a:spLocks noGrp="1"/>
          </p:cNvSpPr>
          <p:nvPr>
            <p:ph type="title"/>
          </p:nvPr>
        </p:nvSpPr>
        <p:spPr bwMode="auto">
          <a:xfrm>
            <a:off x="468313" y="217488"/>
            <a:ext cx="280828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11188" y="836613"/>
            <a:ext cx="33385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27163"/>
            <a:ext cx="295116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5234" y="1536800"/>
            <a:ext cx="8113532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0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52625"/>
            <a:ext cx="368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6308725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600</Words>
  <Application>Microsoft Office PowerPoint</Application>
  <PresentationFormat>全屏显示(4:3)</PresentationFormat>
  <Paragraphs>116</Paragraphs>
  <Slides>15</Slides>
  <Notes>7</Notes>
  <HiddenSlides>0</HiddenSlides>
  <MMClips>9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Unit3 How do you come to school?</vt:lpstr>
      <vt:lpstr>&gt;&gt;Review</vt:lpstr>
      <vt:lpstr>&gt;&gt;Review</vt:lpstr>
      <vt:lpstr>&gt;&gt;Warm-up</vt:lpstr>
      <vt:lpstr>&gt;&gt;Presentation</vt:lpstr>
      <vt:lpstr>&gt;&gt;Practice</vt:lpstr>
      <vt:lpstr>&gt;&gt;Presentation</vt:lpstr>
      <vt:lpstr>&gt;&gt;Presentation</vt:lpstr>
      <vt:lpstr>&gt;&gt;Presentation</vt:lpstr>
      <vt:lpstr>&gt;&gt;Presentation</vt:lpstr>
      <vt:lpstr>&gt;&gt;Practice</vt:lpstr>
      <vt:lpstr>&gt;&gt;Practice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2023-01-16T19:31:19Z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C657FC28F93B4706B659DE36D63D0384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