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290" r:id="rId3"/>
    <p:sldId id="270" r:id="rId4"/>
    <p:sldId id="307" r:id="rId5"/>
    <p:sldId id="349" r:id="rId6"/>
    <p:sldId id="388" r:id="rId7"/>
    <p:sldId id="389" r:id="rId8"/>
    <p:sldId id="311" r:id="rId9"/>
    <p:sldId id="390" r:id="rId10"/>
    <p:sldId id="394" r:id="rId11"/>
    <p:sldId id="391" r:id="rId12"/>
    <p:sldId id="384" r:id="rId13"/>
    <p:sldId id="392" r:id="rId14"/>
    <p:sldId id="393" r:id="rId15"/>
    <p:sldId id="371" r:id="rId16"/>
    <p:sldId id="395" r:id="rId17"/>
    <p:sldId id="376" r:id="rId18"/>
    <p:sldId id="396" r:id="rId19"/>
    <p:sldId id="377" r:id="rId20"/>
    <p:sldId id="381" r:id="rId21"/>
    <p:sldId id="300" r:id="rId22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6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4E775B-E118-491F-BFBC-6E94F029290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0325DC0-D0E3-4383-A12A-212908C0EA5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5DC0-D0E3-4383-A12A-212908C0EA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1B5312-CCFF-4178-AE62-9C2FAC4D6E2D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BBEB4-73F2-4231-96D2-19B27E5E2D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5AD26-8155-49AB-B15B-91FD5CC7F9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4717-AE58-4546-957C-8CD85CCD2A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500B1-8962-4A6B-9162-33A52C1DCE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200EB-7B64-4C3E-A210-CF9502B9A4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C1182-5004-498C-93C9-50FBD4439B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B964-4711-4C34-8DAC-58912E55A9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23CA-8CC8-4CCD-BAED-958750B129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CC06A-A5CB-47A6-B538-F77419E7CE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6C33C-2F03-4B79-B870-BF2E5B6F86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C689-13B4-44D6-B2B4-2A2D7A3575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8EFE57-83AD-40BA-9C88-E743A61F5F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4098" name="图片 24" descr="小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53534">
            <a:off x="7737475" y="5386672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5" descr="中间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094" y="5383213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5" y="1061061"/>
            <a:ext cx="8152248" cy="2165537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131763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Unit 1 Li Ming Goes to Canada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3210717" y="2658387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年级上册 </a:t>
            </a:r>
          </a:p>
        </p:txBody>
      </p:sp>
      <p:pic>
        <p:nvPicPr>
          <p:cNvPr id="4106" name="图片 70" descr="蝴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093207" y="3420179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8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86961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4 Making Dinner</a:t>
            </a:r>
            <a:endParaRPr lang="zh-CN" altLang="en-US" sz="4400" b="1" dirty="0"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4754" y="573380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1813992" y="201667"/>
            <a:ext cx="60181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wash the dishes</a:t>
            </a:r>
            <a:endParaRPr kumimoji="1" lang="zh-CN" altLang="en-US" sz="4000" spc="-300" dirty="0"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3314" name="Picture 3" descr="C:\Users\Administrator\Desktop\QQ截图20170516174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3325" y="1475641"/>
            <a:ext cx="67008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17"/>
          <p:cNvSpPr txBox="1">
            <a:spLocks noChangeArrowheads="1"/>
          </p:cNvSpPr>
          <p:nvPr/>
        </p:nvSpPr>
        <p:spPr bwMode="auto">
          <a:xfrm>
            <a:off x="2794000" y="1692275"/>
            <a:ext cx="4495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I help you?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我可以帮你吗？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87425" y="17446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0" name="文本框 19"/>
          <p:cNvSpPr txBox="1">
            <a:spLocks noChangeArrowheads="1"/>
          </p:cNvSpPr>
          <p:nvPr/>
        </p:nvSpPr>
        <p:spPr bwMode="auto">
          <a:xfrm>
            <a:off x="1246188" y="1725613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2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4343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8" y="16303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17588" y="2370138"/>
            <a:ext cx="76628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这个句型主要用于询问对方是否需要帮助，其中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情态动词，意为“可以”，后面接动词原形。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对方的肯定回答用“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Yes.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)/Sure. 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当然可以。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否定回答用“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No,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thanks.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（不用了， 谢谢。）”。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5364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38" y="185896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矩形 16"/>
          <p:cNvSpPr>
            <a:spLocks noChangeArrowheads="1"/>
          </p:cNvSpPr>
          <p:nvPr/>
        </p:nvSpPr>
        <p:spPr bwMode="auto">
          <a:xfrm>
            <a:off x="746125" y="170815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1638300" y="1625600"/>
            <a:ext cx="69850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车站、书店、商场、餐馆里的服务员常用这句话招呼顾客。但是它在不同的场合有不同的含义，快来看看吧！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5825" y="3876675"/>
            <a:ext cx="2266950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你想要去哪里？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01700" y="5051425"/>
            <a:ext cx="2251075" cy="46196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你想要什么书？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16663" y="3876675"/>
            <a:ext cx="2268537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你想买点什么？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32538" y="5119688"/>
            <a:ext cx="2252662" cy="46196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你想吃点什么？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98913" y="4337050"/>
            <a:ext cx="15160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May I help you?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>
            <a:stCxn id="3" idx="3"/>
          </p:cNvCxnSpPr>
          <p:nvPr/>
        </p:nvCxnSpPr>
        <p:spPr>
          <a:xfrm>
            <a:off x="3152775" y="4106863"/>
            <a:ext cx="846138" cy="681037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3" idx="3"/>
          </p:cNvCxnSpPr>
          <p:nvPr/>
        </p:nvCxnSpPr>
        <p:spPr>
          <a:xfrm flipV="1">
            <a:off x="3152775" y="4802188"/>
            <a:ext cx="846138" cy="48101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" idx="3"/>
            <a:endCxn id="28" idx="1"/>
          </p:cNvCxnSpPr>
          <p:nvPr/>
        </p:nvCxnSpPr>
        <p:spPr>
          <a:xfrm flipV="1">
            <a:off x="5514975" y="4106863"/>
            <a:ext cx="801688" cy="681037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3" idx="3"/>
            <a:endCxn id="29" idx="1"/>
          </p:cNvCxnSpPr>
          <p:nvPr/>
        </p:nvCxnSpPr>
        <p:spPr>
          <a:xfrm>
            <a:off x="5514975" y="4787900"/>
            <a:ext cx="817563" cy="563563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40075" y="3805238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在车站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125788" y="5172075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在书店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53038" y="3794125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在商场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02250" y="5321300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在餐馆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" grpId="0" animBg="1"/>
      <p:bldP spid="27" grpId="0" animBg="1"/>
      <p:bldP spid="28" grpId="0" animBg="1"/>
      <p:bldP spid="29" grpId="0" animBg="1"/>
      <p:bldP spid="30" grpId="0" animBg="1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8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6388" name="组合 26"/>
          <p:cNvGrpSpPr/>
          <p:nvPr/>
        </p:nvGrpSpPr>
        <p:grpSpPr bwMode="auto">
          <a:xfrm>
            <a:off x="628650" y="2217738"/>
            <a:ext cx="1260475" cy="461962"/>
            <a:chOff x="1220273" y="4806950"/>
            <a:chExt cx="1258577" cy="462489"/>
          </a:xfrm>
        </p:grpSpPr>
        <p:sp>
          <p:nvSpPr>
            <p:cNvPr id="16389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6390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93875" y="1973263"/>
            <a:ext cx="6919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—___________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—Yes. I’m lost. Where is the library?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Let me help you.               B. Can you help me?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C. May I help you?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51150" y="222408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17"/>
          <p:cNvSpPr txBox="1">
            <a:spLocks noChangeArrowheads="1"/>
          </p:cNvSpPr>
          <p:nvPr/>
        </p:nvSpPr>
        <p:spPr bwMode="auto">
          <a:xfrm>
            <a:off x="3063875" y="1624013"/>
            <a:ext cx="4032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lunch /lʌntʃ/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午餐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131888" y="17414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2" name="文本框 19"/>
          <p:cNvSpPr txBox="1">
            <a:spLocks noChangeArrowheads="1"/>
          </p:cNvSpPr>
          <p:nvPr/>
        </p:nvSpPr>
        <p:spPr bwMode="auto">
          <a:xfrm>
            <a:off x="1412875" y="1722438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5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436813" y="2355850"/>
            <a:ext cx="6161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Your clothes are very dirty.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你的衣服很脏。</a:t>
            </a:r>
          </a:p>
        </p:txBody>
      </p:sp>
      <p:pic>
        <p:nvPicPr>
          <p:cNvPr id="1741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6637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矩形 1"/>
          <p:cNvSpPr>
            <a:spLocks noChangeArrowheads="1"/>
          </p:cNvSpPr>
          <p:nvPr/>
        </p:nvSpPr>
        <p:spPr bwMode="auto">
          <a:xfrm>
            <a:off x="1438275" y="25828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18" name="矩形 3"/>
          <p:cNvSpPr>
            <a:spLocks noChangeArrowheads="1"/>
          </p:cNvSpPr>
          <p:nvPr/>
        </p:nvSpPr>
        <p:spPr bwMode="auto">
          <a:xfrm>
            <a:off x="1447800" y="338931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482850" y="3143250"/>
            <a:ext cx="290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dirty water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脏水</a:t>
            </a: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2525713" y="4805363"/>
            <a:ext cx="2032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thirty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三十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21" name="矩形 3"/>
          <p:cNvSpPr>
            <a:spLocks noChangeArrowheads="1"/>
          </p:cNvSpPr>
          <p:nvPr/>
        </p:nvSpPr>
        <p:spPr bwMode="auto">
          <a:xfrm>
            <a:off x="1435100" y="41830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486025" y="3937000"/>
            <a:ext cx="2620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clean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干净的</a:t>
            </a:r>
          </a:p>
        </p:txBody>
      </p:sp>
      <p:sp>
        <p:nvSpPr>
          <p:cNvPr id="17423" name="矩形 3"/>
          <p:cNvSpPr>
            <a:spLocks noChangeArrowheads="1"/>
          </p:cNvSpPr>
          <p:nvPr/>
        </p:nvSpPr>
        <p:spPr bwMode="auto">
          <a:xfrm>
            <a:off x="1150938" y="49895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88" y="119779"/>
            <a:ext cx="396788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8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800" spc="-300" dirty="0"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25" y="1446213"/>
            <a:ext cx="5962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8"/>
          <p:cNvSpPr txBox="1"/>
          <p:nvPr/>
        </p:nvSpPr>
        <p:spPr>
          <a:xfrm>
            <a:off x="2837588" y="119779"/>
            <a:ext cx="396788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8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800" spc="-300" dirty="0">
              <a:solidFill>
                <a:srgbClr val="D63D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9458" name="Picture 3" descr="C:\Users\Administrator\Desktop\QQ截图20170516175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255713"/>
            <a:ext cx="754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81163" y="242728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6988" y="1992313"/>
            <a:ext cx="938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make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57613" y="2363788"/>
            <a:ext cx="992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dirty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9575" y="2838450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98775" y="2824163"/>
            <a:ext cx="85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wash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81163" y="3260725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40050" y="323215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cook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08150" y="3679825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3863" y="409098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25875" y="4022725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dirty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79575" y="4483100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52813" y="4484688"/>
            <a:ext cx="985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wash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81163" y="4926013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65288" y="5319713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771900" y="5287963"/>
            <a:ext cx="91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clean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962025" y="1357313"/>
            <a:ext cx="7534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It’s five o’ clock in the afternoon.</a:t>
            </a:r>
          </a:p>
          <a:p>
            <a:pPr marL="27305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It’s time to make _________.</a:t>
            </a:r>
          </a:p>
          <a:p>
            <a:pPr marL="730250" indent="-4572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breakfast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　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B. lunch            C. dinner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You can help me ________a card.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A. makes          B. make              C. making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944938" y="24923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4" name="组合 22"/>
          <p:cNvGrpSpPr/>
          <p:nvPr/>
        </p:nvGrpSpPr>
        <p:grpSpPr bwMode="auto">
          <a:xfrm>
            <a:off x="7140575" y="1125538"/>
            <a:ext cx="1839913" cy="368300"/>
            <a:chOff x="6895771" y="1125559"/>
            <a:chExt cx="2008600" cy="368279"/>
          </a:xfrm>
        </p:grpSpPr>
        <p:sp>
          <p:nvSpPr>
            <p:cNvPr id="22" name="矩形 21"/>
            <p:cNvSpPr/>
            <p:nvPr/>
          </p:nvSpPr>
          <p:spPr>
            <a:xfrm>
              <a:off x="6925233" y="1143020"/>
              <a:ext cx="1979138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0486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079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354138" y="4830763"/>
            <a:ext cx="7153275" cy="111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228850" y="4814888"/>
            <a:ext cx="6315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 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sb.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 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</a:t>
            </a:r>
            <a:r>
              <a:rPr lang="en-US" altLang="zh-CN" sz="2400" b="1" dirty="0" err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意为“帮助某人做某事”。所以用动词原形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make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944938" y="36290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962025" y="1535113"/>
            <a:ext cx="75342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Who is helping her _________Chinese?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for            B. of            C. with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Let’s _________his brother move the desk.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A. help          B. helps        C. helping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402138" y="16906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8" name="组合 22"/>
          <p:cNvGrpSpPr/>
          <p:nvPr/>
        </p:nvGrpSpPr>
        <p:grpSpPr bwMode="auto">
          <a:xfrm>
            <a:off x="7099300" y="1125538"/>
            <a:ext cx="1812925" cy="368300"/>
            <a:chOff x="7297923" y="1125559"/>
            <a:chExt cx="1979122" cy="368279"/>
          </a:xfrm>
        </p:grpSpPr>
        <p:sp>
          <p:nvSpPr>
            <p:cNvPr id="22" name="矩形 21"/>
            <p:cNvSpPr/>
            <p:nvPr/>
          </p:nvSpPr>
          <p:spPr>
            <a:xfrm>
              <a:off x="7297923" y="1143020"/>
              <a:ext cx="197912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1510" name="文本框 17"/>
            <p:cNvSpPr txBox="1">
              <a:spLocks noChangeArrowheads="1"/>
            </p:cNvSpPr>
            <p:nvPr/>
          </p:nvSpPr>
          <p:spPr bwMode="auto">
            <a:xfrm>
              <a:off x="7313167" y="1125559"/>
              <a:ext cx="645966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343025" y="2849563"/>
            <a:ext cx="7153275" cy="111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217738" y="2833688"/>
            <a:ext cx="63150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 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sb.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 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with </a:t>
            </a:r>
            <a:r>
              <a:rPr lang="en-US" altLang="zh-CN" sz="2400" b="1" dirty="0" err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意为“帮助某人做某事”，这是固定搭配，介词用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with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538413" y="42354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304925" y="5283200"/>
            <a:ext cx="7153275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79638" y="5267325"/>
            <a:ext cx="539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Let’s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后面接动词原形，故选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900113" y="1646238"/>
            <a:ext cx="81137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二、连词成句。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-536575"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you, I,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may, help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-536575"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</a:t>
            </a:r>
          </a:p>
          <a:p>
            <a:pPr marL="0" indent="0" eaLnBrk="1" hangingPunct="1">
              <a:lnSpc>
                <a:spcPct val="18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三、根据句意和图片提示，用正确的单词填空。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27380" indent="0"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The boy’s hands are ___________.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4738688" y="4454525"/>
            <a:ext cx="84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dirty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525588" y="3160713"/>
            <a:ext cx="3008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May I help you?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3" name="组合 22"/>
          <p:cNvGrpSpPr/>
          <p:nvPr/>
        </p:nvGrpSpPr>
        <p:grpSpPr bwMode="auto">
          <a:xfrm>
            <a:off x="7208838" y="1125538"/>
            <a:ext cx="1839912" cy="368300"/>
            <a:chOff x="6895771" y="1125559"/>
            <a:chExt cx="2008600" cy="368279"/>
          </a:xfrm>
        </p:grpSpPr>
        <p:sp>
          <p:nvSpPr>
            <p:cNvPr id="24" name="矩形 23"/>
            <p:cNvSpPr/>
            <p:nvPr/>
          </p:nvSpPr>
          <p:spPr>
            <a:xfrm>
              <a:off x="6925232" y="1143020"/>
              <a:ext cx="1979139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2535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080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pic>
        <p:nvPicPr>
          <p:cNvPr id="22536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3788" y="4376738"/>
            <a:ext cx="1066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47875" y="4575175"/>
            <a:ext cx="5676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What did you eat for dinner?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6963" y="1793875"/>
            <a:ext cx="33258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150" y="1793875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E:\QQ文件\小学点拨课件副本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33413" y="1485900"/>
            <a:ext cx="8010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33413" y="3113088"/>
            <a:ext cx="79390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609725" indent="-1609725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lunch,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dinner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dirty</a:t>
            </a:r>
          </a:p>
          <a:p>
            <a:pPr marL="1529080" indent="-1529080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What’s for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dinner?</a:t>
            </a:r>
          </a:p>
          <a:p>
            <a:pPr marL="1529080" indent="81280"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help my mother make dinner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5602" name="Picture 39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0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5605" name="Picture 16" descr="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7" y="1329273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451206" y="206130"/>
            <a:ext cx="45745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Time for dinner!</a:t>
            </a:r>
          </a:p>
        </p:txBody>
      </p:sp>
      <p:sp>
        <p:nvSpPr>
          <p:cNvPr id="4104" name="矩形 1"/>
          <p:cNvSpPr>
            <a:spLocks noChangeArrowheads="1"/>
          </p:cNvSpPr>
          <p:nvPr/>
        </p:nvSpPr>
        <p:spPr bwMode="auto">
          <a:xfrm>
            <a:off x="677863" y="1193800"/>
            <a:ext cx="7234237" cy="51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6155" indent="-986155" defTabSz="445770">
              <a:lnSpc>
                <a:spcPct val="150000"/>
              </a:lnSpc>
              <a:buFontTx/>
              <a:buNone/>
              <a:tabLst>
                <a:tab pos="9855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355" indent="-808355" defTabSz="445770">
              <a:lnSpc>
                <a:spcPct val="150000"/>
              </a:lnSpc>
              <a:buFontTx/>
              <a:buNone/>
              <a:tabLst>
                <a:tab pos="8077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half past six. Time for dinner!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hungry,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Mum! I only ate an apple for lunch. What’s for dinner?</a:t>
            </a:r>
          </a:p>
          <a:p>
            <a:pPr marL="986155" indent="-986155" defTabSz="445770">
              <a:lnSpc>
                <a:spcPct val="150000"/>
              </a:lnSpc>
              <a:buFontTx/>
              <a:buNone/>
              <a:tabLst>
                <a:tab pos="9855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Smith: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 m cooking meat 3 and vegetables.</a:t>
            </a:r>
          </a:p>
          <a:p>
            <a:pPr marL="808355" indent="-808355" defTabSz="445770">
              <a:lnSpc>
                <a:spcPct val="150000"/>
              </a:lnSpc>
              <a:buFontTx/>
              <a:buNone/>
              <a:tabLst>
                <a:tab pos="8077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help my mother make dinner. She needs some vegetables.</a:t>
            </a:r>
          </a:p>
          <a:p>
            <a:pPr marL="808355" indent="-808355" defTabSz="445770">
              <a:lnSpc>
                <a:spcPct val="150000"/>
              </a:lnSpc>
              <a:buFontTx/>
              <a:buNone/>
              <a:tabLst>
                <a:tab pos="8077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tomatoes are in the fridge. </a:t>
            </a:r>
          </a:p>
          <a:p>
            <a:pPr marL="808355" indent="-808355" defTabSz="445770">
              <a:lnSpc>
                <a:spcPct val="150000"/>
              </a:lnSpc>
              <a:buFontTx/>
              <a:buNone/>
              <a:tabLst>
                <a:tab pos="8077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potatoes and carrots are on the table.</a:t>
            </a:r>
          </a:p>
          <a:p>
            <a:pPr marL="808355" indent="-808355" defTabSz="445770">
              <a:lnSpc>
                <a:spcPct val="150000"/>
              </a:lnSpc>
              <a:buFontTx/>
              <a:buNone/>
              <a:tabLst>
                <a:tab pos="8077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Smith: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Dinner’s ready!</a:t>
            </a:r>
          </a:p>
          <a:p>
            <a:pPr marL="808355" indent="-808355" defTabSz="445770">
              <a:lnSpc>
                <a:spcPct val="150000"/>
              </a:lnSpc>
              <a:buFontTx/>
              <a:buNone/>
              <a:tabLst>
                <a:tab pos="807720" algn="l"/>
              </a:tabLs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dinner looks so good, Mrs. Smith.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文本框 17"/>
          <p:cNvSpPr txBox="1">
            <a:spLocks noChangeArrowheads="1"/>
          </p:cNvSpPr>
          <p:nvPr/>
        </p:nvSpPr>
        <p:spPr bwMode="auto">
          <a:xfrm>
            <a:off x="2817813" y="1582738"/>
            <a:ext cx="4032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lunch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lʌntʃ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午餐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85825" y="17002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2" name="文本框 19"/>
          <p:cNvSpPr txBox="1">
            <a:spLocks noChangeArrowheads="1"/>
          </p:cNvSpPr>
          <p:nvPr/>
        </p:nvSpPr>
        <p:spPr bwMode="auto">
          <a:xfrm>
            <a:off x="1166813" y="1681163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192338" y="2314575"/>
            <a:ext cx="48879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girl has some meat for lunch.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这个女孩午餐吃了一些肉。</a:t>
            </a:r>
          </a:p>
        </p:txBody>
      </p:sp>
      <p:pic>
        <p:nvPicPr>
          <p:cNvPr id="717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16224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192213" y="25431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178" name="矩形 3"/>
          <p:cNvSpPr>
            <a:spLocks noChangeArrowheads="1"/>
          </p:cNvSpPr>
          <p:nvPr/>
        </p:nvSpPr>
        <p:spPr bwMode="auto">
          <a:xfrm>
            <a:off x="1106488" y="411162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209800" y="3867150"/>
            <a:ext cx="2708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lunch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吃午餐</a:t>
            </a:r>
          </a:p>
        </p:txBody>
      </p:sp>
      <p:pic>
        <p:nvPicPr>
          <p:cNvPr id="7180" name="图片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2013" y="49974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矩形 16"/>
          <p:cNvSpPr>
            <a:spLocks noChangeArrowheads="1"/>
          </p:cNvSpPr>
          <p:nvPr/>
        </p:nvSpPr>
        <p:spPr bwMode="auto">
          <a:xfrm>
            <a:off x="1155700" y="4846638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2184400" y="4764088"/>
            <a:ext cx="42560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合成词：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lunchtime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午餐时间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4" grpId="0" build="p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文本框 17"/>
          <p:cNvSpPr txBox="1">
            <a:spLocks noChangeArrowheads="1"/>
          </p:cNvSpPr>
          <p:nvPr/>
        </p:nvSpPr>
        <p:spPr bwMode="auto">
          <a:xfrm>
            <a:off x="2692400" y="1571625"/>
            <a:ext cx="485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What’s for dinner?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晚饭吃什么？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47725" y="17129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6" name="文本框 19"/>
          <p:cNvSpPr txBox="1">
            <a:spLocks noChangeArrowheads="1"/>
          </p:cNvSpPr>
          <p:nvPr/>
        </p:nvSpPr>
        <p:spPr bwMode="auto">
          <a:xfrm>
            <a:off x="1158875" y="1682750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7182" name="TextBox 8"/>
          <p:cNvSpPr txBox="1">
            <a:spLocks noChangeArrowheads="1"/>
          </p:cNvSpPr>
          <p:nvPr/>
        </p:nvSpPr>
        <p:spPr bwMode="auto">
          <a:xfrm>
            <a:off x="2209800" y="2938463"/>
            <a:ext cx="511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 has dinner at home.</a:t>
            </a:r>
          </a:p>
          <a:p>
            <a:pPr eaLnBrk="0" hangingPunct="0"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他在家吃晚饭。</a:t>
            </a:r>
          </a:p>
        </p:txBody>
      </p:sp>
      <p:pic>
        <p:nvPicPr>
          <p:cNvPr id="820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6002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矩形 25"/>
          <p:cNvSpPr>
            <a:spLocks noChangeArrowheads="1"/>
          </p:cNvSpPr>
          <p:nvPr/>
        </p:nvSpPr>
        <p:spPr bwMode="auto">
          <a:xfrm>
            <a:off x="1058863" y="2328863"/>
            <a:ext cx="55197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dinner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dɪnə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(r)/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晚餐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2" name="矩形 2"/>
          <p:cNvSpPr>
            <a:spLocks noChangeArrowheads="1"/>
          </p:cNvSpPr>
          <p:nvPr/>
        </p:nvSpPr>
        <p:spPr bwMode="auto">
          <a:xfrm>
            <a:off x="1163638" y="31400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211388" y="4265613"/>
            <a:ext cx="67421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make dinner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做晚餐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dinner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吃晚餐</a:t>
            </a:r>
          </a:p>
        </p:txBody>
      </p:sp>
      <p:sp>
        <p:nvSpPr>
          <p:cNvPr id="8204" name="矩形 2"/>
          <p:cNvSpPr>
            <a:spLocks noChangeArrowheads="1"/>
          </p:cNvSpPr>
          <p:nvPr/>
        </p:nvSpPr>
        <p:spPr bwMode="auto">
          <a:xfrm>
            <a:off x="1165225" y="4467225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214563" y="4935538"/>
            <a:ext cx="17700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supper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6" name="矩形 2"/>
          <p:cNvSpPr>
            <a:spLocks noChangeArrowheads="1"/>
          </p:cNvSpPr>
          <p:nvPr/>
        </p:nvSpPr>
        <p:spPr bwMode="auto">
          <a:xfrm>
            <a:off x="854075" y="51371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同义词：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/>
      <p:bldP spid="20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1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9220" name="矩形 25"/>
          <p:cNvSpPr>
            <a:spLocks noChangeArrowheads="1"/>
          </p:cNvSpPr>
          <p:nvPr/>
        </p:nvSpPr>
        <p:spPr bwMode="auto">
          <a:xfrm>
            <a:off x="1112838" y="1387475"/>
            <a:ext cx="351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询问三餐吃什么的句型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128713" y="1979613"/>
            <a:ext cx="70326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句型结构为：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What’s for +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三餐名词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(breakfast/ </a:t>
            </a:r>
          </a:p>
          <a:p>
            <a:pPr marL="1882775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lunch/dinner)?</a:t>
            </a:r>
            <a:endParaRPr lang="zh-CN" altLang="en-US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222" name="组合 1"/>
          <p:cNvGrpSpPr/>
          <p:nvPr/>
        </p:nvGrpSpPr>
        <p:grpSpPr bwMode="auto">
          <a:xfrm>
            <a:off x="1101725" y="2670175"/>
            <a:ext cx="1806575" cy="1514475"/>
            <a:chOff x="603250" y="3113088"/>
            <a:chExt cx="1917700" cy="1485900"/>
          </a:xfrm>
        </p:grpSpPr>
        <p:pic>
          <p:nvPicPr>
            <p:cNvPr id="9223" name="图片 3" descr="泡泡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2578100" y="3963988"/>
            <a:ext cx="453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句型中介词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一定不要丢掉。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551113" y="4591050"/>
            <a:ext cx="51117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—What’s for lunch?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午饭吃什么？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—Noodles.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面条。</a:t>
            </a:r>
          </a:p>
        </p:txBody>
      </p:sp>
      <p:sp>
        <p:nvSpPr>
          <p:cNvPr id="9227" name="矩形 2"/>
          <p:cNvSpPr>
            <a:spLocks noChangeArrowheads="1"/>
          </p:cNvSpPr>
          <p:nvPr/>
        </p:nvSpPr>
        <p:spPr bwMode="auto">
          <a:xfrm>
            <a:off x="1504950" y="47783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8" grpId="0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0244" name="组合 26"/>
          <p:cNvGrpSpPr/>
          <p:nvPr/>
        </p:nvGrpSpPr>
        <p:grpSpPr bwMode="auto">
          <a:xfrm>
            <a:off x="1147763" y="2463800"/>
            <a:ext cx="1260475" cy="461963"/>
            <a:chOff x="1220273" y="4806950"/>
            <a:chExt cx="1258577" cy="462489"/>
          </a:xfrm>
        </p:grpSpPr>
        <p:sp>
          <p:nvSpPr>
            <p:cNvPr id="10245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0246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20273" y="4861186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12988" y="2219325"/>
            <a:ext cx="5370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—What’s __________ breakfast?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—Some bread and milk.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A. at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　  　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B. for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　　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C. to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25938" y="2498725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文本框 17"/>
          <p:cNvSpPr txBox="1">
            <a:spLocks noChangeArrowheads="1"/>
          </p:cNvSpPr>
          <p:nvPr/>
        </p:nvSpPr>
        <p:spPr bwMode="auto">
          <a:xfrm>
            <a:off x="2889250" y="1501775"/>
            <a:ext cx="47894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Let’s help my mother make dinner.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咱们帮助我妈妈做晚饭吧。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41400" y="17303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68" name="文本框 19"/>
          <p:cNvSpPr txBox="1">
            <a:spLocks noChangeArrowheads="1"/>
          </p:cNvSpPr>
          <p:nvPr/>
        </p:nvSpPr>
        <p:spPr bwMode="auto">
          <a:xfrm>
            <a:off x="1300163" y="1711325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70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1271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713" y="161607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09675" y="3819525"/>
            <a:ext cx="692626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句型结构为“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Let’s help 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某人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动词（短语）原形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其他”，句中的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意为“帮助”。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3" name="矩形 25"/>
          <p:cNvSpPr>
            <a:spLocks noChangeArrowheads="1"/>
          </p:cNvSpPr>
          <p:nvPr/>
        </p:nvSpPr>
        <p:spPr bwMode="auto">
          <a:xfrm>
            <a:off x="1195388" y="3121025"/>
            <a:ext cx="4837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邀请别人帮助某人做某事的句型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1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3613" y="2228850"/>
            <a:ext cx="7621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help + sb. + do sth.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意为“帮助某人做某事”。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helps me do my homework.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他帮助我做家庭作业。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help + sb. + with sth.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意为“帮助某人做某事”。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helps me with maths.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他帮助我学数学。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3" name="矩形 25"/>
          <p:cNvSpPr>
            <a:spLocks noChangeArrowheads="1"/>
          </p:cNvSpPr>
          <p:nvPr/>
        </p:nvSpPr>
        <p:spPr bwMode="auto">
          <a:xfrm>
            <a:off x="949325" y="1530350"/>
            <a:ext cx="2708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的固定搭配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全屏显示(4:3)</PresentationFormat>
  <Paragraphs>162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Adobe 黑体 Std R</vt:lpstr>
      <vt:lpstr>Kozuka Gothic Pro H</vt:lpstr>
      <vt:lpstr>Malgun Gothic</vt:lpstr>
      <vt:lpstr>方正大黑简体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052F01F5C81A4AE1BD67A79407245E3F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