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7" r:id="rId2"/>
    <p:sldId id="286" r:id="rId3"/>
    <p:sldId id="303" r:id="rId4"/>
    <p:sldId id="311" r:id="rId5"/>
    <p:sldId id="295" r:id="rId6"/>
    <p:sldId id="312" r:id="rId7"/>
    <p:sldId id="313" r:id="rId8"/>
    <p:sldId id="314" r:id="rId9"/>
    <p:sldId id="315" r:id="rId10"/>
    <p:sldId id="280" r:id="rId11"/>
    <p:sldId id="316" r:id="rId12"/>
    <p:sldId id="306" r:id="rId13"/>
    <p:sldId id="310" r:id="rId14"/>
    <p:sldId id="291" r:id="rId15"/>
    <p:sldId id="298" r:id="rId16"/>
    <p:sldId id="317" r:id="rId17"/>
    <p:sldId id="318" r:id="rId18"/>
    <p:sldId id="31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61372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三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单元 </a:t>
            </a:r>
            <a:r>
              <a:rPr lang="zh-CN" altLang="zh-CN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三</a:t>
            </a:r>
            <a:r>
              <a:rPr lang="zh-CN" altLang="zh-CN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位数乘两位数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1760118"/>
            <a:ext cx="12192000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  </a:t>
            </a:r>
            <a:r>
              <a:rPr lang="zh-CN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zh-CN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位数乘两位</a:t>
            </a:r>
            <a:r>
              <a:rPr lang="zh-CN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数笔算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乘法</a:t>
            </a:r>
            <a:endParaRPr lang="zh-CN" altLang="zh-CN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0401" y="3317304"/>
            <a:ext cx="4934394" cy="209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-10095" y="5834664"/>
            <a:ext cx="1220209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840120" y="3899192"/>
            <a:ext cx="22921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6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7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49664" y="3887466"/>
            <a:ext cx="22921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4 0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1 8 5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2 5 9 0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01190" y="3899190"/>
            <a:ext cx="22921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8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9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491974" y="3917749"/>
            <a:ext cx="1338623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496608" y="3906027"/>
            <a:ext cx="1338623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342030" y="3917747"/>
            <a:ext cx="1338623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510786" y="3906025"/>
            <a:ext cx="1338623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882378" y="3887468"/>
            <a:ext cx="22921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8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6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6221" y="1724692"/>
            <a:ext cx="99793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竖式计算。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/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8 5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2 9 4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4 0 8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3 1 2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×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1 4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  3 2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×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2 1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2 5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353754" y="4773527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405280" y="4785251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386468" y="4773529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344210" y="4785253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Administrator\Desktop\课件插图\背书包男孩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13375" y="4196862"/>
            <a:ext cx="1525078" cy="241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  <p:bldP spid="16" grpId="0"/>
      <p:bldP spid="1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课件插图\列车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7072" y="4768489"/>
            <a:ext cx="2865148" cy="18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矩形 1"/>
          <p:cNvSpPr/>
          <p:nvPr/>
        </p:nvSpPr>
        <p:spPr>
          <a:xfrm>
            <a:off x="866301" y="1558350"/>
            <a:ext cx="10458191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一列高速列车有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节车厢，每节车厢乘坐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名乘客。这列高速列车一共可乘坐多少名乘客？</a:t>
            </a:r>
          </a:p>
        </p:txBody>
      </p:sp>
      <p:sp>
        <p:nvSpPr>
          <p:cNvPr id="16" name="矩形 15"/>
          <p:cNvSpPr/>
          <p:nvPr/>
        </p:nvSpPr>
        <p:spPr>
          <a:xfrm>
            <a:off x="9747542" y="5890192"/>
            <a:ext cx="290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13286" y="4627812"/>
            <a:ext cx="10411205" cy="943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这道题就是要让学会分析应用题，知道要求这列高速列车一共可乘坐多少名乘客，就是要求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是多少。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72949" y="3178461"/>
            <a:ext cx="5862651" cy="943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 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128=2432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（名），</a:t>
            </a:r>
            <a:endParaRPr lang="en-US" altLang="zh-CN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：这列高速列车一共可乘坐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2432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名乘客。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矩形 1"/>
          <p:cNvSpPr/>
          <p:nvPr/>
        </p:nvSpPr>
        <p:spPr>
          <a:xfrm>
            <a:off x="866301" y="1558350"/>
            <a:ext cx="104581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一篇论文共有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个字，金老师平均每分钟能打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个字。她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小时能把这篇论文打完吗？</a:t>
            </a:r>
          </a:p>
        </p:txBody>
      </p:sp>
      <p:sp>
        <p:nvSpPr>
          <p:cNvPr id="16" name="矩形 15"/>
          <p:cNvSpPr/>
          <p:nvPr/>
        </p:nvSpPr>
        <p:spPr>
          <a:xfrm>
            <a:off x="9747542" y="5890192"/>
            <a:ext cx="290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13286" y="5167070"/>
            <a:ext cx="10411205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这道题要我们解决“她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小时能把这篇论文打完吗”，我们就要知道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小时（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=60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分）能打多少个字，所以我们可以先算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是多少，最后再和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6500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相比较。如果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大于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6500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，那么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小时能把这篇论文打完；否则就不能打完。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72949" y="3436367"/>
            <a:ext cx="5862651" cy="943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118 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60=7080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（个），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7080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6500 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，答：她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小时能把这篇论文打完。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866301" y="1558350"/>
            <a:ext cx="104581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一辆汽车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千米，照这样的速度，从南京到北京大约要行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小时，南京到北京的高速公路全长约多少千米？</a:t>
            </a:r>
          </a:p>
        </p:txBody>
      </p:sp>
      <p:sp>
        <p:nvSpPr>
          <p:cNvPr id="4" name="矩形 3"/>
          <p:cNvSpPr/>
          <p:nvPr/>
        </p:nvSpPr>
        <p:spPr>
          <a:xfrm>
            <a:off x="2572949" y="3611052"/>
            <a:ext cx="6596678" cy="9435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345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3=115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（千米），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12=1380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南京到北京的高速公路全长约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1380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3286" y="5096732"/>
            <a:ext cx="104112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首先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要理解“照这样的速度”这句话的意思，即按照“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小时行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345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千米”的速度计算。同时还要能联系自己的生活实际解答，知道路程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速度×时间。掌握了这两个知识点，这道题就能轻而易举地解决了。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" name="矩形 1"/>
          <p:cNvSpPr/>
          <p:nvPr/>
        </p:nvSpPr>
        <p:spPr>
          <a:xfrm>
            <a:off x="890952" y="1564923"/>
            <a:ext cx="106211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)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的积是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70599" y="2367364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421376" y="2390810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80254" y="428876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 descr="C:\Users\Administrator\Desktop\课件插图\朗诵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6790" y="4218424"/>
            <a:ext cx="2224224" cy="248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55355" y="2675127"/>
          <a:ext cx="7992026" cy="3059688"/>
        </p:xfrm>
        <a:graphic>
          <a:graphicData uri="http://schemas.openxmlformats.org/drawingml/2006/table">
            <a:tbl>
              <a:tblPr/>
              <a:tblGrid>
                <a:gridCol w="291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986">
                <a:tc>
                  <a:txBody>
                    <a:bodyPr/>
                    <a:lstStyle/>
                    <a:p>
                      <a:pPr indent="1333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水彩笔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00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橡皮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r>
                        <a:rPr lang="zh-CN" sz="28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钢笔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8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每盒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18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每盒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25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每盒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12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128</a:t>
                      </a:r>
                      <a:r>
                        <a:rPr lang="zh-CN" sz="280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326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158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共（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共（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</a:t>
                      </a:r>
                      <a:r>
                        <a:rPr lang="zh-CN" sz="28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共（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</a:t>
                      </a:r>
                      <a:r>
                        <a:rPr lang="zh-CN" sz="28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865001" y="1731221"/>
            <a:ext cx="1073193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算出下面每种文具的数量。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08645" y="4977135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2304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81469" y="4977135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8150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155039" y="4977135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1896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下箭头 5"/>
          <p:cNvSpPr/>
          <p:nvPr/>
        </p:nvSpPr>
        <p:spPr>
          <a:xfrm>
            <a:off x="3156842" y="5476909"/>
            <a:ext cx="242851" cy="7128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6028978" y="5488633"/>
            <a:ext cx="242851" cy="7128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8525978" y="5476911"/>
            <a:ext cx="242851" cy="7128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47152" y="6236679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18×128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8950" y="6248403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25×326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39734" y="6236681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12×158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2" grpId="0"/>
      <p:bldP spid="15" grpId="0"/>
      <p:bldP spid="16" grpId="0"/>
      <p:bldP spid="6" grpId="0" animBg="1"/>
      <p:bldP spid="17" grpId="0" animBg="1"/>
      <p:bldP spid="18" grpId="0" animBg="1"/>
      <p:bldP spid="7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001" y="1496761"/>
            <a:ext cx="1043604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新华书店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一共购进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本《安徒生童话》，卖出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(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《安徒生童话》的单价是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元，已经卖出的《安徒生童话》共收入多少元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(2)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如果剩下的《安徒生童话》按单价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元卖出，那么还能收入多少元？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11833" y="3564504"/>
            <a:ext cx="3518912" cy="481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565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16=9040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29430" y="5682522"/>
            <a:ext cx="6083717" cy="481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】1000-565=435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（本）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435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13=5655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5001" y="1496761"/>
            <a:ext cx="104360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款足球的进货单价是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元，售出单价是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元。这款足球每个可以盈利多少元？如果一个月卖出这款足球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个，一共可以盈利多少元？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2380589" y="3892748"/>
            <a:ext cx="6981399" cy="481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156-120=36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 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110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36=3960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3286" y="5096732"/>
            <a:ext cx="104112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首先</a:t>
            </a: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要理解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“进价”、“售价”、“盈利”这几个词的意思，这样才明白这三者之间的关系：售价—进价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盈利，从而进一步计算出这个月一共盈利多少元。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5001" y="1285747"/>
            <a:ext cx="104360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阳光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小学的校园是一个长为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米，宽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米的长方形。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）校园面积是多少平方米？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）为了扩建操场，要将校园的宽增加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米，扩建后的校园面积是多少平方米？</a:t>
            </a:r>
          </a:p>
        </p:txBody>
      </p:sp>
      <p:sp>
        <p:nvSpPr>
          <p:cNvPr id="5" name="矩形 4"/>
          <p:cNvSpPr/>
          <p:nvPr/>
        </p:nvSpPr>
        <p:spPr>
          <a:xfrm>
            <a:off x="3297645" y="3872241"/>
            <a:ext cx="55707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89=10947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zh-CN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89+8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=11931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3286" y="4510582"/>
            <a:ext cx="104112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这道题重点在第二小题。“校园的宽增加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米”，就是操场扩建成了一个长为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米，宽为（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89+8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）米的长方形，计算扩建后的面积列式为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×（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89+8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=11931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（平方米）；也可以这样思考，先求出扩建后的面积，即扩建的是一个长为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米，宽为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米的长方形，面积为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123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8=984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（平方米）；再用原来的面积加上扩建的面积，就能求出扩建后的总面积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10947+984=11931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（平方米）。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9" y="1455371"/>
            <a:ext cx="823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两位数乘三位数的笔算方法。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8692" y="2043432"/>
            <a:ext cx="89307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zh-CN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位数乘三位数的笔算方法：用两位数的个位和十位上的数依次分别去乘三位数；用两位数哪一位上的数去乘，乘得的数的末位就和哪一位对齐。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9819" y="4453734"/>
            <a:ext cx="10339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135" indent="-1080135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一列火车有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节车厢，每节车厢可以坐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名乘客，这列火车一共可坐多少名乘客？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6471" y="1572158"/>
            <a:ext cx="102638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根据题意可以列式为：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114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 =     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（名），这道题要乘两次，先用个位的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去乘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114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，再用十位的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l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去乘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114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，最后把两次乘得的积加起来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但是要注意，用两位数哪一位上的数去乘，乘得的数的末位就和哪一位对齐。</a:t>
            </a:r>
          </a:p>
          <a:p>
            <a:pPr>
              <a:lnSpc>
                <a:spcPct val="150000"/>
              </a:lnSpc>
            </a:pP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用竖式计算，具体过程</a:t>
            </a: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如下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811" y="3384086"/>
            <a:ext cx="1900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1 1 4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1 2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2 2 8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1 1 4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1 3 6 8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866423" y="4491055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901593" y="5675079"/>
            <a:ext cx="130345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右箭头 8"/>
          <p:cNvSpPr/>
          <p:nvPr/>
        </p:nvSpPr>
        <p:spPr>
          <a:xfrm>
            <a:off x="5931870" y="4670943"/>
            <a:ext cx="1128174" cy="1824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431535" y="4388651"/>
            <a:ext cx="1907895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114=228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31535" y="5004313"/>
            <a:ext cx="1907895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114=114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5920148" y="5268817"/>
            <a:ext cx="1128174" cy="1824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96471" y="6249905"/>
            <a:ext cx="7109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相同数位对齐，从个位乘起。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114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 = 1368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（名）</a:t>
            </a:r>
            <a:endParaRPr lang="zh-CN" altLang="en-US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2685" y="2261423"/>
            <a:ext cx="10263898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笔算两位数乘三位数的时注意：①用两位数的个位和十位上的数依次分别去乘三位数；②用两位数哪一位上的数去乘，乘得的数的末位就和哪一位对齐；③两个数相乘满几十就要向前一位进几，并相加。④把两次乘得的数加起来。</a:t>
            </a:r>
          </a:p>
        </p:txBody>
      </p:sp>
      <p:pic>
        <p:nvPicPr>
          <p:cNvPr id="1026" name="Picture 2" descr="C:\Users\Administrator\Desktop\课件插图\柳树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5016" y="4108144"/>
            <a:ext cx="2586342" cy="258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063" y="1475998"/>
            <a:ext cx="103486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竖式计算下列各题。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145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18=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575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14= 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3493" y="3291880"/>
            <a:ext cx="1900238" cy="288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1 4 5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1 8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1 1 6 0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1 4 5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2 6 1 0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001105" y="4492633"/>
            <a:ext cx="1504398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036275" y="5676657"/>
            <a:ext cx="1469228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4482057" y="2520207"/>
            <a:ext cx="1024639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09647" y="3291880"/>
            <a:ext cx="19002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7 5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1 4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2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0 0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7 5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8 0 5 0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397259" y="4492633"/>
            <a:ext cx="1504398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432429" y="5676657"/>
            <a:ext cx="1469228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78211" y="2520207"/>
            <a:ext cx="1024639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4" grpId="0"/>
      <p:bldP spid="18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9" y="1689831"/>
            <a:ext cx="823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两位数乘三位数（乘数中间有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）的乘法。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8692" y="2723366"/>
            <a:ext cx="8930707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zh-CN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位数中间有</a:t>
            </a:r>
            <a:r>
              <a:rPr lang="en-US" altLang="zh-CN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时，不能漏乘；还要注意不能忘记每次计算时的进位</a:t>
            </a:r>
            <a:r>
              <a:rPr lang="zh-CN" altLang="zh-CN" sz="28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819" y="4453734"/>
            <a:ext cx="10339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135" indent="-1080135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一辆自行车的价格是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元，一辆摩托车的价格是自行车价格的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倍。那么一辆摩托车的价格是多少钱？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6471" y="1572158"/>
            <a:ext cx="10263898" cy="1405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根据题意可以列式为：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208 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28 =        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（元），摩托车的价格是自行车的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倍，要求一辆摩托车的价格，也就是求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是多少，求几个几相加的和是多少用乘法计算，列式为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208 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28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。用竖式计算是这么算的：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9692" y="2915166"/>
            <a:ext cx="22793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2 0 8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×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2 8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1 6 6 4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4 1 6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5 8 2 4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514733" y="4022135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549903" y="5206159"/>
            <a:ext cx="130345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右箭头 8"/>
          <p:cNvSpPr/>
          <p:nvPr/>
        </p:nvSpPr>
        <p:spPr>
          <a:xfrm>
            <a:off x="5931870" y="4202023"/>
            <a:ext cx="1128174" cy="1824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431535" y="3919731"/>
            <a:ext cx="2089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208=1664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31535" y="4535393"/>
            <a:ext cx="19078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208=416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右箭头 12"/>
          <p:cNvSpPr/>
          <p:nvPr/>
        </p:nvSpPr>
        <p:spPr>
          <a:xfrm>
            <a:off x="5920148" y="4799897"/>
            <a:ext cx="1128174" cy="18241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96471" y="5734093"/>
            <a:ext cx="6925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相同数位对齐，从个位乘起。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208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28=5824 </a:t>
            </a:r>
            <a:r>
              <a:rPr lang="zh-CN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</a:p>
        </p:txBody>
      </p:sp>
      <p:sp>
        <p:nvSpPr>
          <p:cNvPr id="15" name="矩形 14"/>
          <p:cNvSpPr/>
          <p:nvPr/>
        </p:nvSpPr>
        <p:spPr>
          <a:xfrm>
            <a:off x="896471" y="6181095"/>
            <a:ext cx="10263898" cy="481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三位数中间有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时，不能漏乘；还要注意不能忘记每次计算时的进位。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/>
      <p:bldP spid="12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9" y="1689831"/>
            <a:ext cx="823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两位数乘三位数的简便竖式。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8692" y="2723366"/>
            <a:ext cx="8930707" cy="1311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zh-CN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位数乘三位数的简便竖式：把三位数写在上面（即位数多的写在上面），这样计算起来更简便。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9819" y="4453734"/>
            <a:ext cx="10339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135" indent="-1080135">
              <a:lnSpc>
                <a:spcPct val="1500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1650" y="1572157"/>
            <a:ext cx="102638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这道题我们在笔算时，竖式可以写成下面两种情况，具体过程如下</a:t>
            </a: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0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第一种情况：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5   4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第二种情况：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2  1   3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5   4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3847" y="2333068"/>
            <a:ext cx="37941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   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2 1 3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×     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8 5 2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1 0 6 5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1 1 5 0 2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382281" y="3436540"/>
            <a:ext cx="1338623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196901" y="4573672"/>
            <a:ext cx="1453665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896471" y="5337039"/>
            <a:ext cx="102638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</a:t>
            </a:r>
            <a:r>
              <a:rPr lang="zh-CN" altLang="zh-CN" sz="20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第一种情况两位数写上面要计算三次，而第二种情况两位数写下面只要算两次，因此在计算三位算乘两位数时，把三位数写在上面（即位数多的写在上面），这样计算起来更简便。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2770633" y="3659275"/>
            <a:ext cx="1590351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876141" y="5279129"/>
            <a:ext cx="1590351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右箭头 10"/>
          <p:cNvSpPr/>
          <p:nvPr/>
        </p:nvSpPr>
        <p:spPr>
          <a:xfrm>
            <a:off x="4783018" y="3717084"/>
            <a:ext cx="2203939" cy="4094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5" grpId="0"/>
      <p:bldP spid="1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1742</Words>
  <Application>Microsoft Office PowerPoint</Application>
  <PresentationFormat>宽屏</PresentationFormat>
  <Paragraphs>158</Paragraphs>
  <Slides>18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2023-01-16T19:31:37Z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A5641FE2354A411AA1E543EF6855A836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