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9" d="100"/>
        <a:sy n="9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200"/>
            </a:lvl1pPr>
          </a:lstStyle>
          <a:p>
            <a:endParaRPr lang="en-US" altLang="zh-CN"/>
          </a:p>
        </p:txBody>
      </p:sp>
      <p:sp>
        <p:nvSpPr>
          <p:cNvPr id="757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endParaRPr lang="en-US" altLang="zh-CN"/>
          </a:p>
        </p:txBody>
      </p:sp>
      <p:sp>
        <p:nvSpPr>
          <p:cNvPr id="757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l">
              <a:defRPr sz="1200"/>
            </a:lvl1pPr>
          </a:lstStyle>
          <a:p>
            <a:endParaRPr lang="en-US" altLang="zh-CN"/>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AE33018F-3B52-47BC-BD9D-3DA73C382C60}" type="slidenum">
              <a:rPr lang="en-US" altLang="zh-CN"/>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11A9CA67-6951-4B1F-86F0-0D5BB37B1E31}" type="slidenum">
              <a:rPr lang="en-US" altLang="zh-CN"/>
              <a:t>3</a:t>
            </a:fld>
            <a:endParaRPr lang="en-US" altLang="zh-CN"/>
          </a:p>
        </p:txBody>
      </p:sp>
      <p:sp>
        <p:nvSpPr>
          <p:cNvPr id="76802" name="幻灯片图像占位符 1"/>
          <p:cNvSpPr>
            <a:spLocks noGrp="1" noRot="1" noChangeAspect="1" noChangeArrowheads="1" noTextEdit="1"/>
          </p:cNvSpPr>
          <p:nvPr>
            <p:ph type="sldImg" idx="4294967295"/>
          </p:nvPr>
        </p:nvSpPr>
        <p:spPr/>
      </p:sp>
      <p:sp>
        <p:nvSpPr>
          <p:cNvPr id="76803" name="备注占位符 2"/>
          <p:cNvSpPr>
            <a:spLocks noGrp="1" noChangeArrowheads="1"/>
          </p:cNvSpPr>
          <p:nvPr>
            <p:ph type="body" idx="4294967295"/>
          </p:nvPr>
        </p:nvSpPr>
        <p:spPr/>
        <p:txBody>
          <a:bodyPr/>
          <a:lstStyle/>
          <a:p>
            <a:pPr>
              <a:spcBef>
                <a:spcPct val="0"/>
              </a:spcBef>
            </a:pPr>
            <a:endParaRPr lang="zh-CN" altLang="zh-CN"/>
          </a:p>
        </p:txBody>
      </p:sp>
      <p:sp>
        <p:nvSpPr>
          <p:cNvPr id="7680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918EE7BE-FAB6-4192-8683-98DAD24774D5}" type="slidenum">
              <a:rPr lang="en-US" altLang="zh-CN" sz="1200"/>
              <a:t>3</a:t>
            </a:fld>
            <a:endParaRPr lang="en-US" altLang="zh-CN"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697B40C0-5BA4-4F72-81BA-F12FD342620E}" type="slidenum">
              <a:rPr lang="en-US" altLang="zh-CN"/>
              <a:t>13</a:t>
            </a:fld>
            <a:endParaRPr lang="en-US" altLang="zh-CN"/>
          </a:p>
        </p:txBody>
      </p:sp>
      <p:sp>
        <p:nvSpPr>
          <p:cNvPr id="96258" name="幻灯片图像占位符 1"/>
          <p:cNvSpPr>
            <a:spLocks noGrp="1" noRot="1" noChangeAspect="1" noChangeArrowheads="1" noTextEdit="1"/>
          </p:cNvSpPr>
          <p:nvPr>
            <p:ph type="sldImg" idx="4294967295"/>
          </p:nvPr>
        </p:nvSpPr>
        <p:spPr/>
      </p:sp>
      <p:sp>
        <p:nvSpPr>
          <p:cNvPr id="96259" name="备注占位符 2"/>
          <p:cNvSpPr>
            <a:spLocks noGrp="1" noChangeArrowheads="1"/>
          </p:cNvSpPr>
          <p:nvPr>
            <p:ph type="body" idx="4294967295"/>
          </p:nvPr>
        </p:nvSpPr>
        <p:spPr/>
        <p:txBody>
          <a:bodyPr/>
          <a:lstStyle/>
          <a:p>
            <a:pPr>
              <a:spcBef>
                <a:spcPct val="0"/>
              </a:spcBef>
            </a:pPr>
            <a:endParaRPr lang="zh-CN" altLang="zh-CN"/>
          </a:p>
        </p:txBody>
      </p:sp>
      <p:sp>
        <p:nvSpPr>
          <p:cNvPr id="9626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9B1795DA-ED83-4E39-8C02-B162E050A8CE}" type="slidenum">
              <a:rPr lang="en-US" altLang="zh-CN" sz="1200"/>
              <a:t>13</a:t>
            </a:fld>
            <a:endParaRPr lang="en-US" altLang="zh-CN"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0117A245-41F1-4825-AA59-20BEB3167B1C}" type="slidenum">
              <a:rPr lang="en-US" altLang="zh-CN"/>
              <a:t>4</a:t>
            </a:fld>
            <a:endParaRPr lang="en-US" altLang="zh-CN"/>
          </a:p>
        </p:txBody>
      </p:sp>
      <p:sp>
        <p:nvSpPr>
          <p:cNvPr id="78850" name="幻灯片图像占位符 1"/>
          <p:cNvSpPr>
            <a:spLocks noGrp="1" noRot="1" noChangeAspect="1" noChangeArrowheads="1" noTextEdit="1"/>
          </p:cNvSpPr>
          <p:nvPr>
            <p:ph type="sldImg" idx="4294967295"/>
          </p:nvPr>
        </p:nvSpPr>
        <p:spPr/>
      </p:sp>
      <p:sp>
        <p:nvSpPr>
          <p:cNvPr id="78851" name="备注占位符 2"/>
          <p:cNvSpPr>
            <a:spLocks noGrp="1" noChangeArrowheads="1"/>
          </p:cNvSpPr>
          <p:nvPr>
            <p:ph type="body" idx="4294967295"/>
          </p:nvPr>
        </p:nvSpPr>
        <p:spPr/>
        <p:txBody>
          <a:bodyPr/>
          <a:lstStyle/>
          <a:p>
            <a:pPr>
              <a:spcBef>
                <a:spcPct val="0"/>
              </a:spcBef>
            </a:pPr>
            <a:endParaRPr lang="zh-CN" altLang="zh-CN" dirty="0"/>
          </a:p>
        </p:txBody>
      </p:sp>
      <p:sp>
        <p:nvSpPr>
          <p:cNvPr id="7885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2DDB704C-DCBF-4AB7-8902-064F4D449E69}" type="slidenum">
              <a:rPr lang="en-US" altLang="zh-CN" sz="1200"/>
              <a:t>4</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4C01EBC6-5C27-43AE-8B89-1BC36461220C}" type="slidenum">
              <a:rPr lang="en-US" altLang="zh-CN"/>
              <a:t>5</a:t>
            </a:fld>
            <a:endParaRPr lang="en-US" altLang="zh-CN"/>
          </a:p>
        </p:txBody>
      </p:sp>
      <p:sp>
        <p:nvSpPr>
          <p:cNvPr id="80898" name="幻灯片图像占位符 1"/>
          <p:cNvSpPr>
            <a:spLocks noGrp="1" noRot="1" noChangeAspect="1" noChangeArrowheads="1" noTextEdit="1"/>
          </p:cNvSpPr>
          <p:nvPr>
            <p:ph type="sldImg" idx="4294967295"/>
          </p:nvPr>
        </p:nvSpPr>
        <p:spPr/>
      </p:sp>
      <p:sp>
        <p:nvSpPr>
          <p:cNvPr id="80899" name="备注占位符 2"/>
          <p:cNvSpPr>
            <a:spLocks noGrp="1" noChangeArrowheads="1"/>
          </p:cNvSpPr>
          <p:nvPr>
            <p:ph type="body" idx="4294967295"/>
          </p:nvPr>
        </p:nvSpPr>
        <p:spPr/>
        <p:txBody>
          <a:bodyPr/>
          <a:lstStyle/>
          <a:p>
            <a:pPr>
              <a:spcBef>
                <a:spcPct val="0"/>
              </a:spcBef>
            </a:pPr>
            <a:endParaRPr lang="zh-CN" altLang="zh-CN"/>
          </a:p>
        </p:txBody>
      </p:sp>
      <p:sp>
        <p:nvSpPr>
          <p:cNvPr id="80900"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27F112F0-58A3-4B2A-88A8-50EDFC2D5A6E}" type="slidenum">
              <a:rPr lang="en-US" altLang="zh-CN" sz="1200"/>
              <a:t>5</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CFC25409-A993-4918-B67E-DCAB3B3E6F98}" type="slidenum">
              <a:rPr lang="en-US" altLang="zh-CN"/>
              <a:t>6</a:t>
            </a:fld>
            <a:endParaRPr lang="en-US" altLang="zh-CN"/>
          </a:p>
        </p:txBody>
      </p:sp>
      <p:sp>
        <p:nvSpPr>
          <p:cNvPr id="82946" name="幻灯片图像占位符 1"/>
          <p:cNvSpPr>
            <a:spLocks noGrp="1" noRot="1" noChangeAspect="1" noChangeArrowheads="1" noTextEdit="1"/>
          </p:cNvSpPr>
          <p:nvPr>
            <p:ph type="sldImg" idx="4294967295"/>
          </p:nvPr>
        </p:nvSpPr>
        <p:spPr/>
      </p:sp>
      <p:sp>
        <p:nvSpPr>
          <p:cNvPr id="82947" name="备注占位符 2"/>
          <p:cNvSpPr>
            <a:spLocks noGrp="1" noChangeArrowheads="1"/>
          </p:cNvSpPr>
          <p:nvPr>
            <p:ph type="body" idx="4294967295"/>
          </p:nvPr>
        </p:nvSpPr>
        <p:spPr/>
        <p:txBody>
          <a:bodyPr/>
          <a:lstStyle/>
          <a:p>
            <a:pPr>
              <a:spcBef>
                <a:spcPct val="0"/>
              </a:spcBef>
            </a:pPr>
            <a:endParaRPr lang="zh-CN" altLang="zh-CN"/>
          </a:p>
        </p:txBody>
      </p:sp>
      <p:sp>
        <p:nvSpPr>
          <p:cNvPr id="8294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AFE2A662-465C-47E2-9F6A-9EE0FA8AF14A}" type="slidenum">
              <a:rPr lang="en-US" altLang="zh-CN" sz="1200"/>
              <a:t>6</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53648666-A20B-4E5F-BAA8-A449CD1F3E49}" type="slidenum">
              <a:rPr lang="en-US" altLang="zh-CN"/>
              <a:t>7</a:t>
            </a:fld>
            <a:endParaRPr lang="en-US" altLang="zh-CN"/>
          </a:p>
        </p:txBody>
      </p:sp>
      <p:sp>
        <p:nvSpPr>
          <p:cNvPr id="84994" name="幻灯片图像占位符 1"/>
          <p:cNvSpPr>
            <a:spLocks noGrp="1" noRot="1" noChangeAspect="1" noChangeArrowheads="1" noTextEdit="1"/>
          </p:cNvSpPr>
          <p:nvPr>
            <p:ph type="sldImg" idx="4294967295"/>
          </p:nvPr>
        </p:nvSpPr>
        <p:spPr/>
      </p:sp>
      <p:sp>
        <p:nvSpPr>
          <p:cNvPr id="84995" name="备注占位符 2"/>
          <p:cNvSpPr>
            <a:spLocks noGrp="1" noChangeArrowheads="1"/>
          </p:cNvSpPr>
          <p:nvPr>
            <p:ph type="body" idx="4294967295"/>
          </p:nvPr>
        </p:nvSpPr>
        <p:spPr/>
        <p:txBody>
          <a:bodyPr/>
          <a:lstStyle/>
          <a:p>
            <a:pPr>
              <a:spcBef>
                <a:spcPct val="0"/>
              </a:spcBef>
            </a:pPr>
            <a:endParaRPr lang="zh-CN" altLang="zh-CN"/>
          </a:p>
        </p:txBody>
      </p:sp>
      <p:sp>
        <p:nvSpPr>
          <p:cNvPr id="8499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10F955AC-C80A-4A39-B7C2-A7C8F807E884}" type="slidenum">
              <a:rPr lang="en-US" altLang="zh-CN" sz="1200"/>
              <a:t>7</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8E82852A-4ACE-4020-B108-4397177FEC39}" type="slidenum">
              <a:rPr lang="en-US" altLang="zh-CN"/>
              <a:t>9</a:t>
            </a:fld>
            <a:endParaRPr lang="en-US" altLang="zh-CN"/>
          </a:p>
        </p:txBody>
      </p:sp>
      <p:sp>
        <p:nvSpPr>
          <p:cNvPr id="88066" name="幻灯片图像占位符 1"/>
          <p:cNvSpPr>
            <a:spLocks noGrp="1" noRot="1" noChangeAspect="1" noChangeArrowheads="1" noTextEdit="1"/>
          </p:cNvSpPr>
          <p:nvPr>
            <p:ph type="sldImg" idx="4294967295"/>
          </p:nvPr>
        </p:nvSpPr>
        <p:spPr/>
      </p:sp>
      <p:sp>
        <p:nvSpPr>
          <p:cNvPr id="88067" name="备注占位符 2"/>
          <p:cNvSpPr>
            <a:spLocks noGrp="1" noChangeArrowheads="1"/>
          </p:cNvSpPr>
          <p:nvPr>
            <p:ph type="body" idx="4294967295"/>
          </p:nvPr>
        </p:nvSpPr>
        <p:spPr/>
        <p:txBody>
          <a:bodyPr/>
          <a:lstStyle/>
          <a:p>
            <a:pPr>
              <a:spcBef>
                <a:spcPct val="0"/>
              </a:spcBef>
            </a:pPr>
            <a:endParaRPr lang="zh-CN" altLang="zh-CN"/>
          </a:p>
        </p:txBody>
      </p:sp>
      <p:sp>
        <p:nvSpPr>
          <p:cNvPr id="88068"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8F002AF7-F2C4-433A-892C-37C0E0B0AC1A}" type="slidenum">
              <a:rPr lang="en-US" altLang="zh-CN" sz="1200"/>
              <a:t>9</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0F6E630-BA45-4A79-8436-8543FA5F3F01}" type="slidenum">
              <a:rPr lang="en-US" altLang="zh-CN"/>
              <a:t>10</a:t>
            </a:fld>
            <a:endParaRPr lang="en-US" altLang="zh-CN"/>
          </a:p>
        </p:txBody>
      </p:sp>
      <p:sp>
        <p:nvSpPr>
          <p:cNvPr id="90114" name="幻灯片图像占位符 1"/>
          <p:cNvSpPr>
            <a:spLocks noGrp="1" noRot="1" noChangeAspect="1" noChangeArrowheads="1" noTextEdit="1"/>
          </p:cNvSpPr>
          <p:nvPr>
            <p:ph type="sldImg" idx="4294967295"/>
          </p:nvPr>
        </p:nvSpPr>
        <p:spPr/>
      </p:sp>
      <p:sp>
        <p:nvSpPr>
          <p:cNvPr id="90115" name="备注占位符 2"/>
          <p:cNvSpPr>
            <a:spLocks noGrp="1" noChangeArrowheads="1"/>
          </p:cNvSpPr>
          <p:nvPr>
            <p:ph type="body" idx="4294967295"/>
          </p:nvPr>
        </p:nvSpPr>
        <p:spPr/>
        <p:txBody>
          <a:bodyPr/>
          <a:lstStyle/>
          <a:p>
            <a:pPr>
              <a:spcBef>
                <a:spcPct val="0"/>
              </a:spcBef>
            </a:pPr>
            <a:endParaRPr lang="zh-CN" altLang="zh-CN"/>
          </a:p>
        </p:txBody>
      </p:sp>
      <p:sp>
        <p:nvSpPr>
          <p:cNvPr id="90116"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40C8ED33-71CD-4B0D-ACE8-2FD1EC8C7126}" type="slidenum">
              <a:rPr lang="en-US" altLang="zh-CN" sz="1200"/>
              <a:t>10</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BC6D7E43-E31F-4C2A-9564-10BF1AFB1C52}" type="slidenum">
              <a:rPr lang="en-US" altLang="zh-CN"/>
              <a:t>11</a:t>
            </a:fld>
            <a:endParaRPr lang="en-US" altLang="zh-CN"/>
          </a:p>
        </p:txBody>
      </p:sp>
      <p:sp>
        <p:nvSpPr>
          <p:cNvPr id="92162" name="幻灯片图像占位符 1"/>
          <p:cNvSpPr>
            <a:spLocks noGrp="1" noRot="1" noChangeAspect="1" noChangeArrowheads="1" noTextEdit="1"/>
          </p:cNvSpPr>
          <p:nvPr>
            <p:ph type="sldImg" idx="4294967295"/>
          </p:nvPr>
        </p:nvSpPr>
        <p:spPr/>
      </p:sp>
      <p:sp>
        <p:nvSpPr>
          <p:cNvPr id="92163" name="备注占位符 2"/>
          <p:cNvSpPr>
            <a:spLocks noGrp="1" noChangeArrowheads="1"/>
          </p:cNvSpPr>
          <p:nvPr>
            <p:ph type="body" idx="4294967295"/>
          </p:nvPr>
        </p:nvSpPr>
        <p:spPr/>
        <p:txBody>
          <a:bodyPr/>
          <a:lstStyle/>
          <a:p>
            <a:pPr>
              <a:spcBef>
                <a:spcPct val="0"/>
              </a:spcBef>
            </a:pPr>
            <a:endParaRPr lang="zh-CN" altLang="zh-CN"/>
          </a:p>
        </p:txBody>
      </p:sp>
      <p:sp>
        <p:nvSpPr>
          <p:cNvPr id="92164"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FF41C020-42EE-48EC-A5F1-808455EB2F62}" type="slidenum">
              <a:rPr lang="en-US" altLang="zh-CN" sz="1200"/>
              <a:t>11</a:t>
            </a:fld>
            <a:endParaRPr lang="en-US" altLang="zh-CN"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p:txBody>
          <a:bodyPr/>
          <a:lstStyle/>
          <a:p>
            <a:fld id="{A0244F30-1462-4B72-9BF7-CC52ABE85829}" type="slidenum">
              <a:rPr lang="en-US" altLang="zh-CN"/>
              <a:t>12</a:t>
            </a:fld>
            <a:endParaRPr lang="en-US" altLang="zh-CN"/>
          </a:p>
        </p:txBody>
      </p:sp>
      <p:sp>
        <p:nvSpPr>
          <p:cNvPr id="94210" name="幻灯片图像占位符 1"/>
          <p:cNvSpPr>
            <a:spLocks noGrp="1" noRot="1" noChangeAspect="1" noChangeArrowheads="1" noTextEdit="1"/>
          </p:cNvSpPr>
          <p:nvPr>
            <p:ph type="sldImg" idx="4294967295"/>
          </p:nvPr>
        </p:nvSpPr>
        <p:spPr/>
      </p:sp>
      <p:sp>
        <p:nvSpPr>
          <p:cNvPr id="94211" name="备注占位符 2"/>
          <p:cNvSpPr>
            <a:spLocks noGrp="1" noChangeArrowheads="1"/>
          </p:cNvSpPr>
          <p:nvPr>
            <p:ph type="body" idx="4294967295"/>
          </p:nvPr>
        </p:nvSpPr>
        <p:spPr/>
        <p:txBody>
          <a:bodyPr/>
          <a:lstStyle/>
          <a:p>
            <a:pPr>
              <a:spcBef>
                <a:spcPct val="0"/>
              </a:spcBef>
            </a:pPr>
            <a:endParaRPr lang="zh-CN" altLang="zh-CN"/>
          </a:p>
        </p:txBody>
      </p:sp>
      <p:sp>
        <p:nvSpPr>
          <p:cNvPr id="94212" name="灯片编号占位符 3"/>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a:buFont typeface="Arial" panose="020B0604020202020204" pitchFamily="34" charset="0"/>
              <a:buNone/>
            </a:pPr>
            <a:fld id="{37BF497F-F244-4721-88AA-AB8E2BE0F39B}" type="slidenum">
              <a:rPr lang="en-US" altLang="zh-CN" sz="1200"/>
              <a:t>12</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B2DCD974-369D-465C-B96C-534CCE172B84}" type="slidenum">
              <a:rPr lang="en-US" altLang="zh-CN" smtClean="0"/>
              <a:t>‹#›</a:t>
            </a:fld>
            <a:endParaRPr lang="en-US" altLang="zh-CN"/>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F55EA8A2-D4E8-408D-9C8B-2B55AA2AD7E1}" type="slidenum">
              <a:rPr lang="en-US" altLang="zh-CN" smtClean="0"/>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988603A-253C-41C6-8B30-61BD3294575D}" type="slidenum">
              <a:rPr lang="en-US" altLang="zh-CN" smtClean="0"/>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DC3D5AE-5E56-436C-8015-EB3A5028D184}" type="slidenum">
              <a:rPr lang="en-US" altLang="zh-CN" smtClean="0"/>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7940D617-DDFB-4755-BA3C-BC092808222F}" type="slidenum">
              <a:rPr lang="en-US" altLang="zh-CN" smtClean="0"/>
              <a:t>‹#›</a:t>
            </a:fld>
            <a:endParaRPr lang="en-US" altLang="zh-CN"/>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E81D5296-4229-4C1A-ABE2-E9137A5E2134}" type="slidenum">
              <a:rPr lang="en-US" altLang="zh-CN" smtClean="0"/>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670178BC-D2E3-458D-BDBE-13CE8C5A67CB}" type="slidenum">
              <a:rPr lang="en-US" altLang="zh-CN" smtClean="0"/>
              <a:t>‹#›</a:t>
            </a:fld>
            <a:endParaRPr lang="en-US" altLang="zh-CN"/>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54920237-09B1-41DC-85D0-BC2FEE929284}" type="slidenum">
              <a:rPr lang="en-US" altLang="zh-CN" smtClean="0"/>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B55D5196-B477-49C4-82B2-39EB8367E66D}" type="slidenum">
              <a:rPr lang="en-US" altLang="zh-CN" smtClean="0"/>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zh-CN" altLang="en-US" smtClean="0"/>
              <a:t>单击此处编辑母版标题样式</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758BC900-8595-4932-A059-CFCFE8CBC671}" type="slidenum">
              <a:rPr lang="en-US" altLang="zh-CN" smtClean="0"/>
              <a:t>‹#›</a:t>
            </a:fld>
            <a:endParaRPr lang="en-US" altLang="zh-CN"/>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027C4FC-41CB-4817-B036-A29607AB008F}" type="slidenum">
              <a:rPr lang="en-US" altLang="zh-CN" smtClean="0"/>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endParaRPr lang="en-US" altLang="zh-CN"/>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ltLang="zh-CN"/>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6F22A03-DA06-40AC-8078-2D68AC66987D}" type="slidenum">
              <a:rPr lang="en-US" altLang="zh-CN" smtClean="0"/>
              <a:t>‹#›</a:t>
            </a:fld>
            <a:endParaRPr lang="en-US" altLang="zh-CN"/>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anose="020B0604020202020204"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anose="020B0604020202020204"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anose="020B0604020202020204"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anose="020B0604020202020204"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anose="020B0604020202020204"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2"/>
          </a:solidFill>
          <a:latin typeface="+mn-lt"/>
          <a:ea typeface="+mn-ea"/>
          <a:cs typeface="+mn-cs"/>
        </a:defRPr>
      </a:lvl6pPr>
      <a:lvl7pPr marL="1901825"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anose="020B0604020202020204"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0" name="矩形 8"/>
          <p:cNvSpPr>
            <a:spLocks noChangeArrowheads="1"/>
          </p:cNvSpPr>
          <p:nvPr/>
        </p:nvSpPr>
        <p:spPr bwMode="auto">
          <a:xfrm>
            <a:off x="0" y="838200"/>
            <a:ext cx="9144000" cy="2367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buFont typeface="Arial" panose="020B0604020202020204" pitchFamily="34" charset="0"/>
              <a:buNone/>
            </a:pPr>
            <a:r>
              <a:rPr lang="en-US" altLang="zh-CN" sz="6000" b="1" dirty="0">
                <a:solidFill>
                  <a:srgbClr val="C00000"/>
                </a:solidFill>
                <a:latin typeface="Calibri" panose="020F0502020204030204" pitchFamily="34" charset="0"/>
              </a:rPr>
              <a:t>Unit 12  </a:t>
            </a:r>
            <a:endParaRPr lang="en-US" altLang="zh-CN" sz="6000" b="1" dirty="0" smtClean="0">
              <a:solidFill>
                <a:srgbClr val="C00000"/>
              </a:solidFill>
              <a:latin typeface="Calibri" panose="020F0502020204030204" pitchFamily="34" charset="0"/>
            </a:endParaRPr>
          </a:p>
          <a:p>
            <a:pPr>
              <a:lnSpc>
                <a:spcPct val="150000"/>
              </a:lnSpc>
              <a:buFont typeface="Arial" panose="020B0604020202020204" pitchFamily="34" charset="0"/>
              <a:buNone/>
            </a:pPr>
            <a:r>
              <a:rPr lang="en-US" altLang="zh-CN" sz="4400" b="1" dirty="0" smtClean="0"/>
              <a:t>What </a:t>
            </a:r>
            <a:r>
              <a:rPr lang="en-US" altLang="zh-CN" sz="4400" b="1" dirty="0"/>
              <a:t>did you do last weekend?</a:t>
            </a:r>
          </a:p>
        </p:txBody>
      </p:sp>
      <p:sp>
        <p:nvSpPr>
          <p:cNvPr id="9" name="矩形 8"/>
          <p:cNvSpPr/>
          <p:nvPr/>
        </p:nvSpPr>
        <p:spPr>
          <a:xfrm>
            <a:off x="2665870" y="49530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Text Box 21"/>
          <p:cNvSpPr txBox="1">
            <a:spLocks noChangeArrowheads="1"/>
          </p:cNvSpPr>
          <p:nvPr/>
        </p:nvSpPr>
        <p:spPr bwMode="auto">
          <a:xfrm>
            <a:off x="349250" y="347662"/>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89091" name="矩形 2"/>
          <p:cNvSpPr>
            <a:spLocks noChangeArrowheads="1"/>
          </p:cNvSpPr>
          <p:nvPr/>
        </p:nvSpPr>
        <p:spPr bwMode="auto">
          <a:xfrm>
            <a:off x="304800" y="762000"/>
            <a:ext cx="883920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dirty="0"/>
              <a:t>【</a:t>
            </a:r>
            <a:r>
              <a:rPr lang="zh-CN" altLang="en-US" sz="3200" dirty="0"/>
              <a:t>思路点拨</a:t>
            </a:r>
            <a:r>
              <a:rPr lang="en-US" altLang="zh-CN" sz="3200" dirty="0"/>
              <a:t>】</a:t>
            </a:r>
          </a:p>
          <a:p>
            <a:pPr algn="l">
              <a:buFont typeface="Arial" panose="020B0604020202020204" pitchFamily="34" charset="0"/>
              <a:buNone/>
            </a:pPr>
            <a:r>
              <a:rPr lang="zh-CN" altLang="en-US" sz="3200" dirty="0"/>
              <a:t>第一步</a:t>
            </a:r>
            <a:r>
              <a:rPr lang="en-US" altLang="zh-CN" sz="3200" dirty="0"/>
              <a:t>: </a:t>
            </a:r>
            <a:r>
              <a:rPr lang="zh-CN" altLang="en-US" sz="3200" dirty="0"/>
              <a:t>审题： </a:t>
            </a:r>
          </a:p>
          <a:p>
            <a:pPr algn="l">
              <a:buFont typeface="Arial" panose="020B0604020202020204" pitchFamily="34" charset="0"/>
              <a:buNone/>
            </a:pPr>
            <a:r>
              <a:rPr lang="zh-CN" altLang="en-US" sz="3200" dirty="0"/>
              <a:t>人称</a:t>
            </a:r>
            <a:r>
              <a:rPr lang="en-US" altLang="zh-CN" sz="3200" dirty="0"/>
              <a:t>_____________ 	   </a:t>
            </a:r>
            <a:r>
              <a:rPr lang="zh-CN" altLang="en-US" sz="3200" dirty="0" smtClean="0"/>
              <a:t>时</a:t>
            </a:r>
            <a:r>
              <a:rPr lang="zh-CN" altLang="en-US" sz="3200" dirty="0"/>
              <a:t>态</a:t>
            </a:r>
            <a:r>
              <a:rPr lang="en-US" altLang="zh-CN" sz="3200" dirty="0"/>
              <a:t>____________</a:t>
            </a:r>
          </a:p>
          <a:p>
            <a:pPr algn="l">
              <a:buFont typeface="Arial" panose="020B0604020202020204" pitchFamily="34" charset="0"/>
              <a:buNone/>
            </a:pPr>
            <a:r>
              <a:rPr lang="zh-CN" altLang="en-US" sz="3200" dirty="0"/>
              <a:t>第二步</a:t>
            </a:r>
            <a:r>
              <a:rPr lang="en-US" altLang="zh-CN" sz="3200" dirty="0"/>
              <a:t>: </a:t>
            </a:r>
            <a:r>
              <a:rPr lang="zh-CN" altLang="en-US" sz="3200" dirty="0"/>
              <a:t>列出主要的单词</a:t>
            </a:r>
            <a:r>
              <a:rPr lang="en-US" altLang="zh-CN" sz="3200" dirty="0"/>
              <a:t>, </a:t>
            </a:r>
            <a:r>
              <a:rPr lang="zh-CN" altLang="en-US" sz="3200" dirty="0"/>
              <a:t>短语和句型。</a:t>
            </a:r>
          </a:p>
          <a:p>
            <a:pPr algn="l">
              <a:buFont typeface="Arial" panose="020B0604020202020204" pitchFamily="34" charset="0"/>
              <a:buNone/>
            </a:pPr>
            <a:r>
              <a:rPr lang="en-US" altLang="zh-CN" sz="3200" dirty="0"/>
              <a:t>1. </a:t>
            </a:r>
            <a:r>
              <a:rPr lang="zh-CN" altLang="en-US" sz="3200" dirty="0"/>
              <a:t>在上午 </a:t>
            </a:r>
            <a:r>
              <a:rPr lang="en-US" altLang="zh-CN" sz="3200" dirty="0"/>
              <a:t>_________________  		</a:t>
            </a:r>
          </a:p>
          <a:p>
            <a:pPr algn="l">
              <a:buFont typeface="Arial" panose="020B0604020202020204" pitchFamily="34" charset="0"/>
              <a:buNone/>
            </a:pPr>
            <a:r>
              <a:rPr lang="en-US" altLang="zh-CN" sz="3200" dirty="0"/>
              <a:t>2. </a:t>
            </a:r>
            <a:r>
              <a:rPr lang="zh-CN" altLang="en-US" sz="3200" dirty="0"/>
              <a:t>在下午</a:t>
            </a:r>
            <a:r>
              <a:rPr lang="en-US" altLang="zh-CN" sz="3200" dirty="0"/>
              <a:t>_______________		</a:t>
            </a:r>
          </a:p>
          <a:p>
            <a:pPr algn="l">
              <a:buFont typeface="Arial" panose="020B0604020202020204" pitchFamily="34" charset="0"/>
              <a:buNone/>
            </a:pPr>
            <a:r>
              <a:rPr lang="en-US" altLang="zh-CN" sz="3200" dirty="0"/>
              <a:t>3. </a:t>
            </a:r>
            <a:r>
              <a:rPr lang="zh-CN" altLang="en-US" sz="3200" dirty="0"/>
              <a:t>在晚上</a:t>
            </a:r>
            <a:r>
              <a:rPr lang="en-US" altLang="zh-CN" sz="3200" dirty="0"/>
              <a:t>__________________</a:t>
            </a:r>
          </a:p>
          <a:p>
            <a:pPr algn="l">
              <a:buFont typeface="Arial" panose="020B0604020202020204" pitchFamily="34" charset="0"/>
              <a:buNone/>
            </a:pPr>
            <a:r>
              <a:rPr lang="en-US" altLang="zh-CN" sz="3200" dirty="0"/>
              <a:t>4. </a:t>
            </a:r>
            <a:r>
              <a:rPr lang="zh-CN" altLang="en-US" sz="3200" dirty="0"/>
              <a:t>起床</a:t>
            </a:r>
            <a:r>
              <a:rPr lang="en-US" altLang="zh-CN" sz="3200" dirty="0"/>
              <a:t>____________________ 			</a:t>
            </a:r>
          </a:p>
          <a:p>
            <a:pPr algn="l">
              <a:buFont typeface="Arial" panose="020B0604020202020204" pitchFamily="34" charset="0"/>
              <a:buNone/>
            </a:pPr>
            <a:r>
              <a:rPr lang="en-US" altLang="zh-CN" sz="3200" dirty="0"/>
              <a:t>5. </a:t>
            </a:r>
            <a:r>
              <a:rPr lang="zh-CN" altLang="en-US" sz="3200" dirty="0"/>
              <a:t>吃早餐</a:t>
            </a:r>
            <a:r>
              <a:rPr lang="en-US" altLang="zh-CN" sz="3200" dirty="0"/>
              <a:t>_______________		</a:t>
            </a:r>
          </a:p>
          <a:p>
            <a:pPr algn="l">
              <a:buFont typeface="Arial" panose="020B0604020202020204" pitchFamily="34" charset="0"/>
              <a:buNone/>
            </a:pPr>
            <a:r>
              <a:rPr lang="en-US" altLang="zh-CN" sz="3200" dirty="0"/>
              <a:t>6. </a:t>
            </a:r>
            <a:r>
              <a:rPr lang="zh-CN" altLang="en-US" sz="3200" dirty="0"/>
              <a:t>去野餐 </a:t>
            </a:r>
            <a:r>
              <a:rPr lang="en-US" altLang="zh-CN" sz="3200" dirty="0"/>
              <a:t>__________________</a:t>
            </a:r>
          </a:p>
          <a:p>
            <a:pPr algn="l">
              <a:buFont typeface="Arial" panose="020B0604020202020204" pitchFamily="34" charset="0"/>
              <a:buNone/>
            </a:pPr>
            <a:r>
              <a:rPr lang="en-US" altLang="zh-CN" sz="3200" dirty="0"/>
              <a:t>7. </a:t>
            </a:r>
            <a:r>
              <a:rPr lang="zh-CN" altLang="en-US" sz="3200" dirty="0"/>
              <a:t>玩得高兴</a:t>
            </a:r>
            <a:r>
              <a:rPr lang="en-US" altLang="zh-CN" sz="3200" dirty="0"/>
              <a:t>________________  		</a:t>
            </a:r>
          </a:p>
        </p:txBody>
      </p:sp>
      <p:sp>
        <p:nvSpPr>
          <p:cNvPr id="89092" name="TextBox 9"/>
          <p:cNvSpPr txBox="1">
            <a:spLocks noChangeArrowheads="1"/>
          </p:cNvSpPr>
          <p:nvPr/>
        </p:nvSpPr>
        <p:spPr bwMode="auto">
          <a:xfrm>
            <a:off x="6172200" y="1677988"/>
            <a:ext cx="2879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一般过去时</a:t>
            </a:r>
          </a:p>
        </p:txBody>
      </p:sp>
      <p:sp>
        <p:nvSpPr>
          <p:cNvPr id="89093" name="TextBox 9"/>
          <p:cNvSpPr txBox="1">
            <a:spLocks noChangeArrowheads="1"/>
          </p:cNvSpPr>
          <p:nvPr/>
        </p:nvSpPr>
        <p:spPr bwMode="auto">
          <a:xfrm>
            <a:off x="1143000" y="1676400"/>
            <a:ext cx="40227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第三人称单数（</a:t>
            </a:r>
            <a:r>
              <a:rPr lang="en-US" altLang="zh-CN" sz="3200" b="1" dirty="0">
                <a:solidFill>
                  <a:srgbClr val="FF0000"/>
                </a:solidFill>
              </a:rPr>
              <a:t>Tom</a:t>
            </a:r>
            <a:r>
              <a:rPr lang="zh-CN" altLang="en-US" sz="3200" b="1" dirty="0">
                <a:solidFill>
                  <a:srgbClr val="FF0000"/>
                </a:solidFill>
              </a:rPr>
              <a:t>）</a:t>
            </a:r>
          </a:p>
        </p:txBody>
      </p:sp>
      <p:sp>
        <p:nvSpPr>
          <p:cNvPr id="89094" name="矩形 14"/>
          <p:cNvSpPr>
            <a:spLocks noChangeArrowheads="1"/>
          </p:cNvSpPr>
          <p:nvPr/>
        </p:nvSpPr>
        <p:spPr bwMode="auto">
          <a:xfrm>
            <a:off x="2211388" y="2686050"/>
            <a:ext cx="45180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 in the morning </a:t>
            </a:r>
          </a:p>
        </p:txBody>
      </p:sp>
      <p:sp>
        <p:nvSpPr>
          <p:cNvPr id="89095" name="TextBox 9"/>
          <p:cNvSpPr txBox="1">
            <a:spLocks noChangeArrowheads="1"/>
          </p:cNvSpPr>
          <p:nvPr/>
        </p:nvSpPr>
        <p:spPr bwMode="auto">
          <a:xfrm>
            <a:off x="2360613" y="3117850"/>
            <a:ext cx="4286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 in the afternoon</a:t>
            </a:r>
          </a:p>
        </p:txBody>
      </p:sp>
      <p:sp>
        <p:nvSpPr>
          <p:cNvPr id="89096" name="TextBox 9"/>
          <p:cNvSpPr txBox="1">
            <a:spLocks noChangeArrowheads="1"/>
          </p:cNvSpPr>
          <p:nvPr/>
        </p:nvSpPr>
        <p:spPr bwMode="auto">
          <a:xfrm>
            <a:off x="2555875" y="3622675"/>
            <a:ext cx="57435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 in the evening </a:t>
            </a:r>
          </a:p>
        </p:txBody>
      </p:sp>
      <p:sp>
        <p:nvSpPr>
          <p:cNvPr id="89097" name="TextBox 9"/>
          <p:cNvSpPr txBox="1">
            <a:spLocks noChangeArrowheads="1"/>
          </p:cNvSpPr>
          <p:nvPr/>
        </p:nvSpPr>
        <p:spPr bwMode="auto">
          <a:xfrm>
            <a:off x="3005138" y="4197350"/>
            <a:ext cx="428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get up</a:t>
            </a:r>
          </a:p>
        </p:txBody>
      </p:sp>
      <p:sp>
        <p:nvSpPr>
          <p:cNvPr id="89098" name="TextBox 9"/>
          <p:cNvSpPr txBox="1">
            <a:spLocks noChangeArrowheads="1"/>
          </p:cNvSpPr>
          <p:nvPr/>
        </p:nvSpPr>
        <p:spPr bwMode="auto">
          <a:xfrm>
            <a:off x="3076575" y="4630738"/>
            <a:ext cx="4287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have breakfast </a:t>
            </a:r>
          </a:p>
        </p:txBody>
      </p:sp>
      <p:sp>
        <p:nvSpPr>
          <p:cNvPr id="89099" name="TextBox 9"/>
          <p:cNvSpPr txBox="1">
            <a:spLocks noChangeArrowheads="1"/>
          </p:cNvSpPr>
          <p:nvPr/>
        </p:nvSpPr>
        <p:spPr bwMode="auto">
          <a:xfrm>
            <a:off x="3005138" y="5133975"/>
            <a:ext cx="42878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have a picnic</a:t>
            </a:r>
          </a:p>
        </p:txBody>
      </p:sp>
      <p:sp>
        <p:nvSpPr>
          <p:cNvPr id="89100" name="TextBox 9"/>
          <p:cNvSpPr txBox="1">
            <a:spLocks noChangeArrowheads="1"/>
          </p:cNvSpPr>
          <p:nvPr/>
        </p:nvSpPr>
        <p:spPr bwMode="auto">
          <a:xfrm>
            <a:off x="3365500" y="5638800"/>
            <a:ext cx="42862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have a good time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9093"/>
                                        </p:tgtEl>
                                        <p:attrNameLst>
                                          <p:attrName>style.visibility</p:attrName>
                                        </p:attrNameLst>
                                      </p:cBhvr>
                                      <p:to>
                                        <p:strVal val="visible"/>
                                      </p:to>
                                    </p:set>
                                    <p:animEffect transition="in" filter="blinds(horizontal)">
                                      <p:cBhvr>
                                        <p:cTn id="7" dur="500"/>
                                        <p:tgtEl>
                                          <p:spTgt spid="8909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blinds(horizontal)">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9094"/>
                                        </p:tgtEl>
                                        <p:attrNameLst>
                                          <p:attrName>style.visibility</p:attrName>
                                        </p:attrNameLst>
                                      </p:cBhvr>
                                      <p:to>
                                        <p:strVal val="visible"/>
                                      </p:to>
                                    </p:set>
                                    <p:animEffect transition="in" filter="blinds(horizontal)">
                                      <p:cBhvr>
                                        <p:cTn id="17" dur="500"/>
                                        <p:tgtEl>
                                          <p:spTgt spid="8909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9095"/>
                                        </p:tgtEl>
                                        <p:attrNameLst>
                                          <p:attrName>style.visibility</p:attrName>
                                        </p:attrNameLst>
                                      </p:cBhvr>
                                      <p:to>
                                        <p:strVal val="visible"/>
                                      </p:to>
                                    </p:set>
                                    <p:animEffect transition="in" filter="blinds(horizontal)">
                                      <p:cBhvr>
                                        <p:cTn id="22" dur="500"/>
                                        <p:tgtEl>
                                          <p:spTgt spid="8909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9096"/>
                                        </p:tgtEl>
                                        <p:attrNameLst>
                                          <p:attrName>style.visibility</p:attrName>
                                        </p:attrNameLst>
                                      </p:cBhvr>
                                      <p:to>
                                        <p:strVal val="visible"/>
                                      </p:to>
                                    </p:set>
                                    <p:animEffect transition="in" filter="blinds(horizontal)">
                                      <p:cBhvr>
                                        <p:cTn id="27" dur="500"/>
                                        <p:tgtEl>
                                          <p:spTgt spid="8909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9097"/>
                                        </p:tgtEl>
                                        <p:attrNameLst>
                                          <p:attrName>style.visibility</p:attrName>
                                        </p:attrNameLst>
                                      </p:cBhvr>
                                      <p:to>
                                        <p:strVal val="visible"/>
                                      </p:to>
                                    </p:set>
                                    <p:animEffect transition="in" filter="blinds(horizontal)">
                                      <p:cBhvr>
                                        <p:cTn id="32" dur="500"/>
                                        <p:tgtEl>
                                          <p:spTgt spid="8909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9098"/>
                                        </p:tgtEl>
                                        <p:attrNameLst>
                                          <p:attrName>style.visibility</p:attrName>
                                        </p:attrNameLst>
                                      </p:cBhvr>
                                      <p:to>
                                        <p:strVal val="visible"/>
                                      </p:to>
                                    </p:set>
                                    <p:animEffect transition="in" filter="blinds(horizontal)">
                                      <p:cBhvr>
                                        <p:cTn id="37" dur="500"/>
                                        <p:tgtEl>
                                          <p:spTgt spid="8909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9099"/>
                                        </p:tgtEl>
                                        <p:attrNameLst>
                                          <p:attrName>style.visibility</p:attrName>
                                        </p:attrNameLst>
                                      </p:cBhvr>
                                      <p:to>
                                        <p:strVal val="visible"/>
                                      </p:to>
                                    </p:set>
                                    <p:animEffect transition="in" filter="blinds(horizontal)">
                                      <p:cBhvr>
                                        <p:cTn id="42" dur="500"/>
                                        <p:tgtEl>
                                          <p:spTgt spid="8909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9100"/>
                                        </p:tgtEl>
                                        <p:attrNameLst>
                                          <p:attrName>style.visibility</p:attrName>
                                        </p:attrNameLst>
                                      </p:cBhvr>
                                      <p:to>
                                        <p:strVal val="visible"/>
                                      </p:to>
                                    </p:set>
                                    <p:animEffect transition="in" filter="blinds(horizontal)">
                                      <p:cBhvr>
                                        <p:cTn id="47" dur="500"/>
                                        <p:tgtEl>
                                          <p:spTgt spid="89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P spid="89093" grpId="0"/>
      <p:bldP spid="89094" grpId="0"/>
      <p:bldP spid="89095" grpId="0"/>
      <p:bldP spid="89096" grpId="0"/>
      <p:bldP spid="89097" grpId="0"/>
      <p:bldP spid="89098" grpId="0"/>
      <p:bldP spid="89099" grpId="0"/>
      <p:bldP spid="8910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Text Box 21"/>
          <p:cNvSpPr txBox="1">
            <a:spLocks noChangeArrowheads="1"/>
          </p:cNvSpPr>
          <p:nvPr/>
        </p:nvSpPr>
        <p:spPr bwMode="auto">
          <a:xfrm>
            <a:off x="349250" y="684212"/>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91139" name="矩形 2"/>
          <p:cNvSpPr>
            <a:spLocks noChangeArrowheads="1"/>
          </p:cNvSpPr>
          <p:nvPr/>
        </p:nvSpPr>
        <p:spPr bwMode="auto">
          <a:xfrm>
            <a:off x="381000" y="1519297"/>
            <a:ext cx="81534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dirty="0">
                <a:sym typeface="Arial" panose="020B0604020202020204" pitchFamily="34" charset="0"/>
              </a:rPr>
              <a:t>8. </a:t>
            </a:r>
            <a:r>
              <a:rPr lang="zh-CN" altLang="en-US" sz="3200" dirty="0">
                <a:sym typeface="Arial" panose="020B0604020202020204" pitchFamily="34" charset="0"/>
              </a:rPr>
              <a:t>乘公共汽车 </a:t>
            </a:r>
            <a:r>
              <a:rPr lang="en-US" altLang="zh-CN" sz="3200" dirty="0">
                <a:sym typeface="Arial" panose="020B0604020202020204" pitchFamily="34" charset="0"/>
              </a:rPr>
              <a:t>__________		</a:t>
            </a:r>
          </a:p>
          <a:p>
            <a:pPr algn="l">
              <a:buFont typeface="Arial" panose="020B0604020202020204" pitchFamily="34" charset="0"/>
              <a:buNone/>
            </a:pPr>
            <a:r>
              <a:rPr lang="en-US" altLang="zh-CN" sz="3200" dirty="0">
                <a:sym typeface="Arial" panose="020B0604020202020204" pitchFamily="34" charset="0"/>
              </a:rPr>
              <a:t>9. </a:t>
            </a:r>
            <a:r>
              <a:rPr lang="zh-CN" altLang="en-US" sz="3200" dirty="0">
                <a:sym typeface="Arial" panose="020B0604020202020204" pitchFamily="34" charset="0"/>
              </a:rPr>
              <a:t>累但高兴</a:t>
            </a:r>
            <a:r>
              <a:rPr lang="en-US" altLang="zh-CN" sz="3200" dirty="0">
                <a:sym typeface="Arial" panose="020B0604020202020204" pitchFamily="34" charset="0"/>
              </a:rPr>
              <a:t>________________ </a:t>
            </a:r>
            <a:endParaRPr lang="en-US" altLang="zh-CN" sz="3200" dirty="0"/>
          </a:p>
          <a:p>
            <a:pPr algn="l">
              <a:buFont typeface="Arial" panose="020B0604020202020204" pitchFamily="34" charset="0"/>
              <a:buNone/>
            </a:pPr>
            <a:r>
              <a:rPr lang="en-US" altLang="zh-CN" sz="3200" dirty="0">
                <a:sym typeface="Arial" panose="020B0604020202020204" pitchFamily="34" charset="0"/>
              </a:rPr>
              <a:t>10. </a:t>
            </a:r>
            <a:r>
              <a:rPr lang="zh-CN" altLang="en-US" sz="3200" dirty="0">
                <a:sym typeface="Arial" panose="020B0604020202020204" pitchFamily="34" charset="0"/>
              </a:rPr>
              <a:t>睡觉</a:t>
            </a:r>
            <a:r>
              <a:rPr lang="en-US" altLang="zh-CN" sz="3200" dirty="0">
                <a:sym typeface="Arial" panose="020B0604020202020204" pitchFamily="34" charset="0"/>
              </a:rPr>
              <a:t>___________________   		</a:t>
            </a:r>
          </a:p>
          <a:p>
            <a:pPr algn="l">
              <a:buFont typeface="Arial" panose="020B0604020202020204" pitchFamily="34" charset="0"/>
              <a:buNone/>
            </a:pPr>
            <a:r>
              <a:rPr lang="en-US" altLang="zh-CN" sz="3200" dirty="0">
                <a:sym typeface="Arial" panose="020B0604020202020204" pitchFamily="34" charset="0"/>
              </a:rPr>
              <a:t>11. </a:t>
            </a:r>
            <a:r>
              <a:rPr lang="zh-CN" altLang="en-US" sz="3200" dirty="0">
                <a:sym typeface="Arial" panose="020B0604020202020204" pitchFamily="34" charset="0"/>
              </a:rPr>
              <a:t>回家</a:t>
            </a:r>
            <a:r>
              <a:rPr lang="en-US" altLang="zh-CN" sz="3200" dirty="0" smtClean="0">
                <a:sym typeface="Arial" panose="020B0604020202020204" pitchFamily="34" charset="0"/>
              </a:rPr>
              <a:t>_________________</a:t>
            </a:r>
            <a:endParaRPr lang="en-US" altLang="zh-CN" sz="3200" dirty="0"/>
          </a:p>
        </p:txBody>
      </p:sp>
      <p:sp>
        <p:nvSpPr>
          <p:cNvPr id="91140" name="TextBox 9"/>
          <p:cNvSpPr txBox="1">
            <a:spLocks noChangeArrowheads="1"/>
          </p:cNvSpPr>
          <p:nvPr/>
        </p:nvSpPr>
        <p:spPr bwMode="auto">
          <a:xfrm>
            <a:off x="3654425" y="1536759"/>
            <a:ext cx="40687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take a bus</a:t>
            </a:r>
          </a:p>
        </p:txBody>
      </p:sp>
      <p:sp>
        <p:nvSpPr>
          <p:cNvPr id="91141" name="矩形 14"/>
          <p:cNvSpPr>
            <a:spLocks noChangeArrowheads="1"/>
          </p:cNvSpPr>
          <p:nvPr/>
        </p:nvSpPr>
        <p:spPr bwMode="auto">
          <a:xfrm>
            <a:off x="3006725" y="2039997"/>
            <a:ext cx="5238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Arial" panose="020B0604020202020204" pitchFamily="34" charset="0"/>
              </a:rPr>
              <a:t>tired but happy </a:t>
            </a:r>
          </a:p>
        </p:txBody>
      </p:sp>
      <p:sp>
        <p:nvSpPr>
          <p:cNvPr id="91142" name="矩形 14"/>
          <p:cNvSpPr>
            <a:spLocks noChangeArrowheads="1"/>
          </p:cNvSpPr>
          <p:nvPr/>
        </p:nvSpPr>
        <p:spPr bwMode="auto">
          <a:xfrm>
            <a:off x="2794000" y="2471797"/>
            <a:ext cx="5518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Arial" panose="020B0604020202020204" pitchFamily="34" charset="0"/>
              </a:rPr>
              <a:t>go to bed</a:t>
            </a:r>
          </a:p>
        </p:txBody>
      </p:sp>
      <p:sp>
        <p:nvSpPr>
          <p:cNvPr id="91143" name="矩形 14"/>
          <p:cNvSpPr>
            <a:spLocks noChangeArrowheads="1"/>
          </p:cNvSpPr>
          <p:nvPr/>
        </p:nvSpPr>
        <p:spPr bwMode="auto">
          <a:xfrm>
            <a:off x="2505075" y="2975034"/>
            <a:ext cx="5518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en-US" sz="3200" b="1">
                <a:solidFill>
                  <a:srgbClr val="FF0000"/>
                </a:solidFill>
                <a:sym typeface="Arial" panose="020B0604020202020204" pitchFamily="34" charset="0"/>
              </a:rPr>
              <a:t>go home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1140"/>
                                        </p:tgtEl>
                                        <p:attrNameLst>
                                          <p:attrName>style.visibility</p:attrName>
                                        </p:attrNameLst>
                                      </p:cBhvr>
                                      <p:to>
                                        <p:strVal val="visible"/>
                                      </p:to>
                                    </p:set>
                                    <p:animEffect transition="in" filter="blinds(horizontal)">
                                      <p:cBhvr>
                                        <p:cTn id="7" dur="500"/>
                                        <p:tgtEl>
                                          <p:spTgt spid="911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1141"/>
                                        </p:tgtEl>
                                        <p:attrNameLst>
                                          <p:attrName>style.visibility</p:attrName>
                                        </p:attrNameLst>
                                      </p:cBhvr>
                                      <p:to>
                                        <p:strVal val="visible"/>
                                      </p:to>
                                    </p:set>
                                    <p:animEffect transition="in" filter="blinds(horizontal)">
                                      <p:cBhvr>
                                        <p:cTn id="12" dur="500"/>
                                        <p:tgtEl>
                                          <p:spTgt spid="9114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1142"/>
                                        </p:tgtEl>
                                        <p:attrNameLst>
                                          <p:attrName>style.visibility</p:attrName>
                                        </p:attrNameLst>
                                      </p:cBhvr>
                                      <p:to>
                                        <p:strVal val="visible"/>
                                      </p:to>
                                    </p:set>
                                    <p:animEffect transition="in" filter="blinds(horizontal)">
                                      <p:cBhvr>
                                        <p:cTn id="17" dur="500"/>
                                        <p:tgtEl>
                                          <p:spTgt spid="9114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1143"/>
                                        </p:tgtEl>
                                        <p:attrNameLst>
                                          <p:attrName>style.visibility</p:attrName>
                                        </p:attrNameLst>
                                      </p:cBhvr>
                                      <p:to>
                                        <p:strVal val="visible"/>
                                      </p:to>
                                    </p:set>
                                    <p:animEffect transition="in" filter="blinds(horizontal)">
                                      <p:cBhvr>
                                        <p:cTn id="22" dur="500"/>
                                        <p:tgtEl>
                                          <p:spTgt spid="91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p:bldP spid="91141" grpId="0"/>
      <p:bldP spid="91142" grpId="0"/>
      <p:bldP spid="9114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矩形 2"/>
          <p:cNvSpPr>
            <a:spLocks noChangeArrowheads="1"/>
          </p:cNvSpPr>
          <p:nvPr/>
        </p:nvSpPr>
        <p:spPr bwMode="auto">
          <a:xfrm>
            <a:off x="0" y="785813"/>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第三步</a:t>
            </a:r>
            <a:r>
              <a:rPr lang="en-US" altLang="zh-CN" sz="3200" dirty="0"/>
              <a:t>: </a:t>
            </a:r>
            <a:r>
              <a:rPr lang="zh-CN" altLang="en-US" sz="3200" dirty="0"/>
              <a:t>运用</a:t>
            </a:r>
            <a:r>
              <a:rPr lang="en-US" altLang="zh-CN" sz="3200" dirty="0"/>
              <a:t>and, or, so, first. then</a:t>
            </a:r>
            <a:r>
              <a:rPr lang="en-US" altLang="zh-CN" sz="3200" dirty="0">
                <a:latin typeface="Calibri" panose="020F0502020204030204" pitchFamily="34" charset="0"/>
              </a:rPr>
              <a:t>…</a:t>
            </a:r>
            <a:r>
              <a:rPr lang="en-US" altLang="zh-CN" sz="3200" dirty="0"/>
              <a:t> </a:t>
            </a:r>
            <a:r>
              <a:rPr lang="zh-CN" altLang="en-US" sz="3200" dirty="0"/>
              <a:t>等连接词将以上要点连成文章</a:t>
            </a:r>
            <a:r>
              <a:rPr lang="en-US" altLang="zh-CN" sz="3200" dirty="0"/>
              <a:t>, </a:t>
            </a:r>
            <a:r>
              <a:rPr lang="zh-CN" altLang="en-US" sz="3200" dirty="0"/>
              <a:t>并注意句型多样化。</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a:t>
            </a:r>
          </a:p>
          <a:p>
            <a:pPr algn="l">
              <a:buFont typeface="Arial" panose="020B0604020202020204" pitchFamily="34" charset="0"/>
              <a:buNone/>
            </a:pPr>
            <a:r>
              <a:rPr lang="en-US" altLang="zh-CN" sz="3200" dirty="0"/>
              <a:t>__________________________________________________________________________________________________________________________________________________________________________________________________________________________________________</a:t>
            </a:r>
          </a:p>
        </p:txBody>
      </p:sp>
      <p:sp>
        <p:nvSpPr>
          <p:cNvPr id="93187" name="文本框 1"/>
          <p:cNvSpPr txBox="1">
            <a:spLocks noChangeArrowheads="1"/>
          </p:cNvSpPr>
          <p:nvPr/>
        </p:nvSpPr>
        <p:spPr bwMode="auto">
          <a:xfrm>
            <a:off x="34925" y="1703388"/>
            <a:ext cx="888365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     Tom had a busy day. </a:t>
            </a:r>
          </a:p>
          <a:p>
            <a:pPr>
              <a:buFont typeface="Arial" panose="020B0604020202020204" pitchFamily="34" charset="0"/>
              <a:buNone/>
            </a:pPr>
            <a:r>
              <a:rPr lang="en-US" altLang="zh-CN" sz="3200" b="1" dirty="0">
                <a:solidFill>
                  <a:srgbClr val="FF0000"/>
                </a:solidFill>
              </a:rPr>
              <a:t>     He got up at 6:45. He ate breakfast at 7:00 o</a:t>
            </a:r>
            <a:r>
              <a:rPr lang="en-US" altLang="zh-CN" sz="3200" b="1" dirty="0">
                <a:solidFill>
                  <a:srgbClr val="FF0000"/>
                </a:solidFill>
                <a:latin typeface="Calibri" panose="020F0502020204030204" pitchFamily="34" charset="0"/>
              </a:rPr>
              <a:t>’</a:t>
            </a:r>
            <a:r>
              <a:rPr lang="en-US" altLang="zh-CN" sz="3200" b="1" dirty="0">
                <a:solidFill>
                  <a:srgbClr val="FF0000"/>
                </a:solidFill>
              </a:rPr>
              <a:t>clock. After breakfast he went to school. When he got to school, nobody was there. He knew that it was Saturday. He wanted to ask his friend to have a picnic. There were many people in the park. They had fun. After having tasty food. They decided to go home by bus. In the evening, Tom was tired but happy. He went to go bed </a:t>
            </a:r>
          </a:p>
        </p:txBody>
      </p:sp>
      <p:sp>
        <p:nvSpPr>
          <p:cNvPr id="93188" name="Text Box 21"/>
          <p:cNvSpPr txBox="1">
            <a:spLocks noChangeArrowheads="1"/>
          </p:cNvSpPr>
          <p:nvPr/>
        </p:nvSpPr>
        <p:spPr bwMode="auto">
          <a:xfrm>
            <a:off x="500063" y="30480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7"/>
                                        </p:tgtEl>
                                        <p:attrNameLst>
                                          <p:attrName>style.visibility</p:attrName>
                                        </p:attrNameLst>
                                      </p:cBhvr>
                                      <p:to>
                                        <p:strVal val="visible"/>
                                      </p:to>
                                    </p:set>
                                    <p:animEffect transition="in" filter="blinds(horizontal)">
                                      <p:cBhvr>
                                        <p:cTn id="7" dur="500"/>
                                        <p:tgtEl>
                                          <p:spTgt spid="93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矩形 2"/>
          <p:cNvSpPr>
            <a:spLocks noChangeArrowheads="1"/>
          </p:cNvSpPr>
          <p:nvPr/>
        </p:nvSpPr>
        <p:spPr bwMode="auto">
          <a:xfrm>
            <a:off x="0" y="1266885"/>
            <a:ext cx="91440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dirty="0">
                <a:sym typeface="Arial" panose="020B0604020202020204" pitchFamily="34" charset="0"/>
              </a:rPr>
              <a:t>______________________________________________________________________________</a:t>
            </a:r>
            <a:endParaRPr lang="en-US" altLang="zh-CN" sz="3200" dirty="0"/>
          </a:p>
          <a:p>
            <a:pPr algn="l">
              <a:buFont typeface="Arial" panose="020B0604020202020204" pitchFamily="34" charset="0"/>
              <a:buNone/>
            </a:pPr>
            <a:endParaRPr lang="en-US" altLang="zh-CN" sz="3200" dirty="0"/>
          </a:p>
          <a:p>
            <a:pPr algn="l">
              <a:buFont typeface="Arial" panose="020B0604020202020204" pitchFamily="34" charset="0"/>
              <a:buNone/>
            </a:pPr>
            <a:r>
              <a:rPr lang="zh-CN" altLang="en-US" sz="3200" dirty="0"/>
              <a:t>第四步：修改文章</a:t>
            </a:r>
            <a:r>
              <a:rPr lang="en-US" altLang="zh-CN" sz="3200" dirty="0">
                <a:latin typeface="Calibri" panose="020F0502020204030204" pitchFamily="34" charset="0"/>
              </a:rPr>
              <a:t>—</a:t>
            </a:r>
            <a:r>
              <a:rPr lang="zh-CN" altLang="en-US" sz="3200" dirty="0"/>
              <a:t>自己复查，小组互改。</a:t>
            </a:r>
          </a:p>
          <a:p>
            <a:pPr algn="l">
              <a:buFont typeface="Arial" panose="020B0604020202020204" pitchFamily="34" charset="0"/>
              <a:buNone/>
            </a:pPr>
            <a:r>
              <a:rPr lang="en-US" altLang="zh-CN" sz="3200" dirty="0"/>
              <a:t>1)</a:t>
            </a:r>
            <a:r>
              <a:rPr lang="zh-CN" altLang="en-US" sz="3200" dirty="0"/>
              <a:t>用红笔在文章中纠错  </a:t>
            </a:r>
            <a:r>
              <a:rPr lang="en-US" altLang="zh-CN" sz="3200" dirty="0"/>
              <a:t>2) </a:t>
            </a:r>
            <a:r>
              <a:rPr lang="zh-CN" altLang="en-US" sz="3200" dirty="0"/>
              <a:t>欣赏好词好句：评选小组内写得最好的三个句子，摘抄下来。</a:t>
            </a:r>
          </a:p>
          <a:p>
            <a:pPr algn="l">
              <a:buFont typeface="Arial" panose="020B0604020202020204" pitchFamily="34" charset="0"/>
              <a:buNone/>
            </a:pPr>
            <a:r>
              <a:rPr lang="en-US" altLang="zh-CN" sz="3200" dirty="0" smtClean="0"/>
              <a:t>_____________________________________________________________________________________________________________________</a:t>
            </a:r>
            <a:endParaRPr lang="en-US" altLang="zh-CN" sz="3200" dirty="0"/>
          </a:p>
        </p:txBody>
      </p:sp>
      <p:sp>
        <p:nvSpPr>
          <p:cNvPr id="95235" name="Text Box 21"/>
          <p:cNvSpPr txBox="1">
            <a:spLocks noChangeArrowheads="1"/>
          </p:cNvSpPr>
          <p:nvPr/>
        </p:nvSpPr>
        <p:spPr bwMode="auto">
          <a:xfrm>
            <a:off x="500063" y="500062"/>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95236" name="文本框 1"/>
          <p:cNvSpPr txBox="1">
            <a:spLocks noChangeArrowheads="1"/>
          </p:cNvSpPr>
          <p:nvPr/>
        </p:nvSpPr>
        <p:spPr bwMode="auto">
          <a:xfrm>
            <a:off x="466725" y="4125973"/>
            <a:ext cx="22177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dirty="0">
                <a:solidFill>
                  <a:srgbClr val="FF0000"/>
                </a:solidFill>
              </a:rPr>
              <a:t>（省略</a:t>
            </a:r>
            <a:r>
              <a:rPr lang="zh-CN" altLang="en-US" sz="3200" b="1" dirty="0" smtClean="0">
                <a:solidFill>
                  <a:srgbClr val="FF0000"/>
                </a:solidFill>
              </a:rPr>
              <a:t>） </a:t>
            </a:r>
            <a:endParaRPr lang="zh-CN" altLang="en-US" sz="3200" b="1" dirty="0">
              <a:solidFill>
                <a:srgbClr val="FF0000"/>
              </a:solidFill>
            </a:endParaRPr>
          </a:p>
        </p:txBody>
      </p:sp>
      <p:sp>
        <p:nvSpPr>
          <p:cNvPr id="95237" name="文本框 3"/>
          <p:cNvSpPr txBox="1">
            <a:spLocks noChangeArrowheads="1"/>
          </p:cNvSpPr>
          <p:nvPr/>
        </p:nvSpPr>
        <p:spPr bwMode="auto">
          <a:xfrm>
            <a:off x="250825" y="1251010"/>
            <a:ext cx="860901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at 9:00 p.m.</a:t>
            </a:r>
          </a:p>
          <a:p>
            <a:pPr>
              <a:buFont typeface="Arial" panose="020B0604020202020204" pitchFamily="34" charset="0"/>
              <a:buNone/>
            </a:pPr>
            <a:r>
              <a:rPr lang="en-US" altLang="zh-CN" sz="3200" b="1" dirty="0">
                <a:solidFill>
                  <a:srgbClr val="FF0000"/>
                </a:solidFill>
              </a:rPr>
              <a:t>      What a happy day he had.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5237"/>
                                        </p:tgtEl>
                                        <p:attrNameLst>
                                          <p:attrName>style.visibility</p:attrName>
                                        </p:attrNameLst>
                                      </p:cBhvr>
                                      <p:to>
                                        <p:strVal val="visible"/>
                                      </p:to>
                                    </p:set>
                                    <p:animEffect transition="in" filter="blinds(horizontal)">
                                      <p:cBhvr>
                                        <p:cTn id="7" dur="500"/>
                                        <p:tgtEl>
                                          <p:spTgt spid="952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5236"/>
                                        </p:tgtEl>
                                        <p:attrNameLst>
                                          <p:attrName>style.visibility</p:attrName>
                                        </p:attrNameLst>
                                      </p:cBhvr>
                                      <p:to>
                                        <p:strVal val="visible"/>
                                      </p:to>
                                    </p:set>
                                    <p:animEffect transition="in" filter="blinds(horizontal)">
                                      <p:cBhvr>
                                        <p:cTn id="12" dur="500"/>
                                        <p:tgtEl>
                                          <p:spTgt spid="952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P spid="952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1"/>
          <p:cNvSpPr txBox="1">
            <a:spLocks noChangeArrowheads="1"/>
          </p:cNvSpPr>
          <p:nvPr/>
        </p:nvSpPr>
        <p:spPr bwMode="auto">
          <a:xfrm>
            <a:off x="344488" y="728662"/>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学 习 重 点 </a:t>
            </a:r>
            <a:r>
              <a:rPr lang="en-US" altLang="zh-CN" sz="3600" b="1" dirty="0">
                <a:latin typeface="楷体" panose="02010609060101010101" pitchFamily="49" charset="-122"/>
                <a:ea typeface="楷体" panose="02010609060101010101" pitchFamily="49" charset="-122"/>
                <a:sym typeface="宋体" panose="02010600030101010101" pitchFamily="2" charset="-122"/>
              </a:rPr>
              <a:t>&amp; </a:t>
            </a:r>
            <a:r>
              <a:rPr lang="zh-CN" altLang="en-US" sz="3600" b="1" dirty="0">
                <a:latin typeface="楷体" panose="02010609060101010101" pitchFamily="49" charset="-122"/>
                <a:ea typeface="楷体" panose="02010609060101010101" pitchFamily="49" charset="-122"/>
                <a:sym typeface="宋体" panose="02010600030101010101" pitchFamily="2" charset="-122"/>
              </a:rPr>
              <a:t>学 习 目 标</a:t>
            </a:r>
          </a:p>
        </p:txBody>
      </p:sp>
      <p:sp>
        <p:nvSpPr>
          <p:cNvPr id="73731" name="Rectangle 1"/>
          <p:cNvSpPr>
            <a:spLocks noChangeArrowheads="1"/>
          </p:cNvSpPr>
          <p:nvPr/>
        </p:nvSpPr>
        <p:spPr bwMode="auto">
          <a:xfrm>
            <a:off x="0" y="1936750"/>
            <a:ext cx="91440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l">
              <a:buFont typeface="Arial" panose="020B0604020202020204" pitchFamily="34" charset="0"/>
              <a:buNone/>
            </a:pPr>
            <a:r>
              <a:rPr lang="en-US" altLang="zh-CN" sz="3200" dirty="0"/>
              <a:t>【</a:t>
            </a:r>
            <a:r>
              <a:rPr lang="zh-CN" altLang="en-US" sz="3200" dirty="0"/>
              <a:t>学习重点</a:t>
            </a:r>
            <a:r>
              <a:rPr lang="en-US" altLang="zh-CN" sz="3200" dirty="0"/>
              <a:t>】</a:t>
            </a:r>
          </a:p>
          <a:p>
            <a:pPr algn="l">
              <a:buFont typeface="Arial" panose="020B0604020202020204" pitchFamily="34" charset="0"/>
              <a:buNone/>
            </a:pPr>
            <a:r>
              <a:rPr lang="zh-CN" altLang="en-US" sz="3200" dirty="0"/>
              <a:t>阅读有关文章并将目标语言、短语及句型运用到写作中。</a:t>
            </a:r>
          </a:p>
          <a:p>
            <a:pPr algn="l">
              <a:buFont typeface="Arial" panose="020B0604020202020204" pitchFamily="34" charset="0"/>
              <a:buNone/>
            </a:pPr>
            <a:endParaRPr lang="zh-CN" altLang="en-US" sz="3200" dirty="0"/>
          </a:p>
          <a:p>
            <a:pPr algn="l">
              <a:buFont typeface="Arial" panose="020B0604020202020204" pitchFamily="34" charset="0"/>
              <a:buNone/>
            </a:pPr>
            <a:r>
              <a:rPr lang="en-US" altLang="zh-CN" sz="3200" dirty="0"/>
              <a:t>【</a:t>
            </a:r>
            <a:r>
              <a:rPr lang="zh-CN" altLang="en-US" sz="3200" dirty="0"/>
              <a:t>学习目标</a:t>
            </a:r>
            <a:r>
              <a:rPr lang="en-US" altLang="zh-CN" sz="3200" dirty="0"/>
              <a:t>】</a:t>
            </a:r>
            <a:r>
              <a:rPr lang="zh-CN" altLang="en-US" sz="3200" dirty="0"/>
              <a:t>学会写一篇记述过去发生的事件的文章</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graphicFrame>
        <p:nvGraphicFramePr>
          <p:cNvPr id="2" name="表格 -1"/>
          <p:cNvGraphicFramePr/>
          <p:nvPr/>
        </p:nvGraphicFramePr>
        <p:xfrm>
          <a:off x="301625" y="808037"/>
          <a:ext cx="8613775" cy="5364163"/>
        </p:xfrm>
        <a:graphic>
          <a:graphicData uri="http://schemas.openxmlformats.org/drawingml/2006/table">
            <a:tbl>
              <a:tblPr firstRow="1" bandRow="1">
                <a:tableStyleId>{5940675A-B579-460E-94D1-54222C63F5DA}</a:tableStyleId>
              </a:tblPr>
              <a:tblGrid>
                <a:gridCol w="8613775">
                  <a:extLst>
                    <a:ext uri="{9D8B030D-6E8A-4147-A177-3AD203B41FA5}">
                      <a16:colId xmlns:a16="http://schemas.microsoft.com/office/drawing/2014/main" val="20000"/>
                    </a:ext>
                  </a:extLst>
                </a:gridCol>
              </a:tblGrid>
              <a:tr h="3129095">
                <a:tc>
                  <a:txBody>
                    <a:bodyPr/>
                    <a:lstStyle/>
                    <a:p>
                      <a:pPr marL="0" indent="0" algn="l">
                        <a:buNone/>
                      </a:pPr>
                      <a:r>
                        <a:rPr lang="en-US" altLang="zh-CN" sz="29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Monday, December 7</a:t>
                      </a:r>
                      <a:r>
                        <a:rPr lang="en-US" altLang="zh-CN" sz="2900" b="0" u="none"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a:r>
                      <a:r>
                        <a:rPr lang="en-US" altLang="zh-CN" sz="29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900" b="0" u="none"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cloudyWhat</a:t>
                      </a:r>
                      <a:r>
                        <a:rPr lang="en-US" altLang="zh-CN" sz="29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an exciting day today! We had a soccer game with Center City Team. The players on that team were all tall and strong. They thought they could beat (</a:t>
                      </a:r>
                      <a:r>
                        <a:rPr lang="zh-CN" altLang="en-US" sz="2900" b="0" u="none" dirty="0">
                          <a:solidFill>
                            <a:srgbClr val="000000"/>
                          </a:solidFill>
                          <a:latin typeface="宋体" panose="02010600030101010101" pitchFamily="2" charset="-122"/>
                          <a:ea typeface="宋体" panose="02010600030101010101" pitchFamily="2" charset="-122"/>
                          <a:cs typeface="宋体" panose="02010600030101010101" pitchFamily="2" charset="-122"/>
                        </a:rPr>
                        <a:t>打败</a:t>
                      </a:r>
                      <a:r>
                        <a:rPr lang="en-US" altLang="zh-CN" sz="29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us, but we played very well. In the end we won the game at 4:3.                                                                                     </a:t>
                      </a:r>
                    </a:p>
                    <a:p>
                      <a:pPr marL="0" indent="0" algn="l">
                        <a:buNone/>
                      </a:pPr>
                      <a:r>
                        <a:rPr lang="en-US" altLang="zh-CN" sz="29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Mike</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35068">
                <a:tc>
                  <a:txBody>
                    <a:bodyPr/>
                    <a:lstStyle/>
                    <a:p>
                      <a:pPr marL="0" indent="0" algn="l">
                        <a:buNone/>
                      </a:pPr>
                      <a:r>
                        <a:rPr lang="en-US" altLang="zh-CN" sz="29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Saturday, December 12</a:t>
                      </a:r>
                      <a:r>
                        <a:rPr lang="en-US" altLang="zh-CN" sz="2900" b="0" u="none"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a:r>
                      <a:r>
                        <a:rPr lang="en-US" altLang="zh-CN" sz="29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rainy    My friend Dale asked me to go to the beach with him this morning, but it started to rain after breakfast. I just watched the boring TV shows at home.                                                                                   </a:t>
                      </a:r>
                    </a:p>
                    <a:p>
                      <a:pPr marL="0" indent="0" algn="l">
                        <a:buNone/>
                      </a:pPr>
                      <a:r>
                        <a:rPr lang="en-US" altLang="zh-CN" sz="29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Jim</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1"/>
          <p:cNvSpPr txBox="1">
            <a:spLocks noChangeArrowheads="1"/>
          </p:cNvSpPr>
          <p:nvPr/>
        </p:nvSpPr>
        <p:spPr bwMode="auto">
          <a:xfrm>
            <a:off x="357188" y="513714"/>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latin typeface="楷体" panose="02010609060101010101" pitchFamily="49" charset="-122"/>
                <a:ea typeface="楷体" panose="02010609060101010101" pitchFamily="49" charset="-122"/>
                <a:sym typeface="宋体" panose="02010600030101010101" pitchFamily="2" charset="-122"/>
              </a:rPr>
              <a:t>写 前 指 导</a:t>
            </a:r>
          </a:p>
        </p:txBody>
      </p:sp>
      <p:graphicFrame>
        <p:nvGraphicFramePr>
          <p:cNvPr id="2" name="表格 -1"/>
          <p:cNvGraphicFramePr/>
          <p:nvPr/>
        </p:nvGraphicFramePr>
        <p:xfrm>
          <a:off x="301625" y="1386839"/>
          <a:ext cx="8613775" cy="3413761"/>
        </p:xfrm>
        <a:graphic>
          <a:graphicData uri="http://schemas.openxmlformats.org/drawingml/2006/table">
            <a:tbl>
              <a:tblPr firstRow="1" bandRow="1">
                <a:tableStyleId>{5940675A-B579-460E-94D1-54222C63F5DA}</a:tableStyleId>
              </a:tblPr>
              <a:tblGrid>
                <a:gridCol w="8613775">
                  <a:extLst>
                    <a:ext uri="{9D8B030D-6E8A-4147-A177-3AD203B41FA5}">
                      <a16:colId xmlns:a16="http://schemas.microsoft.com/office/drawing/2014/main" val="20000"/>
                    </a:ext>
                  </a:extLst>
                </a:gridCol>
              </a:tblGrid>
              <a:tr h="3413125">
                <a:tc>
                  <a:txBody>
                    <a:bodyPr/>
                    <a:lstStyle/>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Sunday, December 20</a:t>
                      </a:r>
                      <a:r>
                        <a:rPr lang="en-US" altLang="zh-CN" sz="3200" b="0" u="none"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t>
                      </a: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sunny    I had a busy Sunday. In the morning, I went to the art club to learn drawing for two hours. In the afternoon, I cleaned the house and cooked dinner with my mother. In the evening, my parents and I went to see a movie.              </a:t>
                      </a:r>
                    </a:p>
                    <a:p>
                      <a:pPr marL="0" indent="0" algn="l">
                        <a:buNone/>
                      </a:pPr>
                      <a:r>
                        <a:rPr lang="en-US" altLang="zh-CN" sz="32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Sally</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表格 -1"/>
          <p:cNvGraphicFramePr/>
          <p:nvPr/>
        </p:nvGraphicFramePr>
        <p:xfrm>
          <a:off x="71438" y="1676395"/>
          <a:ext cx="8840787" cy="4572005"/>
        </p:xfrm>
        <a:graphic>
          <a:graphicData uri="http://schemas.openxmlformats.org/drawingml/2006/table">
            <a:tbl>
              <a:tblPr firstRow="1" bandRow="1">
                <a:tableStyleId>{5940675A-B579-460E-94D1-54222C63F5DA}</a:tableStyleId>
              </a:tblPr>
              <a:tblGrid>
                <a:gridCol w="5018224">
                  <a:extLst>
                    <a:ext uri="{9D8B030D-6E8A-4147-A177-3AD203B41FA5}">
                      <a16:colId xmlns:a16="http://schemas.microsoft.com/office/drawing/2014/main" val="20000"/>
                    </a:ext>
                  </a:extLst>
                </a:gridCol>
                <a:gridCol w="3822563">
                  <a:extLst>
                    <a:ext uri="{9D8B030D-6E8A-4147-A177-3AD203B41FA5}">
                      <a16:colId xmlns:a16="http://schemas.microsoft.com/office/drawing/2014/main" val="20001"/>
                    </a:ext>
                  </a:extLst>
                </a:gridCol>
              </a:tblGrid>
              <a:tr h="874713">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Why didn’t Jim go to the beach?</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1.___________________________________</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4713">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What did sally think of her Sunday?</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2.___________________________________</a:t>
                      </a:r>
                      <a:endPar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74713">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What did Jim do on December 12?</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3.___________________________________</a:t>
                      </a:r>
                      <a:endParaRPr lang="en-US" altLang="zh-CN" sz="3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74713">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What sports game did Mike play on Monday?</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4.___________________________________</a:t>
                      </a:r>
                      <a:endParaRPr lang="en-US" altLang="zh-CN" sz="3000" b="0" u="none">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74713">
                <a:tc>
                  <a:txBody>
                    <a:bodyPr/>
                    <a:lstStyle/>
                    <a:p>
                      <a:pPr marL="0" indent="0" algn="l">
                        <a:buNone/>
                      </a:pP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Who asked Jim to go to the </a:t>
                      </a:r>
                      <a:r>
                        <a:rPr lang="en-US" altLang="zh-CN" sz="3000" b="0" u="none"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beachwith</a:t>
                      </a:r>
                      <a:r>
                        <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him ?</a:t>
                      </a: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lstStyle/>
                    <a:p>
                      <a:pPr marL="0" indent="0" algn="l">
                        <a:buNone/>
                      </a:pPr>
                      <a:r>
                        <a:rPr lang="en-US" altLang="zh-CN" sz="3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rPr>
                        <a:t>5.___________________________________</a:t>
                      </a:r>
                      <a:endParaRPr lang="en-US" altLang="zh-CN" sz="3000" b="0" u="none"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sym typeface="+mn-ea"/>
                      </a:endParaRPr>
                    </a:p>
                  </a:txBody>
                  <a:tcPr marL="0" marR="0" marT="0" marB="1"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79894" name="Text Box 21"/>
          <p:cNvSpPr txBox="1">
            <a:spLocks noChangeArrowheads="1"/>
          </p:cNvSpPr>
          <p:nvPr/>
        </p:nvSpPr>
        <p:spPr bwMode="auto">
          <a:xfrm>
            <a:off x="357188" y="0"/>
            <a:ext cx="8418512"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latin typeface="楷体" panose="02010609060101010101" pitchFamily="49" charset="-122"/>
                <a:ea typeface="楷体" panose="02010609060101010101" pitchFamily="49" charset="-122"/>
                <a:sym typeface="宋体" panose="02010600030101010101" pitchFamily="2" charset="-122"/>
              </a:rPr>
              <a:t>写 前 指 导</a:t>
            </a:r>
          </a:p>
        </p:txBody>
      </p:sp>
      <p:sp>
        <p:nvSpPr>
          <p:cNvPr id="79895" name="矩形 2"/>
          <p:cNvSpPr>
            <a:spLocks noChangeArrowheads="1"/>
          </p:cNvSpPr>
          <p:nvPr/>
        </p:nvSpPr>
        <p:spPr bwMode="auto">
          <a:xfrm>
            <a:off x="247650" y="609600"/>
            <a:ext cx="82105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200" b="1" dirty="0"/>
              <a:t>一、根据文章内容，完成下列信息卡。</a:t>
            </a:r>
          </a:p>
          <a:p>
            <a:pPr>
              <a:buFont typeface="Arial" panose="020B0604020202020204" pitchFamily="34" charset="0"/>
              <a:buNone/>
            </a:pPr>
            <a:r>
              <a:rPr lang="en-US" altLang="zh-CN" sz="3200" b="1" dirty="0"/>
              <a:t>Information Card</a:t>
            </a:r>
          </a:p>
        </p:txBody>
      </p:sp>
      <p:sp>
        <p:nvSpPr>
          <p:cNvPr id="79896" name="TextBox 15"/>
          <p:cNvSpPr txBox="1">
            <a:spLocks noChangeArrowheads="1"/>
          </p:cNvSpPr>
          <p:nvPr/>
        </p:nvSpPr>
        <p:spPr bwMode="auto">
          <a:xfrm>
            <a:off x="5365749" y="1625025"/>
            <a:ext cx="34321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It started to </a:t>
            </a:r>
            <a:r>
              <a:rPr lang="en-US" altLang="zh-CN" sz="3200" b="1" dirty="0" smtClean="0">
                <a:solidFill>
                  <a:srgbClr val="FF0000"/>
                </a:solidFill>
              </a:rPr>
              <a:t>rain</a:t>
            </a:r>
            <a:endParaRPr lang="en-US" altLang="zh-CN" sz="3200" b="1" dirty="0">
              <a:solidFill>
                <a:srgbClr val="FF0000"/>
              </a:solidFill>
            </a:endParaRPr>
          </a:p>
        </p:txBody>
      </p:sp>
      <p:sp>
        <p:nvSpPr>
          <p:cNvPr id="79897" name="TextBox 19"/>
          <p:cNvSpPr txBox="1">
            <a:spLocks noChangeArrowheads="1"/>
          </p:cNvSpPr>
          <p:nvPr/>
        </p:nvSpPr>
        <p:spPr bwMode="auto">
          <a:xfrm>
            <a:off x="5435600" y="2487608"/>
            <a:ext cx="4110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Busy</a:t>
            </a:r>
          </a:p>
        </p:txBody>
      </p:sp>
      <p:sp>
        <p:nvSpPr>
          <p:cNvPr id="79898" name="TextBox 13"/>
          <p:cNvSpPr txBox="1">
            <a:spLocks noChangeArrowheads="1"/>
          </p:cNvSpPr>
          <p:nvPr/>
        </p:nvSpPr>
        <p:spPr bwMode="auto">
          <a:xfrm>
            <a:off x="5435600" y="3425820"/>
            <a:ext cx="2997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sym typeface="Arial" panose="020B0604020202020204" pitchFamily="34" charset="0"/>
              </a:rPr>
              <a:t>watched TV</a:t>
            </a:r>
          </a:p>
        </p:txBody>
      </p:sp>
      <p:sp>
        <p:nvSpPr>
          <p:cNvPr id="79899" name="TextBox 13"/>
          <p:cNvSpPr txBox="1">
            <a:spLocks noChangeArrowheads="1"/>
          </p:cNvSpPr>
          <p:nvPr/>
        </p:nvSpPr>
        <p:spPr bwMode="auto">
          <a:xfrm>
            <a:off x="5507038" y="4359270"/>
            <a:ext cx="32908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Soccer  </a:t>
            </a:r>
          </a:p>
        </p:txBody>
      </p:sp>
      <p:sp>
        <p:nvSpPr>
          <p:cNvPr id="79900" name="TextBox 13"/>
          <p:cNvSpPr txBox="1">
            <a:spLocks noChangeArrowheads="1"/>
          </p:cNvSpPr>
          <p:nvPr/>
        </p:nvSpPr>
        <p:spPr bwMode="auto">
          <a:xfrm>
            <a:off x="5291138" y="5224458"/>
            <a:ext cx="37179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sym typeface="Arial" panose="020B0604020202020204" pitchFamily="34" charset="0"/>
              </a:rPr>
              <a:t>His friend Dale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896"/>
                                        </p:tgtEl>
                                        <p:attrNameLst>
                                          <p:attrName>style.visibility</p:attrName>
                                        </p:attrNameLst>
                                      </p:cBhvr>
                                      <p:to>
                                        <p:strVal val="visible"/>
                                      </p:to>
                                    </p:set>
                                    <p:animEffect transition="in" filter="blinds(horizontal)">
                                      <p:cBhvr>
                                        <p:cTn id="7" dur="500"/>
                                        <p:tgtEl>
                                          <p:spTgt spid="7989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897"/>
                                        </p:tgtEl>
                                        <p:attrNameLst>
                                          <p:attrName>style.visibility</p:attrName>
                                        </p:attrNameLst>
                                      </p:cBhvr>
                                      <p:to>
                                        <p:strVal val="visible"/>
                                      </p:to>
                                    </p:set>
                                    <p:animEffect transition="in" filter="blinds(horizontal)">
                                      <p:cBhvr>
                                        <p:cTn id="12" dur="500"/>
                                        <p:tgtEl>
                                          <p:spTgt spid="7989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9898"/>
                                        </p:tgtEl>
                                        <p:attrNameLst>
                                          <p:attrName>style.visibility</p:attrName>
                                        </p:attrNameLst>
                                      </p:cBhvr>
                                      <p:to>
                                        <p:strVal val="visible"/>
                                      </p:to>
                                    </p:set>
                                    <p:animEffect transition="in" filter="blinds(horizontal)">
                                      <p:cBhvr>
                                        <p:cTn id="17" dur="500"/>
                                        <p:tgtEl>
                                          <p:spTgt spid="798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9899"/>
                                        </p:tgtEl>
                                        <p:attrNameLst>
                                          <p:attrName>style.visibility</p:attrName>
                                        </p:attrNameLst>
                                      </p:cBhvr>
                                      <p:to>
                                        <p:strVal val="visible"/>
                                      </p:to>
                                    </p:set>
                                    <p:animEffect transition="in" filter="blinds(horizontal)">
                                      <p:cBhvr>
                                        <p:cTn id="22" dur="500"/>
                                        <p:tgtEl>
                                          <p:spTgt spid="7989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9900"/>
                                        </p:tgtEl>
                                        <p:attrNameLst>
                                          <p:attrName>style.visibility</p:attrName>
                                        </p:attrNameLst>
                                      </p:cBhvr>
                                      <p:to>
                                        <p:strVal val="visible"/>
                                      </p:to>
                                    </p:set>
                                    <p:animEffect transition="in" filter="blinds(horizontal)">
                                      <p:cBhvr>
                                        <p:cTn id="27" dur="500"/>
                                        <p:tgtEl>
                                          <p:spTgt spid="799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96" grpId="0"/>
      <p:bldP spid="79897" grpId="0"/>
      <p:bldP spid="79898" grpId="0"/>
      <p:bldP spid="79899" grpId="0"/>
      <p:bldP spid="7990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Text Box 21"/>
          <p:cNvSpPr txBox="1">
            <a:spLocks noChangeArrowheads="1"/>
          </p:cNvSpPr>
          <p:nvPr/>
        </p:nvSpPr>
        <p:spPr bwMode="auto">
          <a:xfrm>
            <a:off x="349250" y="576262"/>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dirty="0"/>
              <a:t>思 路 点 拨</a:t>
            </a:r>
          </a:p>
        </p:txBody>
      </p:sp>
      <p:sp>
        <p:nvSpPr>
          <p:cNvPr id="81923" name="矩形 2"/>
          <p:cNvSpPr>
            <a:spLocks noChangeArrowheads="1"/>
          </p:cNvSpPr>
          <p:nvPr/>
        </p:nvSpPr>
        <p:spPr bwMode="auto">
          <a:xfrm>
            <a:off x="228600" y="1343085"/>
            <a:ext cx="88392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zh-CN" altLang="en-US" sz="3200" dirty="0"/>
              <a:t>二、重点词汇积累</a:t>
            </a:r>
          </a:p>
          <a:p>
            <a:pPr algn="l">
              <a:buFont typeface="Arial" panose="020B0604020202020204" pitchFamily="34" charset="0"/>
              <a:buNone/>
            </a:pPr>
            <a:r>
              <a:rPr lang="en-US" altLang="zh-CN" sz="3200" dirty="0"/>
              <a:t>6. </a:t>
            </a:r>
            <a:r>
              <a:rPr lang="zh-CN" altLang="en-US" sz="3200" dirty="0"/>
              <a:t>举行一场足球比赛</a:t>
            </a:r>
            <a:r>
              <a:rPr lang="en-US" altLang="zh-CN" sz="3200" dirty="0" smtClean="0"/>
              <a:t>__________________</a:t>
            </a:r>
            <a:endParaRPr lang="en-US" altLang="zh-CN" sz="3200" dirty="0"/>
          </a:p>
          <a:p>
            <a:pPr algn="l">
              <a:buFont typeface="Arial" panose="020B0604020202020204" pitchFamily="34" charset="0"/>
              <a:buNone/>
            </a:pPr>
            <a:r>
              <a:rPr lang="en-US" altLang="zh-CN" sz="3200" dirty="0"/>
              <a:t>7. </a:t>
            </a:r>
            <a:r>
              <a:rPr lang="zh-CN" altLang="en-US" sz="3200" dirty="0"/>
              <a:t>最后</a:t>
            </a:r>
            <a:r>
              <a:rPr lang="en-US" altLang="zh-CN" sz="3200" dirty="0" smtClean="0"/>
              <a:t>_________________________</a:t>
            </a:r>
            <a:endParaRPr lang="en-US" altLang="zh-CN" sz="3200" dirty="0"/>
          </a:p>
          <a:p>
            <a:pPr algn="l">
              <a:buFont typeface="Arial" panose="020B0604020202020204" pitchFamily="34" charset="0"/>
              <a:buNone/>
            </a:pPr>
            <a:r>
              <a:rPr lang="en-US" altLang="zh-CN" sz="3200" dirty="0"/>
              <a:t>8. </a:t>
            </a:r>
            <a:r>
              <a:rPr lang="zh-CN" altLang="en-US" sz="3200" dirty="0"/>
              <a:t>叫某人去做某事</a:t>
            </a:r>
            <a:r>
              <a:rPr lang="en-US" altLang="zh-CN" sz="3200" dirty="0" smtClean="0"/>
              <a:t>_________________</a:t>
            </a:r>
          </a:p>
          <a:p>
            <a:pPr algn="l">
              <a:buFont typeface="Arial" panose="020B0604020202020204" pitchFamily="34" charset="0"/>
              <a:buNone/>
            </a:pPr>
            <a:r>
              <a:rPr lang="en-US" altLang="zh-CN" sz="3200" dirty="0" smtClean="0"/>
              <a:t>9</a:t>
            </a:r>
            <a:r>
              <a:rPr lang="en-US" altLang="zh-CN" sz="3200" dirty="0"/>
              <a:t>. </a:t>
            </a:r>
            <a:r>
              <a:rPr lang="zh-CN" altLang="en-US" sz="3200" dirty="0"/>
              <a:t>电视节目</a:t>
            </a:r>
            <a:r>
              <a:rPr lang="en-US" altLang="zh-CN" sz="3200" dirty="0" smtClean="0"/>
              <a:t>______________________</a:t>
            </a:r>
            <a:endParaRPr lang="en-US" altLang="zh-CN" sz="3200" dirty="0"/>
          </a:p>
          <a:p>
            <a:pPr algn="l">
              <a:buFont typeface="Arial" panose="020B0604020202020204" pitchFamily="34" charset="0"/>
              <a:buNone/>
            </a:pPr>
            <a:r>
              <a:rPr lang="en-US" altLang="zh-CN" sz="3200" dirty="0"/>
              <a:t>10. </a:t>
            </a:r>
            <a:r>
              <a:rPr lang="zh-CN" altLang="en-US" sz="3200" dirty="0"/>
              <a:t>忙碌的</a:t>
            </a:r>
            <a:r>
              <a:rPr lang="en-US" altLang="zh-CN" sz="3200" dirty="0" smtClean="0"/>
              <a:t>________________________    </a:t>
            </a:r>
          </a:p>
          <a:p>
            <a:pPr algn="l">
              <a:buFont typeface="Arial" panose="020B0604020202020204" pitchFamily="34" charset="0"/>
              <a:buNone/>
            </a:pPr>
            <a:r>
              <a:rPr lang="en-US" altLang="zh-CN" sz="3200" dirty="0" smtClean="0"/>
              <a:t>11</a:t>
            </a:r>
            <a:r>
              <a:rPr lang="en-US" altLang="zh-CN" sz="3200" dirty="0"/>
              <a:t>. </a:t>
            </a:r>
            <a:r>
              <a:rPr lang="zh-CN" altLang="en-US" sz="3200" dirty="0"/>
              <a:t>在早上</a:t>
            </a:r>
            <a:r>
              <a:rPr lang="en-US" altLang="zh-CN" sz="3200" dirty="0" smtClean="0"/>
              <a:t>_________________________</a:t>
            </a:r>
            <a:endParaRPr lang="en-US" altLang="zh-CN" sz="3200" dirty="0"/>
          </a:p>
          <a:p>
            <a:pPr algn="l">
              <a:buFont typeface="Arial" panose="020B0604020202020204" pitchFamily="34" charset="0"/>
              <a:buNone/>
            </a:pPr>
            <a:r>
              <a:rPr lang="en-US" altLang="zh-CN" sz="3200" dirty="0"/>
              <a:t>12. </a:t>
            </a:r>
            <a:r>
              <a:rPr lang="zh-CN" altLang="en-US" sz="3200" dirty="0"/>
              <a:t>长达两个小时</a:t>
            </a:r>
            <a:r>
              <a:rPr lang="en-US" altLang="zh-CN" sz="3200" dirty="0" smtClean="0"/>
              <a:t>____________________</a:t>
            </a:r>
            <a:endParaRPr lang="en-US" altLang="zh-CN" sz="3200" dirty="0"/>
          </a:p>
          <a:p>
            <a:pPr algn="l">
              <a:buFont typeface="Arial" panose="020B0604020202020204" pitchFamily="34" charset="0"/>
              <a:buNone/>
            </a:pPr>
            <a:r>
              <a:rPr lang="en-US" altLang="zh-CN" sz="3200" dirty="0"/>
              <a:t>13. </a:t>
            </a:r>
            <a:r>
              <a:rPr lang="zh-CN" altLang="en-US" sz="3200" dirty="0"/>
              <a:t>在晚上</a:t>
            </a:r>
            <a:r>
              <a:rPr lang="en-US" altLang="zh-CN" sz="3200" dirty="0" smtClean="0"/>
              <a:t>__________________________</a:t>
            </a:r>
            <a:endParaRPr lang="en-US" altLang="zh-CN" sz="3200" dirty="0"/>
          </a:p>
        </p:txBody>
      </p:sp>
      <p:sp>
        <p:nvSpPr>
          <p:cNvPr id="81924" name="TextBox 9"/>
          <p:cNvSpPr txBox="1">
            <a:spLocks noChangeArrowheads="1"/>
          </p:cNvSpPr>
          <p:nvPr/>
        </p:nvSpPr>
        <p:spPr bwMode="auto">
          <a:xfrm>
            <a:off x="1905000" y="2259073"/>
            <a:ext cx="4140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in the end</a:t>
            </a:r>
          </a:p>
        </p:txBody>
      </p:sp>
      <p:sp>
        <p:nvSpPr>
          <p:cNvPr id="81925" name="矩形 14"/>
          <p:cNvSpPr>
            <a:spLocks noChangeArrowheads="1"/>
          </p:cNvSpPr>
          <p:nvPr/>
        </p:nvSpPr>
        <p:spPr bwMode="auto">
          <a:xfrm>
            <a:off x="3810000" y="2814698"/>
            <a:ext cx="4914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sym typeface="Arial" panose="020B0604020202020204" pitchFamily="34" charset="0"/>
              </a:rPr>
              <a:t>ask sb. to do </a:t>
            </a:r>
            <a:r>
              <a:rPr lang="en-US" altLang="zh-CN" sz="3200" b="1" dirty="0" err="1">
                <a:solidFill>
                  <a:srgbClr val="FF0000"/>
                </a:solidFill>
                <a:sym typeface="Arial" panose="020B0604020202020204" pitchFamily="34" charset="0"/>
              </a:rPr>
              <a:t>sth</a:t>
            </a:r>
            <a:r>
              <a:rPr lang="en-US" altLang="zh-CN" sz="3200" b="1" dirty="0">
                <a:solidFill>
                  <a:srgbClr val="FF0000"/>
                </a:solidFill>
                <a:sym typeface="Arial" panose="020B0604020202020204" pitchFamily="34" charset="0"/>
              </a:rPr>
              <a:t>.</a:t>
            </a:r>
          </a:p>
        </p:txBody>
      </p:sp>
      <p:sp>
        <p:nvSpPr>
          <p:cNvPr id="81926" name="TextBox 9"/>
          <p:cNvSpPr txBox="1">
            <a:spLocks noChangeArrowheads="1"/>
          </p:cNvSpPr>
          <p:nvPr/>
        </p:nvSpPr>
        <p:spPr bwMode="auto">
          <a:xfrm>
            <a:off x="3886200" y="1755835"/>
            <a:ext cx="4191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 have a soccer </a:t>
            </a:r>
            <a:r>
              <a:rPr lang="en-US" altLang="zh-CN" sz="3200" b="1" dirty="0" smtClean="0">
                <a:solidFill>
                  <a:srgbClr val="FF0000"/>
                </a:solidFill>
              </a:rPr>
              <a:t>game </a:t>
            </a:r>
            <a:endParaRPr lang="en-US" altLang="zh-CN" sz="3200" b="1" dirty="0">
              <a:solidFill>
                <a:srgbClr val="FF0000"/>
              </a:solidFill>
            </a:endParaRPr>
          </a:p>
        </p:txBody>
      </p:sp>
      <p:sp>
        <p:nvSpPr>
          <p:cNvPr id="81927" name="矩形 14"/>
          <p:cNvSpPr>
            <a:spLocks noChangeArrowheads="1"/>
          </p:cNvSpPr>
          <p:nvPr/>
        </p:nvSpPr>
        <p:spPr bwMode="auto">
          <a:xfrm>
            <a:off x="2286000" y="4276785"/>
            <a:ext cx="4048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 in the morning 	</a:t>
            </a:r>
          </a:p>
        </p:txBody>
      </p:sp>
      <p:sp>
        <p:nvSpPr>
          <p:cNvPr id="81928" name="矩形 14"/>
          <p:cNvSpPr>
            <a:spLocks noChangeArrowheads="1"/>
          </p:cNvSpPr>
          <p:nvPr/>
        </p:nvSpPr>
        <p:spPr bwMode="auto">
          <a:xfrm>
            <a:off x="2438400" y="3700523"/>
            <a:ext cx="4572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sym typeface="Arial" panose="020B0604020202020204" pitchFamily="34" charset="0"/>
              </a:rPr>
              <a:t>be busy</a:t>
            </a:r>
            <a:endParaRPr lang="en-US" altLang="zh-CN" sz="3200" b="1" dirty="0">
              <a:solidFill>
                <a:srgbClr val="FF0000"/>
              </a:solidFill>
            </a:endParaRPr>
          </a:p>
        </p:txBody>
      </p:sp>
      <p:sp>
        <p:nvSpPr>
          <p:cNvPr id="81929" name="矩形 14"/>
          <p:cNvSpPr>
            <a:spLocks noChangeArrowheads="1"/>
          </p:cNvSpPr>
          <p:nvPr/>
        </p:nvSpPr>
        <p:spPr bwMode="auto">
          <a:xfrm>
            <a:off x="2590800" y="3267135"/>
            <a:ext cx="457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sym typeface="Arial" panose="020B0604020202020204" pitchFamily="34" charset="0"/>
              </a:rPr>
              <a:t>TV shows</a:t>
            </a:r>
          </a:p>
        </p:txBody>
      </p:sp>
      <p:sp>
        <p:nvSpPr>
          <p:cNvPr id="81930" name="矩形 14"/>
          <p:cNvSpPr>
            <a:spLocks noChangeArrowheads="1"/>
          </p:cNvSpPr>
          <p:nvPr/>
        </p:nvSpPr>
        <p:spPr bwMode="auto">
          <a:xfrm>
            <a:off x="2286000" y="5287962"/>
            <a:ext cx="40481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dirty="0">
                <a:solidFill>
                  <a:srgbClr val="FF0000"/>
                </a:solidFill>
              </a:rPr>
              <a:t> in the evening	</a:t>
            </a:r>
          </a:p>
        </p:txBody>
      </p:sp>
      <p:sp>
        <p:nvSpPr>
          <p:cNvPr id="81931" name="矩形 14"/>
          <p:cNvSpPr>
            <a:spLocks noChangeArrowheads="1"/>
          </p:cNvSpPr>
          <p:nvPr/>
        </p:nvSpPr>
        <p:spPr bwMode="auto">
          <a:xfrm>
            <a:off x="3576638" y="4706998"/>
            <a:ext cx="45720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sym typeface="Arial" panose="020B0604020202020204" pitchFamily="34" charset="0"/>
              </a:rPr>
              <a:t>for two hours</a:t>
            </a:r>
            <a:endParaRPr lang="en-US" altLang="zh-CN" sz="3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26"/>
                                        </p:tgtEl>
                                        <p:attrNameLst>
                                          <p:attrName>style.visibility</p:attrName>
                                        </p:attrNameLst>
                                      </p:cBhvr>
                                      <p:to>
                                        <p:strVal val="visible"/>
                                      </p:to>
                                    </p:set>
                                    <p:animEffect transition="in" filter="blinds(horizontal)">
                                      <p:cBhvr>
                                        <p:cTn id="7" dur="500"/>
                                        <p:tgtEl>
                                          <p:spTgt spid="819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1924"/>
                                        </p:tgtEl>
                                        <p:attrNameLst>
                                          <p:attrName>style.visibility</p:attrName>
                                        </p:attrNameLst>
                                      </p:cBhvr>
                                      <p:to>
                                        <p:strVal val="visible"/>
                                      </p:to>
                                    </p:set>
                                    <p:animEffect transition="in" filter="blinds(horizontal)">
                                      <p:cBhvr>
                                        <p:cTn id="12" dur="500"/>
                                        <p:tgtEl>
                                          <p:spTgt spid="819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1925"/>
                                        </p:tgtEl>
                                        <p:attrNameLst>
                                          <p:attrName>style.visibility</p:attrName>
                                        </p:attrNameLst>
                                      </p:cBhvr>
                                      <p:to>
                                        <p:strVal val="visible"/>
                                      </p:to>
                                    </p:set>
                                    <p:animEffect transition="in" filter="blinds(horizontal)">
                                      <p:cBhvr>
                                        <p:cTn id="17" dur="500"/>
                                        <p:tgtEl>
                                          <p:spTgt spid="8192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1929"/>
                                        </p:tgtEl>
                                        <p:attrNameLst>
                                          <p:attrName>style.visibility</p:attrName>
                                        </p:attrNameLst>
                                      </p:cBhvr>
                                      <p:to>
                                        <p:strVal val="visible"/>
                                      </p:to>
                                    </p:set>
                                    <p:animEffect transition="in" filter="blinds(horizontal)">
                                      <p:cBhvr>
                                        <p:cTn id="22" dur="500"/>
                                        <p:tgtEl>
                                          <p:spTgt spid="8192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1928"/>
                                        </p:tgtEl>
                                        <p:attrNameLst>
                                          <p:attrName>style.visibility</p:attrName>
                                        </p:attrNameLst>
                                      </p:cBhvr>
                                      <p:to>
                                        <p:strVal val="visible"/>
                                      </p:to>
                                    </p:set>
                                    <p:animEffect transition="in" filter="blinds(horizontal)">
                                      <p:cBhvr>
                                        <p:cTn id="27" dur="500"/>
                                        <p:tgtEl>
                                          <p:spTgt spid="8192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1927"/>
                                        </p:tgtEl>
                                        <p:attrNameLst>
                                          <p:attrName>style.visibility</p:attrName>
                                        </p:attrNameLst>
                                      </p:cBhvr>
                                      <p:to>
                                        <p:strVal val="visible"/>
                                      </p:to>
                                    </p:set>
                                    <p:animEffect transition="in" filter="blinds(horizontal)">
                                      <p:cBhvr>
                                        <p:cTn id="32" dur="500"/>
                                        <p:tgtEl>
                                          <p:spTgt spid="8192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1931"/>
                                        </p:tgtEl>
                                        <p:attrNameLst>
                                          <p:attrName>style.visibility</p:attrName>
                                        </p:attrNameLst>
                                      </p:cBhvr>
                                      <p:to>
                                        <p:strVal val="visible"/>
                                      </p:to>
                                    </p:set>
                                    <p:animEffect transition="in" filter="blinds(horizontal)">
                                      <p:cBhvr>
                                        <p:cTn id="37" dur="500"/>
                                        <p:tgtEl>
                                          <p:spTgt spid="8193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1930"/>
                                        </p:tgtEl>
                                        <p:attrNameLst>
                                          <p:attrName>style.visibility</p:attrName>
                                        </p:attrNameLst>
                                      </p:cBhvr>
                                      <p:to>
                                        <p:strVal val="visible"/>
                                      </p:to>
                                    </p:set>
                                    <p:animEffect transition="in" filter="blinds(horizontal)">
                                      <p:cBhvr>
                                        <p:cTn id="42" dur="500"/>
                                        <p:tgtEl>
                                          <p:spTgt spid="819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5" grpId="0"/>
      <p:bldP spid="81926" grpId="0"/>
      <p:bldP spid="81927" grpId="0"/>
      <p:bldP spid="81928" grpId="0"/>
      <p:bldP spid="81929" grpId="0"/>
      <p:bldP spid="81930" grpId="0"/>
      <p:bldP spid="81931"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Text Box 21"/>
          <p:cNvSpPr txBox="1">
            <a:spLocks noChangeArrowheads="1"/>
          </p:cNvSpPr>
          <p:nvPr/>
        </p:nvSpPr>
        <p:spPr bwMode="auto">
          <a:xfrm>
            <a:off x="349250" y="492125"/>
            <a:ext cx="8418513" cy="642938"/>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zh-CN" altLang="en-US" sz="3600" b="1"/>
              <a:t>思 路 点 拨</a:t>
            </a:r>
          </a:p>
        </p:txBody>
      </p:sp>
      <p:sp>
        <p:nvSpPr>
          <p:cNvPr id="83971" name="矩形 2"/>
          <p:cNvSpPr>
            <a:spLocks noChangeArrowheads="1"/>
          </p:cNvSpPr>
          <p:nvPr/>
        </p:nvSpPr>
        <p:spPr bwMode="auto">
          <a:xfrm>
            <a:off x="0" y="1276350"/>
            <a:ext cx="9144000"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a:t>三</a:t>
            </a:r>
            <a:r>
              <a:rPr lang="en-US" altLang="zh-CN" sz="3200"/>
              <a:t>. </a:t>
            </a:r>
            <a:r>
              <a:rPr lang="zh-CN" altLang="en-US" sz="3200"/>
              <a:t>找出文章中含有过去式的动词短语</a:t>
            </a:r>
          </a:p>
          <a:p>
            <a:pPr algn="l">
              <a:buFont typeface="Arial" panose="020B0604020202020204" pitchFamily="34" charset="0"/>
              <a:buNone/>
            </a:pPr>
            <a:r>
              <a:rPr lang="zh-CN" altLang="en-US" sz="3200"/>
              <a:t> </a:t>
            </a:r>
            <a:r>
              <a:rPr lang="en-US" altLang="zh-CN" sz="3200"/>
              <a:t>14. ___________________  </a:t>
            </a:r>
          </a:p>
          <a:p>
            <a:pPr algn="l">
              <a:buFont typeface="Arial" panose="020B0604020202020204" pitchFamily="34" charset="0"/>
              <a:buNone/>
            </a:pPr>
            <a:r>
              <a:rPr lang="en-US" altLang="zh-CN" sz="3200"/>
              <a:t>15. ___________________ 	</a:t>
            </a:r>
          </a:p>
          <a:p>
            <a:pPr algn="l">
              <a:buFont typeface="Arial" panose="020B0604020202020204" pitchFamily="34" charset="0"/>
              <a:buNone/>
            </a:pPr>
            <a:r>
              <a:rPr lang="en-US" altLang="zh-CN" sz="3200"/>
              <a:t>16. ___________________	</a:t>
            </a:r>
          </a:p>
          <a:p>
            <a:pPr algn="l">
              <a:buFont typeface="Arial" panose="020B0604020202020204" pitchFamily="34" charset="0"/>
              <a:buNone/>
            </a:pPr>
            <a:r>
              <a:rPr lang="en-US" altLang="zh-CN" sz="3200"/>
              <a:t>17. ____________</a:t>
            </a:r>
          </a:p>
        </p:txBody>
      </p:sp>
      <p:sp>
        <p:nvSpPr>
          <p:cNvPr id="83972" name="TextBox 9"/>
          <p:cNvSpPr txBox="1">
            <a:spLocks noChangeArrowheads="1"/>
          </p:cNvSpPr>
          <p:nvPr/>
        </p:nvSpPr>
        <p:spPr bwMode="auto">
          <a:xfrm>
            <a:off x="1116013" y="2192338"/>
            <a:ext cx="4140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rPr>
              <a:t>won the game</a:t>
            </a:r>
          </a:p>
        </p:txBody>
      </p:sp>
      <p:sp>
        <p:nvSpPr>
          <p:cNvPr id="83973" name="矩形 14"/>
          <p:cNvSpPr>
            <a:spLocks noChangeArrowheads="1"/>
          </p:cNvSpPr>
          <p:nvPr/>
        </p:nvSpPr>
        <p:spPr bwMode="auto">
          <a:xfrm>
            <a:off x="1198563" y="2697163"/>
            <a:ext cx="49149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en-US" altLang="zh-CN" sz="3200" b="1">
                <a:solidFill>
                  <a:srgbClr val="FF0000"/>
                </a:solidFill>
                <a:sym typeface="Arial" panose="020B0604020202020204" pitchFamily="34" charset="0"/>
              </a:rPr>
              <a:t> went to the art club </a:t>
            </a:r>
          </a:p>
        </p:txBody>
      </p:sp>
      <p:sp>
        <p:nvSpPr>
          <p:cNvPr id="83974" name="TextBox 9"/>
          <p:cNvSpPr txBox="1">
            <a:spLocks noChangeArrowheads="1"/>
          </p:cNvSpPr>
          <p:nvPr/>
        </p:nvSpPr>
        <p:spPr bwMode="auto">
          <a:xfrm>
            <a:off x="1116013" y="1689100"/>
            <a:ext cx="44545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rPr>
              <a:t>had a soccer game </a:t>
            </a:r>
          </a:p>
        </p:txBody>
      </p:sp>
      <p:sp>
        <p:nvSpPr>
          <p:cNvPr id="83975" name="矩形 14"/>
          <p:cNvSpPr>
            <a:spLocks noChangeArrowheads="1"/>
          </p:cNvSpPr>
          <p:nvPr/>
        </p:nvSpPr>
        <p:spPr bwMode="auto">
          <a:xfrm>
            <a:off x="652462" y="3200400"/>
            <a:ext cx="849153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buFont typeface="Arial" panose="020B0604020202020204" pitchFamily="34" charset="0"/>
              <a:buNone/>
            </a:pPr>
            <a:r>
              <a:rPr lang="en-US" altLang="zh-CN" sz="3200" b="1" dirty="0">
                <a:solidFill>
                  <a:srgbClr val="FF0000"/>
                </a:solidFill>
                <a:sym typeface="Arial" panose="020B0604020202020204" pitchFamily="34" charset="0"/>
              </a:rPr>
              <a:t>cooked dinner  </a:t>
            </a:r>
            <a:r>
              <a:rPr lang="en-US" altLang="zh-CN" sz="3200" b="1" dirty="0" smtClean="0">
                <a:solidFill>
                  <a:srgbClr val="FF0000"/>
                </a:solidFill>
                <a:sym typeface="Arial" panose="020B0604020202020204" pitchFamily="34" charset="0"/>
              </a:rPr>
              <a:t>(</a:t>
            </a:r>
            <a:r>
              <a:rPr lang="zh-CN" altLang="en-US" sz="3200" b="1" dirty="0">
                <a:solidFill>
                  <a:srgbClr val="FF0000"/>
                </a:solidFill>
                <a:sym typeface="Arial" panose="020B0604020202020204" pitchFamily="34" charset="0"/>
              </a:rPr>
              <a:t>或是带有过去式的短语都可以</a:t>
            </a:r>
            <a:r>
              <a:rPr lang="en-US" altLang="zh-CN" sz="3200" b="1" dirty="0">
                <a:solidFill>
                  <a:srgbClr val="FF0000"/>
                </a:solidFill>
                <a:sym typeface="Arial" panose="020B060402020202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3974"/>
                                        </p:tgtEl>
                                        <p:attrNameLst>
                                          <p:attrName>style.visibility</p:attrName>
                                        </p:attrNameLst>
                                      </p:cBhvr>
                                      <p:to>
                                        <p:strVal val="visible"/>
                                      </p:to>
                                    </p:set>
                                    <p:animEffect transition="in" filter="blinds(horizontal)">
                                      <p:cBhvr>
                                        <p:cTn id="7" dur="500"/>
                                        <p:tgtEl>
                                          <p:spTgt spid="8397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3972"/>
                                        </p:tgtEl>
                                        <p:attrNameLst>
                                          <p:attrName>style.visibility</p:attrName>
                                        </p:attrNameLst>
                                      </p:cBhvr>
                                      <p:to>
                                        <p:strVal val="visible"/>
                                      </p:to>
                                    </p:set>
                                    <p:animEffect transition="in" filter="blinds(horizontal)">
                                      <p:cBhvr>
                                        <p:cTn id="12" dur="500"/>
                                        <p:tgtEl>
                                          <p:spTgt spid="8397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3973"/>
                                        </p:tgtEl>
                                        <p:attrNameLst>
                                          <p:attrName>style.visibility</p:attrName>
                                        </p:attrNameLst>
                                      </p:cBhvr>
                                      <p:to>
                                        <p:strVal val="visible"/>
                                      </p:to>
                                    </p:set>
                                    <p:animEffect transition="in" filter="blinds(horizontal)">
                                      <p:cBhvr>
                                        <p:cTn id="17" dur="500"/>
                                        <p:tgtEl>
                                          <p:spTgt spid="8397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3975"/>
                                        </p:tgtEl>
                                        <p:attrNameLst>
                                          <p:attrName>style.visibility</p:attrName>
                                        </p:attrNameLst>
                                      </p:cBhvr>
                                      <p:to>
                                        <p:strVal val="visible"/>
                                      </p:to>
                                    </p:set>
                                    <p:animEffect transition="in" filter="blinds(horizontal)">
                                      <p:cBhvr>
                                        <p:cTn id="22" dur="500"/>
                                        <p:tgtEl>
                                          <p:spTgt spid="839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2" grpId="0"/>
      <p:bldP spid="83973" grpId="0"/>
      <p:bldP spid="83974" grpId="0"/>
      <p:bldP spid="8397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矩形 1"/>
          <p:cNvSpPr>
            <a:spLocks noChangeArrowheads="1"/>
          </p:cNvSpPr>
          <p:nvPr/>
        </p:nvSpPr>
        <p:spPr bwMode="auto">
          <a:xfrm>
            <a:off x="0" y="381000"/>
            <a:ext cx="91440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四</a:t>
            </a:r>
            <a:r>
              <a:rPr lang="en-US" altLang="zh-CN" sz="3200" dirty="0"/>
              <a:t>. </a:t>
            </a:r>
            <a:r>
              <a:rPr lang="zh-CN" altLang="en-US" sz="3200" dirty="0"/>
              <a:t>重点句型解析并造句</a:t>
            </a:r>
          </a:p>
          <a:p>
            <a:pPr algn="l">
              <a:buFont typeface="Arial" panose="020B0604020202020204" pitchFamily="34" charset="0"/>
              <a:buNone/>
            </a:pPr>
            <a:r>
              <a:rPr lang="zh-CN" altLang="en-US" sz="3200" dirty="0"/>
              <a:t> </a:t>
            </a:r>
            <a:r>
              <a:rPr lang="en-US" altLang="zh-CN" sz="3200" dirty="0"/>
              <a:t>My friend Dale asked me to go to the beach with him this morning.</a:t>
            </a:r>
          </a:p>
          <a:p>
            <a:pPr algn="l">
              <a:buFont typeface="Arial" panose="020B0604020202020204" pitchFamily="34" charset="0"/>
              <a:buNone/>
            </a:pPr>
            <a:r>
              <a:rPr lang="zh-CN" altLang="en-US" sz="3200" dirty="0"/>
              <a:t>我朋友</a:t>
            </a:r>
            <a:r>
              <a:rPr lang="en-US" altLang="zh-CN" sz="3200" dirty="0"/>
              <a:t>Dale </a:t>
            </a:r>
            <a:r>
              <a:rPr lang="zh-CN" altLang="en-US" sz="3200" dirty="0"/>
              <a:t>叫我今早和他一起去海滩。</a:t>
            </a:r>
          </a:p>
          <a:p>
            <a:pPr algn="l">
              <a:buFont typeface="Arial" panose="020B0604020202020204" pitchFamily="34" charset="0"/>
              <a:buNone/>
            </a:pPr>
            <a:r>
              <a:rPr lang="en-US" altLang="zh-CN" sz="3200" dirty="0"/>
              <a:t>18._________________________________________________________. </a:t>
            </a:r>
          </a:p>
          <a:p>
            <a:pPr algn="l">
              <a:buFont typeface="Arial" panose="020B0604020202020204" pitchFamily="34" charset="0"/>
              <a:buNone/>
            </a:pPr>
            <a:r>
              <a:rPr lang="zh-CN" altLang="en-US" sz="3200" dirty="0"/>
              <a:t>我妈妈昨天叫我和她一起去逛街。</a:t>
            </a:r>
          </a:p>
          <a:p>
            <a:pPr algn="l">
              <a:buFont typeface="Arial" panose="020B0604020202020204" pitchFamily="34" charset="0"/>
              <a:buNone/>
            </a:pPr>
            <a:r>
              <a:rPr lang="zh-CN" altLang="en-US" sz="3200" dirty="0"/>
              <a:t> </a:t>
            </a:r>
            <a:r>
              <a:rPr lang="en-US" altLang="zh-CN" sz="3200" dirty="0"/>
              <a:t>What an exciting day today!  </a:t>
            </a:r>
          </a:p>
          <a:p>
            <a:pPr algn="l">
              <a:buFont typeface="Arial" panose="020B0604020202020204" pitchFamily="34" charset="0"/>
              <a:buNone/>
            </a:pPr>
            <a:r>
              <a:rPr lang="zh-CN" altLang="en-US" sz="3200" dirty="0"/>
              <a:t>多么激动人心的一天啊！</a:t>
            </a:r>
            <a:r>
              <a:rPr lang="en-US" altLang="zh-CN" sz="3200" dirty="0"/>
              <a:t>--- </a:t>
            </a:r>
            <a:r>
              <a:rPr lang="zh-CN" altLang="en-US" sz="3200" dirty="0"/>
              <a:t>感叹句</a:t>
            </a:r>
            <a:r>
              <a:rPr lang="zh-CN" altLang="en-US" sz="3200" dirty="0">
                <a:latin typeface="Calibri" panose="020F0502020204030204" pitchFamily="34" charset="0"/>
              </a:rPr>
              <a:t>“</a:t>
            </a:r>
            <a:r>
              <a:rPr lang="zh-CN" altLang="en-US" sz="3200" dirty="0"/>
              <a:t> </a:t>
            </a:r>
            <a:r>
              <a:rPr lang="en-US" altLang="zh-CN" sz="3200" dirty="0"/>
              <a:t>What +a\an +n. +</a:t>
            </a:r>
            <a:r>
              <a:rPr lang="zh-CN" altLang="en-US" sz="3200" dirty="0"/>
              <a:t>主谓！</a:t>
            </a:r>
            <a:r>
              <a:rPr lang="zh-CN" altLang="en-US" sz="3200" dirty="0">
                <a:latin typeface="Calibri" panose="020F0502020204030204" pitchFamily="34" charset="0"/>
              </a:rPr>
              <a:t>”</a:t>
            </a:r>
            <a:endParaRPr lang="zh-CN" altLang="en-US" sz="3200" dirty="0"/>
          </a:p>
          <a:p>
            <a:pPr algn="l">
              <a:buFont typeface="Arial" panose="020B0604020202020204" pitchFamily="34" charset="0"/>
              <a:buNone/>
            </a:pPr>
            <a:r>
              <a:rPr lang="en-US" altLang="zh-CN" sz="3200" dirty="0"/>
              <a:t>19. </a:t>
            </a:r>
            <a:r>
              <a:rPr lang="zh-CN" altLang="en-US" sz="3200" dirty="0"/>
              <a:t>多么忙碌的一天啊！ </a:t>
            </a:r>
            <a:r>
              <a:rPr lang="en-US" altLang="zh-CN" sz="3200" dirty="0" smtClean="0"/>
              <a:t>_________________________ </a:t>
            </a:r>
            <a:r>
              <a:rPr lang="en-US" altLang="zh-CN" sz="3200" dirty="0"/>
              <a:t>I have!</a:t>
            </a:r>
          </a:p>
        </p:txBody>
      </p:sp>
      <p:sp>
        <p:nvSpPr>
          <p:cNvPr id="86019" name="TextBox 6"/>
          <p:cNvSpPr txBox="1">
            <a:spLocks noChangeArrowheads="1"/>
          </p:cNvSpPr>
          <p:nvPr/>
        </p:nvSpPr>
        <p:spPr bwMode="auto">
          <a:xfrm>
            <a:off x="681038" y="2297113"/>
            <a:ext cx="853916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My mother asked me to go shopping with her yesterday.	</a:t>
            </a:r>
          </a:p>
        </p:txBody>
      </p:sp>
      <p:sp>
        <p:nvSpPr>
          <p:cNvPr id="86020" name="TextBox 6"/>
          <p:cNvSpPr txBox="1">
            <a:spLocks noChangeArrowheads="1"/>
          </p:cNvSpPr>
          <p:nvPr/>
        </p:nvSpPr>
        <p:spPr bwMode="auto">
          <a:xfrm>
            <a:off x="246062" y="5681663"/>
            <a:ext cx="51641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en-US" sz="3200" b="1" dirty="0">
                <a:solidFill>
                  <a:srgbClr val="FF0000"/>
                </a:solidFill>
              </a:rPr>
              <a:t>What a busy day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6019"/>
                                        </p:tgtEl>
                                        <p:attrNameLst>
                                          <p:attrName>style.visibility</p:attrName>
                                        </p:attrNameLst>
                                      </p:cBhvr>
                                      <p:to>
                                        <p:strVal val="visible"/>
                                      </p:to>
                                    </p:set>
                                    <p:animEffect transition="in" filter="blinds(horizontal)">
                                      <p:cBhvr>
                                        <p:cTn id="7" dur="500"/>
                                        <p:tgtEl>
                                          <p:spTgt spid="860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6020"/>
                                        </p:tgtEl>
                                        <p:attrNameLst>
                                          <p:attrName>style.visibility</p:attrName>
                                        </p:attrNameLst>
                                      </p:cBhvr>
                                      <p:to>
                                        <p:strVal val="visible"/>
                                      </p:to>
                                    </p:set>
                                    <p:animEffect transition="in" filter="blinds(horizontal)">
                                      <p:cBhvr>
                                        <p:cTn id="12"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p:bldP spid="8602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Text Box 21"/>
          <p:cNvSpPr txBox="1">
            <a:spLocks noChangeArrowheads="1"/>
          </p:cNvSpPr>
          <p:nvPr/>
        </p:nvSpPr>
        <p:spPr bwMode="auto">
          <a:xfrm>
            <a:off x="349250" y="333375"/>
            <a:ext cx="8418513" cy="581025"/>
          </a:xfrm>
          <a:prstGeom prst="rect">
            <a:avLst/>
          </a:prstGeom>
          <a:noFill/>
          <a:ln>
            <a:noFill/>
          </a:ln>
          <a:extLst>
            <a:ext uri="{909E8E84-426E-40DD-AFC4-6F175D3DCCD1}">
              <a14:hiddenFill xmlns:a14="http://schemas.microsoft.com/office/drawing/2010/main">
                <a:solidFill>
                  <a:srgbClr val="99CC00"/>
                </a:solidFill>
              </a14:hiddenFill>
            </a:ext>
            <a:ext uri="{91240B29-F687-4F45-9708-019B960494DF}">
              <a14:hiddenLine xmlns:a14="http://schemas.microsoft.com/office/drawing/2010/main" w="3175">
                <a:solidFill>
                  <a:schemeClr val="folHlink"/>
                </a:solidFill>
                <a:miter lim="800000"/>
                <a:headEnd/>
                <a:tailEnd/>
              </a14:hiddenLine>
            </a:ext>
          </a:extLst>
        </p:spPr>
        <p:txBody>
          <a:bodyPr lIns="90170" tIns="46990" rIns="90170" bIns="46990">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200" b="1" dirty="0"/>
              <a:t>Period 4</a:t>
            </a:r>
            <a:r>
              <a:rPr lang="zh-CN" altLang="en-US" sz="3200" b="1" dirty="0"/>
              <a:t>训练案 </a:t>
            </a:r>
            <a:r>
              <a:rPr lang="en-US" altLang="zh-CN" sz="3200" b="1" dirty="0"/>
              <a:t>(</a:t>
            </a:r>
            <a:r>
              <a:rPr lang="en-US" altLang="en-US" sz="3200" b="1" dirty="0"/>
              <a:t>Writing P72</a:t>
            </a:r>
            <a:r>
              <a:rPr lang="en-US" altLang="zh-CN" sz="3200" b="1" dirty="0"/>
              <a:t>)</a:t>
            </a:r>
            <a:endParaRPr lang="en-US" altLang="zh-CN" sz="3200" dirty="0"/>
          </a:p>
        </p:txBody>
      </p:sp>
      <p:sp>
        <p:nvSpPr>
          <p:cNvPr id="87043" name="矩形 2"/>
          <p:cNvSpPr>
            <a:spLocks noChangeArrowheads="1"/>
          </p:cNvSpPr>
          <p:nvPr/>
        </p:nvSpPr>
        <p:spPr bwMode="auto">
          <a:xfrm>
            <a:off x="0" y="808038"/>
            <a:ext cx="9144000"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buFont typeface="Arial" panose="020B0604020202020204" pitchFamily="34" charset="0"/>
              <a:buNone/>
            </a:pPr>
            <a:r>
              <a:rPr lang="zh-CN" altLang="en-US" sz="3200" dirty="0"/>
              <a:t>写作一</a:t>
            </a:r>
            <a:r>
              <a:rPr lang="en-US" altLang="zh-CN" sz="3200" dirty="0"/>
              <a:t>: </a:t>
            </a:r>
            <a:r>
              <a:rPr lang="zh-CN" altLang="en-US" sz="3200" dirty="0"/>
              <a:t>完成课本</a:t>
            </a:r>
            <a:r>
              <a:rPr lang="en-US" altLang="zh-CN" sz="3200" dirty="0"/>
              <a:t>P72</a:t>
            </a:r>
            <a:r>
              <a:rPr lang="zh-CN" altLang="en-US" sz="3200" dirty="0"/>
              <a:t>的</a:t>
            </a:r>
            <a:r>
              <a:rPr lang="en-US" altLang="zh-CN" sz="3200" dirty="0"/>
              <a:t>3a</a:t>
            </a:r>
            <a:r>
              <a:rPr lang="zh-CN" altLang="en-US" sz="3200" dirty="0"/>
              <a:t>练习。</a:t>
            </a:r>
          </a:p>
          <a:p>
            <a:pPr algn="l">
              <a:buFont typeface="Arial" panose="020B0604020202020204" pitchFamily="34" charset="0"/>
              <a:buNone/>
            </a:pPr>
            <a:r>
              <a:rPr lang="zh-CN" altLang="en-US" sz="3200" dirty="0"/>
              <a:t>写作二</a:t>
            </a:r>
            <a:r>
              <a:rPr lang="en-US" altLang="zh-CN" sz="3200" dirty="0"/>
              <a:t>: </a:t>
            </a:r>
            <a:r>
              <a:rPr lang="zh-CN" altLang="en-US" sz="3200" dirty="0"/>
              <a:t>根据下面提示写一篇有关</a:t>
            </a:r>
            <a:r>
              <a:rPr lang="en-US" altLang="zh-CN" sz="3200" dirty="0"/>
              <a:t>Tom </a:t>
            </a:r>
            <a:r>
              <a:rPr lang="zh-CN" altLang="en-US" sz="3200" dirty="0"/>
              <a:t>昨天的活动内容。</a:t>
            </a:r>
          </a:p>
        </p:txBody>
      </p:sp>
      <p:graphicFrame>
        <p:nvGraphicFramePr>
          <p:cNvPr id="2" name="表格 1"/>
          <p:cNvGraphicFramePr>
            <a:graphicFrameLocks noGrp="1"/>
          </p:cNvGraphicFramePr>
          <p:nvPr/>
        </p:nvGraphicFramePr>
        <p:xfrm>
          <a:off x="298450" y="2379663"/>
          <a:ext cx="8620125" cy="3474722"/>
        </p:xfrm>
        <a:graphic>
          <a:graphicData uri="http://schemas.openxmlformats.org/drawingml/2006/table">
            <a:tbl>
              <a:tblPr/>
              <a:tblGrid>
                <a:gridCol w="1584325">
                  <a:extLst>
                    <a:ext uri="{9D8B030D-6E8A-4147-A177-3AD203B41FA5}">
                      <a16:colId xmlns:a16="http://schemas.microsoft.com/office/drawing/2014/main" val="20000"/>
                    </a:ext>
                  </a:extLst>
                </a:gridCol>
                <a:gridCol w="2724150">
                  <a:extLst>
                    <a:ext uri="{9D8B030D-6E8A-4147-A177-3AD203B41FA5}">
                      <a16:colId xmlns:a16="http://schemas.microsoft.com/office/drawing/2014/main" val="20001"/>
                    </a:ext>
                  </a:extLst>
                </a:gridCol>
                <a:gridCol w="2174875">
                  <a:extLst>
                    <a:ext uri="{9D8B030D-6E8A-4147-A177-3AD203B41FA5}">
                      <a16:colId xmlns:a16="http://schemas.microsoft.com/office/drawing/2014/main" val="20002"/>
                    </a:ext>
                  </a:extLst>
                </a:gridCol>
                <a:gridCol w="2136775">
                  <a:extLst>
                    <a:ext uri="{9D8B030D-6E8A-4147-A177-3AD203B41FA5}">
                      <a16:colId xmlns:a16="http://schemas.microsoft.com/office/drawing/2014/main" val="20003"/>
                    </a:ext>
                  </a:extLst>
                </a:gridCol>
              </a:tblGrid>
              <a:tr h="320675">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时间</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早晨和上午</a:t>
                      </a:r>
                    </a:p>
                  </a:txBody>
                  <a:tcPr marL="0" marR="0" marT="0" marB="1" anchor="ctr" horzOverflow="overflow">
                    <a:lnL w="6350" cap="flat" cmpd="sng" algn="ctr">
                      <a:solidFill>
                        <a:srgbClr val="080000"/>
                      </a:solidFill>
                      <a:prstDash val="solid"/>
                      <a:round/>
                      <a:headEnd type="none" w="med" len="med"/>
                      <a:tailEnd type="none" w="med" len="med"/>
                    </a:lnL>
                    <a:lnR>
                      <a:noFill/>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下午</a:t>
                      </a:r>
                    </a:p>
                  </a:txBody>
                  <a:tcPr marL="0" marR="0" marT="0" marB="1" anchor="ctr" horzOverflow="overflow">
                    <a:lnL>
                      <a:noFill/>
                    </a:lnL>
                    <a:lnR>
                      <a:noFill/>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smtClean="0">
                          <a:ln>
                            <a:noFill/>
                          </a:ln>
                          <a:solidFill>
                            <a:srgbClr val="000000"/>
                          </a:solidFill>
                          <a:effectLst/>
                          <a:latin typeface="宋体" panose="02010600030101010101" pitchFamily="2" charset="-122"/>
                          <a:ea typeface="宋体" panose="02010600030101010101" pitchFamily="2" charset="-122"/>
                        </a:rPr>
                        <a:t>晚上</a:t>
                      </a:r>
                    </a:p>
                  </a:txBody>
                  <a:tcPr marL="0" marR="0" marT="0" marB="1" anchor="ctr" horzOverflow="overflow">
                    <a:lnL>
                      <a:noFill/>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8850">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活动</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6</a:t>
                      </a:r>
                      <a:r>
                        <a:rPr kumimoji="0" lang="zh-CN" altLang="en-US"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en-US" altLang="zh-CN"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45</a:t>
                      </a:r>
                      <a:r>
                        <a:rPr kumimoji="0" lang="zh-CN" altLang="en-US"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起床，</a:t>
                      </a:r>
                      <a:r>
                        <a:rPr kumimoji="0" lang="en-US" altLang="zh-CN"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7</a:t>
                      </a:r>
                      <a:r>
                        <a:rPr kumimoji="0" lang="zh-CN" altLang="en-US"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点吃早饭；早饭后去上学；到校后发现学校没人；想起是星期六；约朋友一起去野餐。</a:t>
                      </a:r>
                      <a:endParaRPr kumimoji="0" lang="zh-CN" altLang="en-US" sz="28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0" marR="0" marT="0" marB="1" anchor="ctr" horzOverflow="overflow">
                    <a:lnL w="6350" cap="flat" cmpd="sng" algn="ctr">
                      <a:solidFill>
                        <a:srgbClr val="080000"/>
                      </a:solidFill>
                      <a:prstDash val="solid"/>
                      <a:round/>
                      <a:headEnd type="none" w="med" len="med"/>
                      <a:tailEnd type="none" w="med" len="med"/>
                    </a:lnL>
                    <a:lnR>
                      <a:noFill/>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28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玩得很高兴；乘公共汽车回家</a:t>
                      </a:r>
                    </a:p>
                  </a:txBody>
                  <a:tcPr marL="0" marR="0" marT="0" marB="1" anchor="ctr" horzOverflow="overflow">
                    <a:lnL>
                      <a:noFill/>
                    </a:lnL>
                    <a:lnR>
                      <a:noFill/>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zh-CN" altLang="en-US" sz="3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有些累但很高兴；</a:t>
                      </a: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a:t>
                      </a:r>
                      <a:r>
                        <a:rPr kumimoji="0" lang="zh-CN" altLang="en-US" sz="3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a:t>
                      </a:r>
                      <a:r>
                        <a:rPr kumimoji="0" lang="en-US" altLang="zh-CN" sz="3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00</a:t>
                      </a:r>
                      <a:r>
                        <a:rPr kumimoji="0" lang="zh-CN" altLang="en-US" sz="32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rPr>
                        <a:t>睡觉</a:t>
                      </a:r>
                    </a:p>
                  </a:txBody>
                  <a:tcPr marL="0" marR="0" marT="0" marB="1" anchor="ctr" horzOverflow="overflow">
                    <a:lnL>
                      <a:noFill/>
                    </a:lnL>
                    <a:lnR w="9525" cap="flat" cmpd="sng" algn="ctr">
                      <a:solidFill>
                        <a:srgbClr val="00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cxnSp>
        <p:nvCxnSpPr>
          <p:cNvPr id="3" name="直接连接符 2"/>
          <p:cNvCxnSpPr>
            <a:stCxn id="2" idx="0"/>
            <a:endCxn id="2" idx="2"/>
          </p:cNvCxnSpPr>
          <p:nvPr/>
        </p:nvCxnSpPr>
        <p:spPr>
          <a:xfrm>
            <a:off x="4608512" y="2379663"/>
            <a:ext cx="0" cy="3474722"/>
          </a:xfrm>
          <a:prstGeom prst="line">
            <a:avLst/>
          </a:prstGeom>
        </p:spPr>
        <p:style>
          <a:lnRef idx="1">
            <a:schemeClr val="dk1"/>
          </a:lnRef>
          <a:fillRef idx="0">
            <a:schemeClr val="dk1"/>
          </a:fillRef>
          <a:effectRef idx="0">
            <a:schemeClr val="dk1"/>
          </a:effectRef>
          <a:fontRef idx="minor">
            <a:schemeClr val="tx1"/>
          </a:fontRef>
        </p:style>
      </p:cxnSp>
      <p:cxnSp>
        <p:nvCxnSpPr>
          <p:cNvPr id="4" name="直接连接符 3"/>
          <p:cNvCxnSpPr/>
          <p:nvPr/>
        </p:nvCxnSpPr>
        <p:spPr>
          <a:xfrm>
            <a:off x="6804025" y="2349500"/>
            <a:ext cx="0" cy="438785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WW.2PPT.COM&#10;">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Newsprint</Template>
  <TotalTime>0</TotalTime>
  <Words>907</Words>
  <Application>Microsoft Office PowerPoint</Application>
  <PresentationFormat>全屏显示(4:3)</PresentationFormat>
  <Paragraphs>149</Paragraphs>
  <Slides>13</Slides>
  <Notes>10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楷体</vt:lpstr>
      <vt:lpstr>宋体</vt:lpstr>
      <vt:lpstr>微软雅黑</vt:lpstr>
      <vt:lpstr>Arial</vt:lpstr>
      <vt:lpstr>Calibri</vt:lpstr>
      <vt:lpstr>Impact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2023-01-16T19:31:44Z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65F79EF00D1842D591AFCE9C670497E3</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