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260" r:id="rId3"/>
    <p:sldId id="286" r:id="rId4"/>
    <p:sldId id="261" r:id="rId5"/>
    <p:sldId id="262" r:id="rId6"/>
    <p:sldId id="263" r:id="rId7"/>
    <p:sldId id="264" r:id="rId8"/>
    <p:sldId id="265" r:id="rId9"/>
    <p:sldId id="266" r:id="rId10"/>
    <p:sldId id="287" r:id="rId11"/>
    <p:sldId id="269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302" r:id="rId22"/>
    <p:sldId id="311" r:id="rId23"/>
    <p:sldId id="308" r:id="rId24"/>
    <p:sldId id="312" r:id="rId25"/>
    <p:sldId id="309" r:id="rId26"/>
    <p:sldId id="310" r:id="rId27"/>
    <p:sldId id="272" r:id="rId28"/>
    <p:sldId id="273" r:id="rId29"/>
    <p:sldId id="274" r:id="rId30"/>
    <p:sldId id="275" r:id="rId31"/>
    <p:sldId id="284" r:id="rId3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993245" y="1619407"/>
            <a:ext cx="10147068" cy="2603224"/>
            <a:chOff x="4230" y="1599"/>
            <a:chExt cx="11808" cy="3787"/>
          </a:xfrm>
        </p:grpSpPr>
        <p:sp>
          <p:nvSpPr>
            <p:cNvPr id="3" name="Rectangle 5"/>
            <p:cNvSpPr/>
            <p:nvPr/>
          </p:nvSpPr>
          <p:spPr>
            <a:xfrm>
              <a:off x="5473" y="4177"/>
              <a:ext cx="9323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Grammar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808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ea typeface="微软雅黑" panose="020B0503020204020204" charset="-122"/>
                </a:rPr>
                <a:t>Unit 1  Friends</a:t>
              </a:r>
              <a:endParaRPr lang="zh-CN" altLang="en-US" sz="72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59336" y="1636012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400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86743" y="13537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308" y="1274885"/>
            <a:ext cx="999685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常州</a:t>
            </a:r>
            <a:r>
              <a:rPr lang="en-US" altLang="zh-CN" sz="3000" b="1" dirty="0" smtClean="0"/>
              <a:t>  The ORBIS doctor advised the girl to have the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operation to prevent her eye problem getting much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________(bad)</a:t>
            </a:r>
            <a:r>
              <a:rPr lang="zh-CN" altLang="zh-CN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36776" y="2825496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5842" y="1056074"/>
            <a:ext cx="11713464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2   height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．高，高度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746" y="1723293"/>
            <a:ext cx="109903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The tree grew to a </a:t>
            </a:r>
            <a:r>
              <a:rPr lang="en-US" altLang="zh-CN" sz="3000" b="1" i="1" dirty="0" smtClean="0"/>
              <a:t>height</a:t>
            </a:r>
            <a:r>
              <a:rPr lang="en-US" altLang="zh-CN" sz="3000" b="1" dirty="0" smtClean="0"/>
              <a:t> of 20 feet.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那棵树长到二十英尺高了。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His </a:t>
            </a:r>
            <a:r>
              <a:rPr lang="en-US" altLang="zh-CN" sz="3000" b="1" i="1" dirty="0" smtClean="0"/>
              <a:t>height</a:t>
            </a:r>
            <a:r>
              <a:rPr lang="en-US" altLang="zh-CN" sz="3000" b="1" dirty="0" smtClean="0"/>
              <a:t> makes him stand out in the crowd.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他的身高使他在人群中很显眼。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993" y="4573553"/>
            <a:ext cx="117025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height</a:t>
            </a:r>
            <a:r>
              <a:rPr lang="zh-CN" altLang="zh-CN" sz="3000" b="1" dirty="0" smtClean="0"/>
              <a:t>相关的短语：</a:t>
            </a:r>
            <a:r>
              <a:rPr lang="en-US" altLang="zh-CN" sz="3000" b="1" dirty="0" smtClean="0"/>
              <a:t>____________……</a:t>
            </a:r>
            <a:r>
              <a:rPr lang="zh-CN" altLang="zh-CN" sz="3000" b="1" dirty="0" smtClean="0"/>
              <a:t>的高度；</a:t>
            </a:r>
            <a:r>
              <a:rPr lang="en-US" altLang="zh-CN" sz="3000" b="1" dirty="0" smtClean="0"/>
              <a:t>__________</a:t>
            </a:r>
            <a:r>
              <a:rPr lang="zh-CN" altLang="zh-CN" sz="3000" b="1" dirty="0" smtClean="0"/>
              <a:t>在高度上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01414" y="4734980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the height of…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46566" y="4698404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height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462" y="1011115"/>
            <a:ext cx="1088487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(1)height</a:t>
            </a:r>
            <a:r>
              <a:rPr lang="zh-CN" altLang="zh-CN" sz="3000" b="1" dirty="0" smtClean="0"/>
              <a:t>的形容词形式为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高的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，一般指物体位置高，强调高出于地面之上。其反义词为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英语中提问某人或某物高度的固定句型：</a:t>
            </a:r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290" y="3309450"/>
            <a:ext cx="9688580" cy="252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99632" y="1179576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high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70264" y="189280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622" y="1143000"/>
            <a:ext cx="110343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滨州</a:t>
            </a:r>
            <a:r>
              <a:rPr lang="en-US" altLang="zh-CN" sz="3000" b="1" dirty="0" smtClean="0"/>
              <a:t>  My chemistry teacher isn't tall or short. He's of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medium ________(</a:t>
            </a:r>
            <a:r>
              <a:rPr lang="zh-CN" altLang="zh-CN" sz="3000" b="1" dirty="0" smtClean="0"/>
              <a:t>身高</a:t>
            </a:r>
            <a:r>
              <a:rPr lang="en-US" altLang="zh-CN" sz="3000" b="1" dirty="0" smtClean="0"/>
              <a:t>).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(2)Jack is 1.83 </a:t>
            </a:r>
            <a:r>
              <a:rPr lang="en-US" altLang="zh-CN" sz="3000" b="1" dirty="0" err="1" smtClean="0"/>
              <a:t>metres</a:t>
            </a:r>
            <a:r>
              <a:rPr lang="en-US" altLang="zh-CN" sz="3000" b="1" dirty="0" smtClean="0"/>
              <a:t> tall. (</a:t>
            </a:r>
            <a:r>
              <a:rPr lang="zh-CN" altLang="zh-CN" sz="3000" b="1" dirty="0" smtClean="0"/>
              <a:t>改为同义句</a:t>
            </a:r>
            <a:r>
              <a:rPr lang="en-US" altLang="zh-CN" sz="3000" b="1" dirty="0" smtClean="0"/>
              <a:t>)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Jack is 1.83 </a:t>
            </a:r>
            <a:r>
              <a:rPr lang="en-US" altLang="zh-CN" sz="3000" b="1" dirty="0" err="1" smtClean="0"/>
              <a:t>metres</a:t>
            </a:r>
            <a:r>
              <a:rPr lang="en-US" altLang="zh-CN" sz="3000" b="1" dirty="0" smtClean="0"/>
              <a:t> _____________________</a:t>
            </a:r>
            <a:r>
              <a:rPr lang="zh-CN" altLang="zh-CN" sz="3000" b="1" dirty="0" smtClean="0"/>
              <a:t>．</a:t>
            </a: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56432" y="1975104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height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7608" y="3346704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height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5842" y="1056074"/>
            <a:ext cx="11713464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3     weight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．重量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059" y="1921378"/>
            <a:ext cx="10972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The apple is 300 grams in </a:t>
            </a:r>
            <a:r>
              <a:rPr lang="en-US" altLang="zh-CN" sz="3000" b="1" i="1" dirty="0" smtClean="0"/>
              <a:t>weight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这个苹果的重量是</a:t>
            </a:r>
            <a:r>
              <a:rPr lang="en-US" altLang="zh-CN" sz="3000" b="1" dirty="0" smtClean="0"/>
              <a:t>300</a:t>
            </a:r>
            <a:r>
              <a:rPr lang="zh-CN" altLang="zh-CN" sz="3000" b="1" dirty="0" smtClean="0"/>
              <a:t>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man is nearly twice my </a:t>
            </a:r>
            <a:r>
              <a:rPr lang="en-US" altLang="zh-CN" sz="3000" b="1" i="1" dirty="0" smtClean="0"/>
              <a:t>weight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这个人的体重几乎是我的两倍。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0121" y="3640015"/>
            <a:ext cx="11218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weight</a:t>
            </a:r>
            <a:r>
              <a:rPr lang="zh-CN" altLang="zh-CN" sz="3000" b="1" dirty="0" smtClean="0"/>
              <a:t>相关的短语：</a:t>
            </a:r>
            <a:r>
              <a:rPr lang="en-US" altLang="zh-CN" sz="3000" b="1" dirty="0" smtClean="0"/>
              <a:t>____________……</a:t>
            </a:r>
            <a:r>
              <a:rPr lang="zh-CN" altLang="zh-CN" sz="3000" b="1" dirty="0" smtClean="0"/>
              <a:t>的重量；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在重量上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53097" y="3767328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weight of…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16537" y="3767328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weight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592" y="1169377"/>
            <a:ext cx="1102555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(1)weight</a:t>
            </a:r>
            <a:r>
              <a:rPr lang="zh-CN" altLang="zh-CN" sz="3000" b="1" dirty="0" smtClean="0"/>
              <a:t>的动词形式为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有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重，重达</a:t>
            </a:r>
            <a:r>
              <a:rPr lang="en-US" altLang="zh-CN" sz="3000" b="1" dirty="0" smtClean="0"/>
              <a:t>……”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英语中提问人的体重的句型：</a:t>
            </a:r>
          </a:p>
          <a:p>
            <a:endParaRPr lang="zh-CN" altLang="en-US" dirty="0"/>
          </a:p>
        </p:txBody>
      </p:sp>
      <p:pic>
        <p:nvPicPr>
          <p:cNvPr id="5" name="图片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1048" y="3476184"/>
            <a:ext cx="5769806" cy="264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25896" y="132588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weigh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446" y="1521069"/>
            <a:ext cx="117875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泰州</a:t>
            </a:r>
            <a:r>
              <a:rPr lang="en-US" altLang="zh-CN" sz="3000" b="1" dirty="0" smtClean="0"/>
              <a:t>  What a pity! Sue lost the game because the ________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(weigh) of her shoes made it difficult for her to run fast.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396728" y="1664208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weight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3915" y="984739"/>
            <a:ext cx="10752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(2)—________do you weigh, Miss Green?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—It's a secret.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heavy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What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much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8958" y="3952361"/>
            <a:ext cx="10799064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考查特殊疑问句。句意：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格林小姐，你体重多少？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这是一个秘密。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由此可知该句考查对人的体重进行提问，可用以下句型：</a:t>
            </a:r>
            <a:r>
              <a:rPr lang="en-US" altLang="zh-CN" sz="2600" b="1" dirty="0" smtClean="0">
                <a:ea typeface="仿宋" panose="02010609060101010101" charset="-122"/>
              </a:rPr>
              <a:t>What's </a:t>
            </a:r>
            <a:r>
              <a:rPr lang="en-US" altLang="zh-CN" sz="2600" b="1" dirty="0" err="1" smtClean="0">
                <a:ea typeface="仿宋" panose="02010609060101010101" charset="-122"/>
              </a:rPr>
              <a:t>sb's</a:t>
            </a:r>
            <a:r>
              <a:rPr lang="en-US" altLang="zh-CN" sz="2600" b="1" dirty="0" smtClean="0">
                <a:ea typeface="仿宋" panose="02010609060101010101" charset="-122"/>
              </a:rPr>
              <a:t> weight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?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或 </a:t>
            </a:r>
            <a:r>
              <a:rPr lang="en-US" altLang="zh-CN" sz="2600" b="1" dirty="0" smtClean="0">
                <a:ea typeface="仿宋" panose="02010609060101010101" charset="-122"/>
              </a:rPr>
              <a:t>How much do/does </a:t>
            </a:r>
            <a:r>
              <a:rPr lang="en-US" altLang="zh-CN" sz="2600" b="1" dirty="0" err="1" smtClean="0">
                <a:ea typeface="仿宋" panose="02010609060101010101" charset="-122"/>
              </a:rPr>
              <a:t>sb</a:t>
            </a:r>
            <a:r>
              <a:rPr lang="en-US" altLang="zh-CN" sz="2600" b="1" dirty="0" smtClean="0">
                <a:ea typeface="仿宋" panose="02010609060101010101" charset="-122"/>
              </a:rPr>
              <a:t> weigh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？或</a:t>
            </a:r>
            <a:r>
              <a:rPr lang="en-US" altLang="zh-CN" sz="2600" b="1" dirty="0" smtClean="0">
                <a:ea typeface="仿宋" panose="02010609060101010101" charset="-122"/>
              </a:rPr>
              <a:t>How heavy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？故答案为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0824" y="11338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4469" y="127079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755708" y="1132039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8536" y="1766946"/>
            <a:ext cx="11713464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Peter is the tallest of the six students.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彼得是六名学生中最高的。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631" y="3235569"/>
            <a:ext cx="1045405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zh-CN" altLang="zh-CN" sz="3000" b="1" dirty="0" smtClean="0"/>
              <a:t>在含有形容词或副词最高级的句子中，常用介词</a:t>
            </a:r>
            <a:r>
              <a:rPr lang="en-US" altLang="zh-CN" sz="3000" b="1" dirty="0" smtClean="0"/>
              <a:t>in, ________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短语作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，来表示比较范围。其区别如下：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(1)in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，其后常接表示单位、团体、组织、时间等的名词或代词，名词和主语不是同一概念范畴。</a:t>
            </a:r>
            <a:r>
              <a:rPr lang="en-US" altLang="zh-CN" sz="3000" b="1" dirty="0" smtClean="0"/>
              <a:t> 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3816" y="4059936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among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6392" y="409651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4328" y="5458968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内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7256" y="406908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状语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577" y="967153"/>
            <a:ext cx="104540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(2)among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“___________”</a:t>
            </a:r>
            <a:r>
              <a:rPr lang="zh-CN" altLang="zh-CN" sz="3000" b="1" dirty="0" smtClean="0"/>
              <a:t>，其后通常接代词宾格、指示代词</a:t>
            </a:r>
            <a:r>
              <a:rPr lang="en-US" altLang="zh-CN" sz="3000" b="1" dirty="0" smtClean="0"/>
              <a:t>these, those</a:t>
            </a:r>
            <a:r>
              <a:rPr lang="zh-CN" altLang="zh-CN" sz="3000" b="1" dirty="0" smtClean="0"/>
              <a:t>以及没有数词修饰的复数名词。在这一用法中，形容词最高级后往往有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(3)of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，若形容词最高级后没有名词，要用</a:t>
            </a:r>
            <a:r>
              <a:rPr lang="en-US" altLang="zh-CN" sz="3000" b="1" dirty="0" smtClean="0"/>
              <a:t>of</a:t>
            </a:r>
            <a:r>
              <a:rPr lang="zh-CN" altLang="zh-CN" sz="3000" b="1" dirty="0" smtClean="0"/>
              <a:t>引导的短语来表示范围。</a:t>
            </a:r>
            <a:r>
              <a:rPr lang="en-US" altLang="zh-CN" sz="3000" b="1" dirty="0" smtClean="0"/>
              <a:t>of</a:t>
            </a:r>
            <a:r>
              <a:rPr lang="zh-CN" altLang="zh-CN" sz="3000" b="1" dirty="0" smtClean="0"/>
              <a:t>后的名词和主语是同一概念范畴。</a:t>
            </a:r>
            <a:r>
              <a:rPr lang="en-US" altLang="zh-CN" sz="3000" b="1" dirty="0" smtClean="0"/>
              <a:t>of the two</a:t>
            </a:r>
            <a:r>
              <a:rPr lang="zh-CN" altLang="zh-CN" sz="3000" b="1" dirty="0" smtClean="0"/>
              <a:t>也可以表示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的比较范围。</a:t>
            </a: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37560" y="1161288"/>
            <a:ext cx="172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当中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4024" y="256032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2680" y="3169920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0832" y="452628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比较级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0074" y="11430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83577" y="2092570"/>
          <a:ext cx="11192607" cy="4025997"/>
        </p:xfrm>
        <a:graphic>
          <a:graphicData uri="http://schemas.openxmlformats.org/drawingml/2006/table">
            <a:tbl>
              <a:tblPr/>
              <a:tblGrid>
                <a:gridCol w="1230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1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59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测试，考查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秒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abbr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＝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竞赛，比赛；竞争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4.(bad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的比较级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更差，更糟，更坏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→(bad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的最高级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最差，最糟，最坏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组合 2"/>
          <p:cNvGrpSpPr/>
          <p:nvPr/>
        </p:nvGrpSpPr>
        <p:grpSpPr>
          <a:xfrm>
            <a:off x="173355" y="105156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747846" y="2479431"/>
            <a:ext cx="74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2431" y="3217985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79831" y="3235569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second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56738" y="3877408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competition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98877" y="4589585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3993" y="5266593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023" y="17195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630" y="1723293"/>
            <a:ext cx="106738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重庆</a:t>
            </a:r>
            <a:r>
              <a:rPr lang="en-US" altLang="zh-CN" sz="3000" b="1" dirty="0" smtClean="0"/>
              <a:t>  Peter is ________ boy in our class and he often helps us carry heavy things.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strong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stronger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strongest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strongest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5343" y="11779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955893" y="1186621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3232" y="4681728"/>
            <a:ext cx="11109960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考查形容词的最高级。根据句中的表示范围的状语</a:t>
            </a:r>
            <a:r>
              <a:rPr lang="en-US" altLang="zh-CN" sz="2600" b="1" dirty="0" smtClean="0">
                <a:ea typeface="仿宋" panose="02010609060101010101" charset="-122"/>
              </a:rPr>
              <a:t>in our class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可知，此题考查形容词的最高级。形容词最高级前没有名词所有格或序数词时需加定冠词</a:t>
            </a:r>
            <a:r>
              <a:rPr lang="en-US" altLang="zh-CN" sz="2600" b="1" dirty="0" smtClean="0">
                <a:ea typeface="仿宋" panose="02010609060101010101" charset="-122"/>
              </a:rPr>
              <a:t>the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，故选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25112" y="18836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0972" y="117779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3" name="矩形 2"/>
          <p:cNvSpPr/>
          <p:nvPr/>
        </p:nvSpPr>
        <p:spPr>
          <a:xfrm>
            <a:off x="3661162" y="1891022"/>
            <a:ext cx="44358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[</a:t>
            </a:r>
            <a:r>
              <a:rPr lang="zh-CN" altLang="zh-CN" sz="3000" b="1" dirty="0" smtClean="0">
                <a:latin typeface="+mn-ea"/>
              </a:rPr>
              <a:t>形容词比较级和最高级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25428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838780" y="254024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7" name="矩形 6"/>
          <p:cNvSpPr/>
          <p:nvPr/>
        </p:nvSpPr>
        <p:spPr>
          <a:xfrm>
            <a:off x="985575" y="13537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592" y="3455377"/>
            <a:ext cx="10445261" cy="347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She is </a:t>
            </a:r>
            <a:r>
              <a:rPr lang="en-US" altLang="zh-CN" sz="3000" b="1" i="1" dirty="0" smtClean="0"/>
              <a:t>shorter than</a:t>
            </a:r>
            <a:r>
              <a:rPr lang="en-US" altLang="zh-CN" sz="3000" b="1" dirty="0" smtClean="0"/>
              <a:t> I am.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My book is </a:t>
            </a:r>
            <a:r>
              <a:rPr lang="en-US" altLang="zh-CN" sz="3000" b="1" i="1" dirty="0" smtClean="0"/>
              <a:t>more interesting than</a:t>
            </a:r>
            <a:r>
              <a:rPr lang="en-US" altLang="zh-CN" sz="3000" b="1" dirty="0" smtClean="0"/>
              <a:t> his.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He is </a:t>
            </a:r>
            <a:r>
              <a:rPr lang="en-US" altLang="zh-CN" sz="3000" b="1" i="1" dirty="0" smtClean="0"/>
              <a:t>the tallest</a:t>
            </a:r>
            <a:r>
              <a:rPr lang="en-US" altLang="zh-CN" sz="3000" b="1" dirty="0" smtClean="0"/>
              <a:t> boy in our class.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This is </a:t>
            </a:r>
            <a:r>
              <a:rPr lang="en-US" altLang="zh-CN" sz="3000" b="1" i="1" dirty="0" smtClean="0"/>
              <a:t>the most expensive</a:t>
            </a:r>
            <a:r>
              <a:rPr lang="en-US" altLang="zh-CN" sz="3000" b="1" dirty="0" smtClean="0"/>
              <a:t> computer in the shop.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3167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10070" y="127649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96471" y="27253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536" y="1810962"/>
            <a:ext cx="11713464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1</a:t>
            </a:r>
            <a:r>
              <a:rPr lang="zh-CN" altLang="zh-CN" sz="3000" b="1" dirty="0" smtClean="0"/>
              <a:t>　形容词比较级的用法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070" y="2453054"/>
            <a:ext cx="114475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者进行比较时通常用形容词的比较级，常用的句型如下：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(1)“A</a:t>
            </a:r>
            <a:r>
              <a:rPr lang="zh-CN" altLang="zh-CN" sz="3000" b="1" dirty="0" smtClean="0"/>
              <a:t>＋系动词＋形容词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B”</a:t>
            </a:r>
            <a:r>
              <a:rPr lang="zh-CN" altLang="zh-CN" sz="3000" b="1" dirty="0" smtClean="0"/>
              <a:t>。形容词比较级前可以用</a:t>
            </a:r>
            <a:r>
              <a:rPr lang="en-US" altLang="zh-CN" sz="3000" b="1" dirty="0" smtClean="0"/>
              <a:t>much, a lot, a little, even</a:t>
            </a:r>
            <a:r>
              <a:rPr lang="zh-CN" altLang="zh-CN" sz="3000" b="1" dirty="0" smtClean="0"/>
              <a:t>等词修饰。　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(2)“</a:t>
            </a:r>
            <a:r>
              <a:rPr lang="zh-CN" altLang="zh-CN" sz="3000" b="1" dirty="0" smtClean="0"/>
              <a:t>形容词比较级＋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＋形容词比较级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“________________</a:t>
            </a:r>
            <a:r>
              <a:rPr lang="zh-CN" altLang="zh-CN" sz="3000" b="1" dirty="0" smtClean="0"/>
              <a:t>＋多音节或部分双音节形容词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越来越</a:t>
            </a:r>
            <a:r>
              <a:rPr lang="en-US" altLang="zh-CN" sz="3000" b="1" dirty="0" smtClean="0"/>
              <a:t>……”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1248" y="2670048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两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0872" y="335584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比较级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2552" y="329184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464515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1288" y="5358384"/>
            <a:ext cx="2190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more and more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04447" y="11708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9750" y="1292135"/>
            <a:ext cx="11315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(3)“________</a:t>
            </a:r>
            <a:r>
              <a:rPr lang="zh-CN" altLang="zh-CN" sz="3000" b="1" dirty="0" smtClean="0"/>
              <a:t>＋形容词比较级，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＋形容词比较级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越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，就越……”。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(4)“</a:t>
            </a:r>
            <a:r>
              <a:rPr lang="zh-CN" altLang="zh-CN" sz="3000" b="1" dirty="0" smtClean="0"/>
              <a:t>主语＋系动词＋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＋形容词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of the two”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“……</a:t>
            </a:r>
            <a:r>
              <a:rPr lang="zh-CN" altLang="zh-CN" sz="3000" b="1" dirty="0" smtClean="0"/>
              <a:t>是两者之中较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更</a:t>
            </a:r>
            <a:r>
              <a:rPr lang="en-US" altLang="zh-CN" sz="3000" b="1" dirty="0" smtClean="0"/>
              <a:t>)……</a:t>
            </a:r>
            <a:r>
              <a:rPr lang="zh-CN" altLang="zh-CN" sz="3000" b="1" dirty="0" smtClean="0"/>
              <a:t>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2654" y="2835713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比较级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2806" y="142753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64110" y="281437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7590" y="147630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04447" y="11708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257" y="1547632"/>
            <a:ext cx="113157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(5)“Which/Who is</a:t>
            </a:r>
            <a:r>
              <a:rPr lang="zh-CN" altLang="zh-CN" sz="3000" b="1" dirty="0" smtClean="0"/>
              <a:t>＋形容词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A ________ B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“A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哪一个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谁更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(6)“</a:t>
            </a:r>
            <a:r>
              <a:rPr lang="zh-CN" altLang="zh-CN" sz="3000" b="1" dirty="0" smtClean="0"/>
              <a:t>主语＋系动词＋形容词比较级＋</a:t>
            </a:r>
            <a:r>
              <a:rPr lang="en-US" altLang="zh-CN" sz="3000" b="1" dirty="0" smtClean="0"/>
              <a:t>than any other</a:t>
            </a:r>
            <a:r>
              <a:rPr lang="zh-CN" altLang="zh-CN" sz="3000" b="1" dirty="0" smtClean="0"/>
              <a:t>＋可数名词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主语＋系动词＋形容词比较级＋</a:t>
            </a:r>
            <a:r>
              <a:rPr lang="en-US" altLang="zh-CN" sz="3000" b="1" dirty="0" smtClean="0"/>
              <a:t>than the other</a:t>
            </a:r>
            <a:r>
              <a:rPr lang="zh-CN" altLang="zh-CN" sz="3000" b="1" dirty="0" smtClean="0"/>
              <a:t>＋可数名词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“……</a:t>
            </a:r>
            <a:r>
              <a:rPr lang="zh-CN" altLang="zh-CN" sz="3000" b="1" dirty="0" smtClean="0"/>
              <a:t>比其他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都要</a:t>
            </a:r>
            <a:r>
              <a:rPr lang="en-US" altLang="zh-CN" sz="3000" b="1" dirty="0" smtClean="0"/>
              <a:t>……”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31039" y="1752063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比较级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66483" y="1750270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4256" y="381412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单数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1616" y="447518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03863" y="11708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8536" y="1107577"/>
            <a:ext cx="11713464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2</a:t>
            </a:r>
            <a:r>
              <a:rPr lang="zh-CN" altLang="zh-CN" sz="3000" b="1" dirty="0" smtClean="0"/>
              <a:t>　形容词最高级的用法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993" y="2083777"/>
            <a:ext cx="109552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以上的人或物进行比较时，通常用形容词的最高级，常用的句型如下：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(1)“</a:t>
            </a:r>
            <a:r>
              <a:rPr lang="zh-CN" altLang="zh-CN" sz="3000" b="1" dirty="0" smtClean="0"/>
              <a:t>主语＋系动词＋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＋形容词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of/in</a:t>
            </a:r>
            <a:r>
              <a:rPr lang="zh-CN" altLang="zh-CN" sz="3000" b="1" dirty="0" smtClean="0"/>
              <a:t>短语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在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中最</a:t>
            </a:r>
            <a:r>
              <a:rPr lang="en-US" altLang="zh-CN" sz="3000" b="1" dirty="0" smtClean="0"/>
              <a:t>……”</a:t>
            </a:r>
            <a:r>
              <a:rPr lang="zh-CN" altLang="zh-CN" sz="3000" b="1" dirty="0" smtClean="0"/>
              <a:t>，是最常用的句型。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(2)“</a:t>
            </a:r>
            <a:r>
              <a:rPr lang="zh-CN" altLang="zh-CN" sz="3000" b="1" dirty="0" smtClean="0"/>
              <a:t>主语＋系动词＋</a:t>
            </a:r>
            <a:r>
              <a:rPr lang="en-US" altLang="zh-CN" sz="3000" b="1" dirty="0" smtClean="0"/>
              <a:t>one of ________</a:t>
            </a:r>
            <a:r>
              <a:rPr lang="zh-CN" altLang="zh-CN" sz="3000" b="1" dirty="0" smtClean="0"/>
              <a:t>＋形容词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＋可数名词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of/in</a:t>
            </a:r>
            <a:r>
              <a:rPr lang="zh-CN" altLang="zh-CN" sz="3000" b="1" dirty="0" smtClean="0"/>
              <a:t>短语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“……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中最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之一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6696" y="227685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三者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4432" y="227380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三者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9784" y="4974336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4048" y="362712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6016" y="362102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最高级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35112" y="498957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最高级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5024" y="576072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03863" y="11708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123" y="1503484"/>
            <a:ext cx="10744200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(3)“</a:t>
            </a:r>
            <a:r>
              <a:rPr lang="zh-CN" altLang="zh-CN" sz="3000" b="1" dirty="0" smtClean="0"/>
              <a:t>主语＋系动词＋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＋形容词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＋可数名词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of/in</a:t>
            </a:r>
            <a:r>
              <a:rPr lang="zh-CN" altLang="zh-CN" sz="3000" b="1" dirty="0" smtClean="0"/>
              <a:t>短语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“……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中第几</a:t>
            </a:r>
            <a:r>
              <a:rPr lang="en-US" altLang="zh-CN" sz="3000" b="1" dirty="0" smtClean="0"/>
              <a:t>……”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(4)“Which/Who</a:t>
            </a:r>
            <a:r>
              <a:rPr lang="zh-CN" altLang="zh-CN" sz="3000" b="1" dirty="0" smtClean="0"/>
              <a:t>＋系动词＋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＋形容词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A, B ________ C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“A</a:t>
            </a:r>
            <a:r>
              <a:rPr lang="zh-CN" altLang="zh-CN" sz="3000" b="1" dirty="0" smtClean="0"/>
              <a:t>、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C</a:t>
            </a:r>
            <a:r>
              <a:rPr lang="zh-CN" altLang="zh-CN" sz="3000" b="1" dirty="0" smtClean="0"/>
              <a:t>，哪一个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谁最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488" y="164287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0760" y="168249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序数词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3416" y="164592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最高级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5728" y="233172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单数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464" y="302971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27136" y="300532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最高级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7864" y="3758184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2550" y="129396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341700" y="128751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503062" y="3943055"/>
            <a:ext cx="1113724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考查形容词比较等级的用法。句意：吉姆比汤姆学习成绩更好，但是汤姆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(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对人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)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更友好，他有更多的朋友。由句中的</a:t>
            </a:r>
            <a:r>
              <a:rPr lang="en-US" altLang="zh-CN" sz="2600" b="1" dirty="0" smtClean="0">
                <a:ea typeface="仿宋" panose="02010609060101010101" charset="-122"/>
              </a:rPr>
              <a:t>studies better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以及</a:t>
            </a:r>
            <a:r>
              <a:rPr lang="en-US" altLang="zh-CN" sz="2600" b="1" dirty="0" smtClean="0">
                <a:ea typeface="仿宋" panose="02010609060101010101" charset="-122"/>
              </a:rPr>
              <a:t>more friends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可知要用形容词</a:t>
            </a:r>
            <a:r>
              <a:rPr lang="en-US" altLang="zh-CN" sz="2600" b="1" dirty="0" smtClean="0">
                <a:ea typeface="仿宋" panose="02010609060101010101" charset="-122"/>
              </a:rPr>
              <a:t>friendly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的比较级。</a:t>
            </a:r>
            <a:r>
              <a:rPr lang="en-US" altLang="zh-CN" sz="2600" b="1" dirty="0" smtClean="0">
                <a:ea typeface="仿宋" panose="02010609060101010101" charset="-122"/>
              </a:rPr>
              <a:t>friendly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为多音节形容词，其比较级为</a:t>
            </a:r>
            <a:r>
              <a:rPr lang="en-US" altLang="zh-CN" sz="2600" b="1" dirty="0" smtClean="0">
                <a:ea typeface="仿宋" panose="02010609060101010101" charset="-122"/>
              </a:rPr>
              <a:t>more friendly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更友好的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50167" y="16280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776046"/>
            <a:ext cx="1100796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成都</a:t>
            </a:r>
            <a:r>
              <a:rPr lang="en-US" altLang="zh-CN" sz="3000" b="1" dirty="0" smtClean="0"/>
              <a:t>  Jim studies better than Tom, but Tom is 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and he has more friends.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friendly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more friendly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most friendly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20793" y="198693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95924" y="3620984"/>
            <a:ext cx="1160956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考查形容词词义及其比较级辨析。句意：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你觉得这部电影怎么样？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好极了！我从没有看过一部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电影了。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en-US" altLang="zh-CN" sz="2600" b="1" dirty="0" smtClean="0">
                <a:ea typeface="仿宋" panose="02010609060101010101" charset="-122"/>
              </a:rPr>
              <a:t>good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好的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bad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糟糕的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better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更好的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worse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更糟糕的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。从答语</a:t>
            </a:r>
            <a:r>
              <a:rPr lang="en-US" altLang="zh-CN" sz="2600" b="1" dirty="0" smtClean="0">
                <a:ea typeface="仿宋" panose="02010609060101010101" charset="-122"/>
              </a:rPr>
              <a:t>Great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知，应答者对这部电影表示了认可，因此其表达的意思是“我从没有看过比这部更好的电影了”。故选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95303" y="13537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537" y="921434"/>
            <a:ext cx="10673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安徽</a:t>
            </a:r>
            <a:r>
              <a:rPr lang="en-US" altLang="zh-CN" sz="3000" b="1" dirty="0" smtClean="0"/>
              <a:t>—What do you think of the movie?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—Great! I have never seen a ________ one.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good</a:t>
            </a:r>
            <a:r>
              <a:rPr lang="zh-CN" altLang="zh-CN" sz="3000" b="1" dirty="0" smtClean="0"/>
              <a:t>　　　　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bad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better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worse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84264" y="18745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3260" y="3960519"/>
            <a:ext cx="1046295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考查形容词比较等级。句意：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你看过《宝贝计划》这部电影吗？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当然看过。我认为这是我看过的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的电影。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根据</a:t>
            </a:r>
            <a:r>
              <a:rPr lang="en-US" altLang="zh-CN" sz="2600" b="1" dirty="0" smtClean="0">
                <a:ea typeface="仿宋" panose="02010609060101010101" charset="-122"/>
              </a:rPr>
              <a:t>movie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后面的定语从句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>
                <a:ea typeface="仿宋" panose="02010609060101010101" charset="-122"/>
              </a:rPr>
              <a:t>I have ever seen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”(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我曾经看过的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)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可知，此题考查形容词的最高级。故选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zh-CN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77599" y="16280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254" y="1125415"/>
            <a:ext cx="110079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随州</a:t>
            </a:r>
            <a:r>
              <a:rPr lang="en-US" altLang="zh-CN" sz="3000" b="1" dirty="0" smtClean="0"/>
              <a:t>—Have you seen the movie </a:t>
            </a:r>
            <a:r>
              <a:rPr lang="en-US" altLang="zh-CN" sz="3000" b="1" i="1" dirty="0" smtClean="0"/>
              <a:t>Baby</a:t>
            </a:r>
            <a:r>
              <a:rPr lang="en-US" altLang="zh-CN" sz="3000" b="1" dirty="0" smtClean="0"/>
              <a:t> </a:t>
            </a:r>
            <a:r>
              <a:rPr lang="en-US" altLang="zh-CN" sz="3000" b="1" i="1" dirty="0" smtClean="0"/>
              <a:t>Plan?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—Of course. I think it's ________ movie I have ever seen.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funny     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funnier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most funny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funniest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41848" y="203911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13007" y="18109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 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86614" y="1784225"/>
          <a:ext cx="10966478" cy="3095507"/>
        </p:xfrm>
        <a:graphic>
          <a:graphicData uri="http://schemas.openxmlformats.org/drawingml/2006/table">
            <a:tbl>
              <a:tblPr/>
              <a:tblGrid>
                <a:gridCol w="66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4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55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高，高度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高的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重量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重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游泳者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游泳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游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03320" y="242316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height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4848" y="2432304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high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0088" y="3127248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weight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7296" y="308152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weigh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2696" y="3822192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swimmer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2592" y="3895344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swim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73768" y="3849624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swimming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1699" y="4106100"/>
            <a:ext cx="11168885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考查比较级的用法。句意：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你怎样提高你的英语？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你说得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，你的英语将会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众所周知，英语说得越多，提高越快。此题考查句型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>
                <a:ea typeface="仿宋" panose="02010609060101010101" charset="-122"/>
              </a:rPr>
              <a:t>the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＋比较级，</a:t>
            </a:r>
            <a:r>
              <a:rPr lang="en-US" altLang="zh-CN" sz="2600" b="1" dirty="0" smtClean="0">
                <a:ea typeface="仿宋" panose="02010609060101010101" charset="-122"/>
              </a:rPr>
              <a:t>the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＋比较级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越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，就越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05031" y="14630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085" y="1169377"/>
            <a:ext cx="1143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遂宁</a:t>
            </a:r>
            <a:r>
              <a:rPr lang="en-US" altLang="zh-CN" sz="3000" b="1" dirty="0" smtClean="0"/>
              <a:t>—How do you improve your English?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—________ you speak, ________ your English will be.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less; the more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more; the better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less; the better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more; the less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70356" y="20493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7680" y="4239324"/>
            <a:ext cx="111502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考查形容词最高级和比较级修饰词。句意：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你知道中国是世界上最古老的国家之一吗？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是的，我知道。它比美国古老的多。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第一空考查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>
                <a:ea typeface="仿宋" panose="02010609060101010101" charset="-122"/>
              </a:rPr>
              <a:t>one of </a:t>
            </a:r>
            <a:r>
              <a:rPr lang="zh-CN" altLang="zh-CN" sz="2600" b="1" dirty="0" smtClean="0">
                <a:ea typeface="仿宋" panose="02010609060101010101" charset="-122"/>
              </a:rPr>
              <a:t>＋</a:t>
            </a:r>
            <a:r>
              <a:rPr lang="en-US" altLang="zh-CN" sz="2600" b="1" dirty="0" smtClean="0">
                <a:ea typeface="仿宋" panose="02010609060101010101" charset="-122"/>
              </a:rPr>
              <a:t>the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＋形容词的最高级＋可数名词复数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最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之一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，第二空考查副词</a:t>
            </a:r>
            <a:r>
              <a:rPr lang="en-US" altLang="zh-CN" sz="2600" b="1" dirty="0" smtClean="0">
                <a:ea typeface="仿宋" panose="02010609060101010101" charset="-122"/>
              </a:rPr>
              <a:t>much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修饰形容词的比较级。故选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77015" y="11708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239" y="852855"/>
            <a:ext cx="1165566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眉山</a:t>
            </a:r>
            <a:r>
              <a:rPr lang="en-US" altLang="zh-CN" sz="3000" b="1" dirty="0" smtClean="0"/>
              <a:t>—Do you know that China is one of ________ countries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in the world?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—Yes, I do. It's ________ older than America.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oldest; very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old; very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oldest; much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oldest; much</a:t>
            </a:r>
            <a:endParaRPr lang="zh-CN" altLang="zh-CN" sz="3000" b="1" dirty="0" smtClean="0"/>
          </a:p>
          <a:p>
            <a:r>
              <a:rPr lang="en-US" altLang="zh-CN" dirty="0" smtClean="0"/>
              <a:t>   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7328" y="106520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00030" y="2126620"/>
          <a:ext cx="8291146" cy="2375583"/>
        </p:xfrm>
        <a:graphic>
          <a:graphicData uri="http://schemas.openxmlformats.org/drawingml/2006/table">
            <a:tbl>
              <a:tblPr/>
              <a:tblGrid>
                <a:gridCol w="123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4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英语测试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2.drawing competition____________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165290" y="149442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1376" y="2715768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English test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9632" y="342900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绘画比赛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0248" y="1464636"/>
          <a:ext cx="11408664" cy="4160520"/>
        </p:xfrm>
        <a:graphic>
          <a:graphicData uri="http://schemas.openxmlformats.org/drawingml/2006/table">
            <a:tbl>
              <a:tblPr/>
              <a:tblGrid>
                <a:gridCol w="52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7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0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她比我矮。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 is ____________ I am.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这是这家商店里最贵的电脑。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is ___________________ computer in the shop.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彼得是这六名学生中最高的。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is _______________ the six students.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259895" y="16280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8568" y="2355387"/>
            <a:ext cx="1812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shorter 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8064" y="370332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most expensive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1760" y="5074920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tallest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28032" y="2039815"/>
          <a:ext cx="7441184" cy="2725616"/>
        </p:xfrm>
        <a:graphic>
          <a:graphicData uri="http://schemas.openxmlformats.org/drawingml/2006/table">
            <a:tbl>
              <a:tblPr/>
              <a:tblGrid>
                <a:gridCol w="1154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56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语法聚焦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形容词比较级的用法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形容词最高级的用法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287327" y="21767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63639" y="3276476"/>
            <a:ext cx="11800115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The weather was a lot </a:t>
            </a:r>
            <a:r>
              <a:rPr lang="en-US" altLang="zh-CN" sz="3000" b="1" i="1" dirty="0" smtClean="0"/>
              <a:t>worse</a:t>
            </a:r>
            <a:r>
              <a:rPr lang="en-US" altLang="zh-CN" sz="3000" b="1" dirty="0" smtClean="0"/>
              <a:t> this year.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今年天气糟糕得多。</a:t>
            </a:r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507" y="174558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11746" y="1606823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20480" y="2324363"/>
            <a:ext cx="1171346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1   worse 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更差，更糟，更坏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04447" y="199382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7"/>
          <p:cNvGrpSpPr/>
          <p:nvPr/>
        </p:nvGrpSpPr>
        <p:grpSpPr>
          <a:xfrm>
            <a:off x="77470" y="894080"/>
            <a:ext cx="4431030" cy="845185"/>
            <a:chOff x="77470" y="894080"/>
            <a:chExt cx="4431030" cy="845185"/>
          </a:xfrm>
        </p:grpSpPr>
        <p:pic>
          <p:nvPicPr>
            <p:cNvPr id="9" name="图片 8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0" y="894080"/>
              <a:ext cx="4431030" cy="845185"/>
            </a:xfrm>
            <a:prstGeom prst="rect">
              <a:avLst/>
            </a:prstGeom>
          </p:spPr>
        </p:pic>
        <p:sp>
          <p:nvSpPr>
            <p:cNvPr id="10" name="文本框 2"/>
            <p:cNvSpPr txBox="1"/>
            <p:nvPr/>
          </p:nvSpPr>
          <p:spPr>
            <a:xfrm>
              <a:off x="746760" y="1064895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94353" y="4655459"/>
            <a:ext cx="11248571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worse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的比较级，用于两者之间进行比较。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7602" y="4828032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bad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20482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4109" y="952299"/>
            <a:ext cx="1151792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(</a:t>
            </a:r>
            <a:r>
              <a:rPr lang="en-US" altLang="zh-CN" sz="3000" b="1" dirty="0" smtClean="0"/>
              <a:t>1)worse</a:t>
            </a:r>
            <a:r>
              <a:rPr lang="zh-CN" altLang="zh-CN" sz="3000" b="1" dirty="0" smtClean="0"/>
              <a:t>也是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的比较级。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Jim did worse than I in the final exam.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在期末考试中，吉姆考得比我差。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patient gets worse at midnight. </a:t>
            </a:r>
            <a:r>
              <a:rPr lang="zh-CN" altLang="zh-CN" sz="3000" b="1" dirty="0" smtClean="0"/>
              <a:t>半夜病人的病情加重了。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(2)bad, badly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ill</a:t>
            </a:r>
            <a:r>
              <a:rPr lang="zh-CN" altLang="zh-CN" sz="3000" b="1" dirty="0" smtClean="0"/>
              <a:t>的最高级形式是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 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最差，最糟，最坏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John sings (the) worst in his class. </a:t>
            </a:r>
            <a:r>
              <a:rPr lang="zh-CN" altLang="zh-CN" sz="3000" b="1" dirty="0" smtClean="0"/>
              <a:t>在约翰的班级里，约翰唱得最差。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4447" y="199382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9352" y="1143000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badly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9904" y="1143000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7920" y="3849624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2822" y="105171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03372" y="106036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113591" y="199382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115" y="1439477"/>
            <a:ext cx="1119260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呼和浩特</a:t>
            </a:r>
            <a:r>
              <a:rPr lang="en-US" altLang="zh-CN" sz="3000" b="1" dirty="0" smtClean="0"/>
              <a:t>—How are you today, Tom?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—I'm even ________. I don't think this medicine is good for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me.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worse</a:t>
            </a:r>
            <a:r>
              <a:rPr lang="zh-CN" altLang="zh-CN" sz="3000" b="1" dirty="0" smtClean="0"/>
              <a:t>　　　</a:t>
            </a:r>
            <a:r>
              <a:rPr lang="en-US" altLang="zh-CN" sz="3000" b="1" dirty="0" smtClean="0"/>
              <a:t>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badly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better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well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608" y="4766373"/>
            <a:ext cx="1112824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考查形容词比较级的用法。由答语中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我认为这种药对我没有益处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，可推测上文意为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我现在觉得更差了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，空格处意为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更差的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，结合关键词</a:t>
            </a:r>
            <a:r>
              <a:rPr lang="en-US" altLang="zh-CN" sz="2600" b="1" dirty="0" smtClean="0">
                <a:ea typeface="仿宋" panose="02010609060101010101" charset="-122"/>
              </a:rPr>
              <a:t>even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可知应用形容词的比较级形式，故选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8715" y="22903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2269</Words>
  <Application>Microsoft Office PowerPoint</Application>
  <PresentationFormat>宽屏</PresentationFormat>
  <Paragraphs>240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C623279FB1E44B8DB03F204277A7F8B7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