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9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000000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209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8B965-E8C1-496E-B4C0-683DB061003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A9A52-3204-4E2C-AA6F-56F188045E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A52-3204-4E2C-AA6F-56F188045E8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5167"/>
            <a:ext cx="2057400" cy="5850467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5167"/>
            <a:ext cx="6019800" cy="58504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14306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86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Unit </a:t>
            </a:r>
            <a:r>
              <a:rPr lang="zh-CN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13  </a:t>
            </a:r>
            <a:r>
              <a:rPr lang="en-US" altLang="zh-CN" sz="4400" b="1" dirty="0"/>
              <a:t>We're trying to save the earth</a:t>
            </a:r>
            <a:r>
              <a:rPr lang="en-US" altLang="zh-CN" sz="4400" b="1" dirty="0" smtClean="0"/>
              <a:t>!</a:t>
            </a:r>
          </a:p>
          <a:p>
            <a:pPr algn="ctr"/>
            <a:endParaRPr lang="en-US" altLang="zh-CN" sz="4400" b="1" dirty="0" smtClean="0"/>
          </a:p>
          <a:p>
            <a:pPr algn="ctr"/>
            <a:r>
              <a:rPr lang="zh-CN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期末单元复习</a:t>
            </a:r>
          </a:p>
        </p:txBody>
      </p:sp>
      <p:sp>
        <p:nvSpPr>
          <p:cNvPr id="3" name="矩形 2"/>
          <p:cNvSpPr/>
          <p:nvPr/>
        </p:nvSpPr>
        <p:spPr>
          <a:xfrm>
            <a:off x="2637289" y="523869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308" y="1143060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二、英译汉。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1．throw…into… </a:t>
            </a:r>
            <a:r>
              <a:rPr lang="zh-CN" altLang="en-US" sz="2400" dirty="0">
                <a:solidFill>
                  <a:srgbClr val="CC0000"/>
                </a:solidFill>
              </a:rPr>
              <a:t>把……扔进……里面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2．play a part in doing sth. </a:t>
            </a:r>
            <a:r>
              <a:rPr lang="zh-CN" altLang="en-US" sz="2400" dirty="0">
                <a:solidFill>
                  <a:srgbClr val="CC0000"/>
                </a:solidFill>
              </a:rPr>
              <a:t>参与做某事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3．be good for  </a:t>
            </a:r>
            <a:r>
              <a:rPr lang="zh-CN" altLang="en-US" sz="2400" dirty="0">
                <a:solidFill>
                  <a:srgbClr val="CC0000"/>
                </a:solidFill>
              </a:rPr>
              <a:t>对……有益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4．remember to do sth. </a:t>
            </a:r>
            <a:r>
              <a:rPr lang="zh-CN" altLang="en-US" sz="2400" dirty="0">
                <a:solidFill>
                  <a:srgbClr val="CC0000"/>
                </a:solidFill>
              </a:rPr>
              <a:t>记得要做某事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506" y="914466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/>
              <a:t>5．lead to</a:t>
            </a:r>
            <a:r>
              <a:rPr lang="zh-CN" altLang="en-US" sz="2200" dirty="0">
                <a:solidFill>
                  <a:srgbClr val="CC0000"/>
                </a:solidFill>
              </a:rPr>
              <a:t> 导致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6．hear of </a:t>
            </a:r>
            <a:r>
              <a:rPr lang="zh-CN" altLang="en-US" sz="2200" dirty="0">
                <a:solidFill>
                  <a:srgbClr val="CC0000"/>
                </a:solidFill>
              </a:rPr>
              <a:t>听说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7．in southern China </a:t>
            </a:r>
            <a:r>
              <a:rPr lang="zh-CN" altLang="en-US" sz="2200" dirty="0">
                <a:solidFill>
                  <a:srgbClr val="CC0000"/>
                </a:solidFill>
              </a:rPr>
              <a:t>在中国南部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8．in the last 20 to 30 years </a:t>
            </a:r>
            <a:r>
              <a:rPr lang="zh-CN" altLang="en-US" sz="2200" dirty="0">
                <a:solidFill>
                  <a:srgbClr val="CC0000"/>
                </a:solidFill>
              </a:rPr>
              <a:t>在最近二三十年里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9．teach sb. about sth. </a:t>
            </a:r>
            <a:r>
              <a:rPr lang="zh-CN" altLang="en-US" sz="2200" dirty="0">
                <a:solidFill>
                  <a:srgbClr val="CC0000"/>
                </a:solidFill>
              </a:rPr>
              <a:t>教某人某事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10．not…any longer </a:t>
            </a:r>
            <a:r>
              <a:rPr lang="zh-CN" altLang="en-US" sz="2200" dirty="0">
                <a:solidFill>
                  <a:srgbClr val="CC0000"/>
                </a:solidFill>
              </a:rPr>
              <a:t>不再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308" y="1219258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000" dirty="0"/>
              <a:t>11．begin with </a:t>
            </a:r>
            <a:r>
              <a:rPr lang="zh-CN" altLang="en-US" sz="2000" dirty="0">
                <a:solidFill>
                  <a:srgbClr val="CC0000"/>
                </a:solidFill>
              </a:rPr>
              <a:t>以……开始</a:t>
            </a:r>
          </a:p>
          <a:p>
            <a:pPr>
              <a:lnSpc>
                <a:spcPct val="80000"/>
              </a:lnSpc>
            </a:pPr>
            <a:endParaRPr lang="zh-CN" altLang="en-US" sz="20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000" dirty="0"/>
              <a:t>12．turn off</a:t>
            </a:r>
            <a:r>
              <a:rPr lang="zh-CN" altLang="en-US" sz="2000" dirty="0">
                <a:solidFill>
                  <a:srgbClr val="CC0000"/>
                </a:solidFill>
              </a:rPr>
              <a:t> 关掉</a:t>
            </a:r>
          </a:p>
          <a:p>
            <a:pPr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13．pay for </a:t>
            </a:r>
            <a:r>
              <a:rPr lang="zh-CN" altLang="en-US" sz="2000" dirty="0">
                <a:solidFill>
                  <a:srgbClr val="CC0000"/>
                </a:solidFill>
              </a:rPr>
              <a:t>付费；付出代价</a:t>
            </a:r>
          </a:p>
          <a:p>
            <a:pPr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14．add up </a:t>
            </a:r>
            <a:r>
              <a:rPr lang="zh-CN" altLang="en-US" sz="2000" dirty="0">
                <a:solidFill>
                  <a:srgbClr val="CC0000"/>
                </a:solidFill>
              </a:rPr>
              <a:t>加起来</a:t>
            </a:r>
          </a:p>
          <a:p>
            <a:pPr>
              <a:lnSpc>
                <a:spcPct val="80000"/>
              </a:lnSpc>
            </a:pPr>
            <a:endParaRPr lang="zh-CN" altLang="en-US" sz="20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000" dirty="0"/>
              <a:t>15．build…out of…</a:t>
            </a:r>
            <a:r>
              <a:rPr lang="zh-CN" altLang="en-US" sz="2000" dirty="0">
                <a:solidFill>
                  <a:srgbClr val="CC0000"/>
                </a:solidFill>
              </a:rPr>
              <a:t> 用……来建造……</a:t>
            </a:r>
          </a:p>
          <a:p>
            <a:pPr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16．be made of…</a:t>
            </a:r>
            <a:r>
              <a:rPr lang="zh-CN" altLang="en-US" sz="2000" dirty="0">
                <a:solidFill>
                  <a:srgbClr val="CC0000"/>
                </a:solidFill>
              </a:rPr>
              <a:t> 由……制成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506" y="914466"/>
            <a:ext cx="8229600" cy="3809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/>
              <a:t>◆句型过关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根据汉语提示完成句子。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1</a:t>
            </a:r>
            <a:r>
              <a:rPr lang="zh-CN" altLang="en-US" sz="2200" dirty="0"/>
              <a:t>．我们正在努力拯救地球。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We're </a:t>
            </a:r>
            <a:r>
              <a:rPr lang="en-US" altLang="zh-CN" sz="2200" dirty="0">
                <a:solidFill>
                  <a:srgbClr val="CC0000"/>
                </a:solidFill>
              </a:rPr>
              <a:t>trying to </a:t>
            </a:r>
            <a:r>
              <a:rPr lang="en-US" altLang="zh-CN" sz="2200" dirty="0"/>
              <a:t>save the earth.</a:t>
            </a:r>
          </a:p>
          <a:p>
            <a:pPr>
              <a:lnSpc>
                <a:spcPct val="80000"/>
              </a:lnSpc>
            </a:pPr>
            <a:endParaRPr lang="en-US" altLang="zh-CN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2</a:t>
            </a:r>
            <a:r>
              <a:rPr lang="zh-CN" altLang="en-US" sz="2200" dirty="0"/>
              <a:t>．这条河以前很清澈。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en-US" altLang="zh-CN" sz="2200" dirty="0"/>
              <a:t>The river</a:t>
            </a:r>
            <a:r>
              <a:rPr lang="en-US" altLang="zh-CN" sz="2200" dirty="0">
                <a:solidFill>
                  <a:srgbClr val="CC0000"/>
                </a:solidFill>
              </a:rPr>
              <a:t> used to be </a:t>
            </a:r>
            <a:r>
              <a:rPr lang="en-US" altLang="zh-CN" sz="2200" dirty="0"/>
              <a:t>so clean.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93801"/>
            <a:ext cx="8229600" cy="330197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en-US" altLang="zh-CN" sz="2400" dirty="0"/>
              <a:t>3</a:t>
            </a:r>
            <a:r>
              <a:rPr lang="zh-CN" altLang="en-US" sz="2400" dirty="0"/>
              <a:t>．空气被严重污染。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The air </a:t>
            </a:r>
            <a:r>
              <a:rPr lang="en-US" altLang="zh-CN" sz="2400" dirty="0">
                <a:solidFill>
                  <a:srgbClr val="CC0000"/>
                </a:solidFill>
              </a:rPr>
              <a:t>is badly polluted</a:t>
            </a:r>
            <a:r>
              <a:rPr lang="zh-CN" altLang="en-US" sz="2400" dirty="0"/>
              <a:t>．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4</a:t>
            </a:r>
            <a:r>
              <a:rPr lang="zh-CN" altLang="en-US" sz="2400" dirty="0"/>
              <a:t>．没有科学研究表明鲨鱼鳍对健康有益。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en-US" altLang="zh-CN" sz="2400" dirty="0"/>
              <a:t>No scientific studies </a:t>
            </a:r>
            <a:r>
              <a:rPr lang="en-US" altLang="zh-CN" sz="2400" dirty="0">
                <a:solidFill>
                  <a:srgbClr val="CC0000"/>
                </a:solidFill>
              </a:rPr>
              <a:t>have shown</a:t>
            </a:r>
            <a:r>
              <a:rPr lang="en-US" altLang="zh-CN" sz="2400" dirty="0"/>
              <a:t> that shark fins are good for health.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110" y="914466"/>
            <a:ext cx="8229600" cy="3555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2400" dirty="0"/>
              <a:t>5．她住在英国，房子是她用废弃物建造而成的。</a:t>
            </a:r>
          </a:p>
          <a:p>
            <a:endParaRPr lang="zh-CN" altLang="en-US" sz="2400" dirty="0"/>
          </a:p>
          <a:p>
            <a:r>
              <a:rPr lang="zh-CN" altLang="en-US" sz="2400" dirty="0"/>
              <a:t>She lives in a house in the UK that she built herself</a:t>
            </a:r>
            <a:r>
              <a:rPr lang="zh-CN" altLang="en-US" sz="2400" dirty="0">
                <a:solidFill>
                  <a:srgbClr val="CC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zh-CN" altLang="en-US" sz="2400" dirty="0">
                <a:solidFill>
                  <a:srgbClr val="CC0000"/>
                </a:solidFill>
              </a:rPr>
              <a:t>out of</a:t>
            </a:r>
            <a:r>
              <a:rPr lang="zh-CN" altLang="en-US" sz="2400" dirty="0"/>
              <a:t> rubbish.</a:t>
            </a:r>
          </a:p>
          <a:p>
            <a:endParaRPr lang="zh-CN" altLang="en-US" sz="2400" dirty="0"/>
          </a:p>
          <a:p>
            <a:r>
              <a:rPr lang="zh-CN" altLang="en-US" sz="2400" dirty="0"/>
              <a:t>6．艺术不但能给人快乐，同时也说明只要有一点点创造力，即使是旧的、坚硬的铁也能产生活力。</a:t>
            </a:r>
          </a:p>
          <a:p>
            <a:r>
              <a:rPr lang="zh-CN" altLang="en-US" sz="2400" dirty="0"/>
              <a:t>   </a:t>
            </a:r>
            <a:r>
              <a:rPr lang="zh-CN" altLang="en-US" sz="2400" dirty="0">
                <a:solidFill>
                  <a:srgbClr val="CC0000"/>
                </a:solidFill>
              </a:rPr>
              <a:t>Not only </a:t>
            </a:r>
            <a:r>
              <a:rPr lang="zh-CN" altLang="en-US" sz="2400" dirty="0"/>
              <a:t>can the art bring happiness to others, </a:t>
            </a:r>
            <a:r>
              <a:rPr lang="zh-CN" altLang="en-US" sz="2400" dirty="0">
                <a:solidFill>
                  <a:srgbClr val="CC0000"/>
                </a:solidFill>
              </a:rPr>
              <a:t>but</a:t>
            </a:r>
            <a:r>
              <a:rPr lang="zh-CN" altLang="en-US" sz="2400" dirty="0"/>
              <a:t> it also shows that even old, hard iron can be brought back to life </a:t>
            </a:r>
            <a:r>
              <a:rPr lang="zh-CN" altLang="en-US" sz="2400" dirty="0">
                <a:solidFill>
                  <a:srgbClr val="CC0000"/>
                </a:solidFill>
              </a:rPr>
              <a:t>with </a:t>
            </a:r>
            <a:r>
              <a:rPr lang="zh-CN" altLang="en-US" sz="2400" dirty="0"/>
              <a:t>a little creativity</a:t>
            </a:r>
            <a:r>
              <a:rPr lang="zh-CN" altLang="en-US" sz="2400" dirty="0" smtClean="0"/>
              <a:t>. </a:t>
            </a:r>
            <a:endParaRPr lang="zh-CN" altLang="en-US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506" y="1295456"/>
            <a:ext cx="8229600" cy="34289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400" dirty="0"/>
              <a:t>◆单词过关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一、词义助记。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1．煤；煤块 </a:t>
            </a:r>
            <a:r>
              <a:rPr lang="zh-CN" altLang="en-US" sz="2400" dirty="0">
                <a:solidFill>
                  <a:srgbClr val="CC0000"/>
                </a:solidFill>
              </a:rPr>
              <a:t>coal　</a:t>
            </a:r>
            <a:r>
              <a:rPr lang="zh-CN" altLang="en-US" sz="2400" dirty="0"/>
              <a:t>　</a:t>
            </a:r>
            <a:r>
              <a:rPr lang="zh-CN" altLang="en-US" sz="2400" dirty="0" smtClean="0"/>
              <a:t>2</a:t>
            </a:r>
            <a:r>
              <a:rPr lang="zh-CN" altLang="en-US" sz="2400" dirty="0"/>
              <a:t>.外卖食物 </a:t>
            </a:r>
            <a:r>
              <a:rPr lang="zh-CN" altLang="en-US" sz="2400" dirty="0">
                <a:solidFill>
                  <a:srgbClr val="CC0000"/>
                </a:solidFill>
              </a:rPr>
              <a:t>takeaway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/>
              <a:t>3．垃圾箱 </a:t>
            </a:r>
            <a:r>
              <a:rPr lang="zh-CN" altLang="en-US" sz="2400" dirty="0">
                <a:solidFill>
                  <a:srgbClr val="CC0000"/>
                </a:solidFill>
              </a:rPr>
              <a:t>bin </a:t>
            </a:r>
            <a:r>
              <a:rPr lang="zh-CN" altLang="en-US" sz="2400" dirty="0"/>
              <a:t>           </a:t>
            </a:r>
            <a:r>
              <a:rPr lang="zh-CN" altLang="en-US" sz="2400" dirty="0" smtClean="0"/>
              <a:t>4</a:t>
            </a:r>
            <a:r>
              <a:rPr lang="zh-CN" altLang="en-US" sz="2400" dirty="0"/>
              <a:t>.鲨鱼</a:t>
            </a:r>
            <a:r>
              <a:rPr lang="zh-CN" altLang="en-US" sz="2400" dirty="0">
                <a:solidFill>
                  <a:srgbClr val="CC0000"/>
                </a:solidFill>
              </a:rPr>
              <a:t> shark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/>
              <a:t>5．(鱼)鳍</a:t>
            </a:r>
            <a:r>
              <a:rPr lang="zh-CN" altLang="en-US" sz="2400" dirty="0">
                <a:solidFill>
                  <a:srgbClr val="CC0000"/>
                </a:solidFill>
              </a:rPr>
              <a:t> fin  </a:t>
            </a:r>
            <a:r>
              <a:rPr lang="zh-CN" altLang="en-US" sz="2400" dirty="0"/>
              <a:t>            </a:t>
            </a:r>
            <a:r>
              <a:rPr lang="zh-CN" altLang="en-US" sz="2400" dirty="0" smtClean="0"/>
              <a:t> 6</a:t>
            </a:r>
            <a:r>
              <a:rPr lang="zh-CN" altLang="en-US" sz="2400" dirty="0"/>
              <a:t>．链子；链条</a:t>
            </a:r>
            <a:r>
              <a:rPr lang="zh-CN" altLang="en-US" sz="2400" dirty="0">
                <a:solidFill>
                  <a:srgbClr val="CC0000"/>
                </a:solidFill>
              </a:rPr>
              <a:t>chain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308" y="1600249"/>
            <a:ext cx="8229600" cy="2438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7．生态系统 </a:t>
            </a:r>
            <a:r>
              <a:rPr lang="zh-CN" altLang="en-US" sz="2400" dirty="0">
                <a:solidFill>
                  <a:srgbClr val="CC0000"/>
                </a:solidFill>
              </a:rPr>
              <a:t>ecosystem </a:t>
            </a:r>
            <a:r>
              <a:rPr lang="zh-CN" altLang="en-US" sz="2400" dirty="0"/>
              <a:t>      8．工业；行业</a:t>
            </a:r>
            <a:r>
              <a:rPr lang="zh-CN" altLang="en-US" sz="2400" dirty="0">
                <a:solidFill>
                  <a:srgbClr val="CC0000"/>
                </a:solidFill>
              </a:rPr>
              <a:t> industry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9．可重复使用的</a:t>
            </a:r>
            <a:r>
              <a:rPr lang="zh-CN" altLang="en-US" sz="2400" dirty="0">
                <a:solidFill>
                  <a:srgbClr val="CC0000"/>
                </a:solidFill>
              </a:rPr>
              <a:t> reusable  </a:t>
            </a:r>
            <a:r>
              <a:rPr lang="zh-CN" altLang="en-US" sz="2400" dirty="0"/>
              <a:t>10．运输业</a:t>
            </a:r>
            <a:r>
              <a:rPr lang="zh-CN" altLang="en-US" sz="2400" dirty="0">
                <a:solidFill>
                  <a:srgbClr val="CC0000"/>
                </a:solidFill>
              </a:rPr>
              <a:t> transportation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11．餐巾纸</a:t>
            </a:r>
            <a:r>
              <a:rPr lang="zh-CN" altLang="en-US" sz="2400" dirty="0">
                <a:solidFill>
                  <a:srgbClr val="CC0000"/>
                </a:solidFill>
              </a:rPr>
              <a:t> napkin </a:t>
            </a:r>
            <a:r>
              <a:rPr lang="zh-CN" altLang="en-US" sz="2400" dirty="0"/>
              <a:t>            12．大门 </a:t>
            </a:r>
            <a:r>
              <a:rPr lang="zh-CN" altLang="en-US" sz="2400" dirty="0">
                <a:solidFill>
                  <a:srgbClr val="CC0000"/>
                </a:solidFill>
              </a:rPr>
              <a:t>gate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98600"/>
            <a:ext cx="8229600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13．瓶子 </a:t>
            </a:r>
            <a:r>
              <a:rPr lang="zh-CN" altLang="en-US" sz="2400" dirty="0">
                <a:solidFill>
                  <a:srgbClr val="CC0000"/>
                </a:solidFill>
              </a:rPr>
              <a:t>bottle </a:t>
            </a:r>
            <a:r>
              <a:rPr lang="zh-CN" altLang="en-US" sz="2400" dirty="0"/>
              <a:t>              14．负责人；主席 </a:t>
            </a:r>
            <a:r>
              <a:rPr lang="zh-CN" altLang="en-US" sz="2400" dirty="0">
                <a:solidFill>
                  <a:srgbClr val="CC0000"/>
                </a:solidFill>
              </a:rPr>
              <a:t>president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15．灵感 </a:t>
            </a:r>
            <a:r>
              <a:rPr lang="zh-CN" altLang="en-US" sz="2400" dirty="0">
                <a:solidFill>
                  <a:srgbClr val="CC0000"/>
                </a:solidFill>
              </a:rPr>
              <a:t>inspiration </a:t>
            </a:r>
            <a:r>
              <a:rPr lang="zh-CN" altLang="en-US" sz="2400" dirty="0"/>
              <a:t>       16．铁 </a:t>
            </a:r>
            <a:r>
              <a:rPr lang="zh-CN" altLang="en-US" sz="2400" dirty="0">
                <a:solidFill>
                  <a:srgbClr val="CC0000"/>
                </a:solidFill>
              </a:rPr>
              <a:t>iron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17．金属</a:t>
            </a:r>
            <a:r>
              <a:rPr lang="zh-CN" altLang="en-US" sz="2400" dirty="0">
                <a:solidFill>
                  <a:srgbClr val="CC0000"/>
                </a:solidFill>
              </a:rPr>
              <a:t> metal </a:t>
            </a:r>
            <a:r>
              <a:rPr lang="zh-CN" altLang="en-US" sz="2400" dirty="0"/>
              <a:t>               18．创造力 </a:t>
            </a:r>
            <a:r>
              <a:rPr lang="zh-CN" altLang="en-US" sz="2400" dirty="0">
                <a:solidFill>
                  <a:srgbClr val="CC0000"/>
                </a:solidFill>
              </a:rPr>
              <a:t>creativity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110" y="1143060"/>
            <a:ext cx="8229600" cy="40639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/>
              <a:t>二、词形转换。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1．rubbish(n.)垃圾→ </a:t>
            </a:r>
            <a:r>
              <a:rPr lang="zh-CN" altLang="en-US" sz="2200" dirty="0">
                <a:solidFill>
                  <a:srgbClr val="CC0000"/>
                </a:solidFill>
              </a:rPr>
              <a:t>litter</a:t>
            </a:r>
            <a:r>
              <a:rPr lang="zh-CN" altLang="en-US" sz="2200" dirty="0"/>
              <a:t> (同义词)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2．top(n.)顶部→</a:t>
            </a:r>
            <a:r>
              <a:rPr lang="zh-CN" altLang="en-US" sz="2200" dirty="0">
                <a:solidFill>
                  <a:srgbClr val="CC0000"/>
                </a:solidFill>
              </a:rPr>
              <a:t> bottom</a:t>
            </a:r>
            <a:r>
              <a:rPr lang="zh-CN" altLang="en-US" sz="2200" dirty="0"/>
              <a:t> (反义词)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3．beautiful(adj.)漂亮的→ </a:t>
            </a:r>
            <a:r>
              <a:rPr lang="zh-CN" altLang="en-US" sz="2200" dirty="0">
                <a:solidFill>
                  <a:srgbClr val="CC0000"/>
                </a:solidFill>
              </a:rPr>
              <a:t>ugly</a:t>
            </a:r>
            <a:r>
              <a:rPr lang="zh-CN" altLang="en-US" sz="2200" dirty="0"/>
              <a:t> (反义词)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4．wood(n.)木头→ </a:t>
            </a:r>
            <a:r>
              <a:rPr lang="zh-CN" altLang="en-US" sz="2200" dirty="0">
                <a:solidFill>
                  <a:srgbClr val="CC0000"/>
                </a:solidFill>
              </a:rPr>
              <a:t>wooden</a:t>
            </a:r>
            <a:r>
              <a:rPr lang="zh-CN" altLang="en-US" sz="2200" dirty="0"/>
              <a:t> (形容词)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5．science(n.)科学→ </a:t>
            </a:r>
            <a:r>
              <a:rPr lang="zh-CN" altLang="en-US" sz="2200" dirty="0">
                <a:solidFill>
                  <a:srgbClr val="CC0000"/>
                </a:solidFill>
              </a:rPr>
              <a:t>scientific</a:t>
            </a:r>
            <a:r>
              <a:rPr lang="zh-CN" altLang="en-US" sz="2200" dirty="0"/>
              <a:t> (形容词</a:t>
            </a:r>
            <a:r>
              <a:rPr lang="zh-CN" altLang="en-US" sz="2200" dirty="0" smtClean="0"/>
              <a:t>)</a:t>
            </a:r>
            <a:endParaRPr lang="zh-CN" altLang="en-US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308" y="1066862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/>
              <a:t>◆词组过关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一、汉译英。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1．努力做某事</a:t>
            </a:r>
            <a:r>
              <a:rPr lang="zh-CN" altLang="en-US" sz="2200" dirty="0">
                <a:solidFill>
                  <a:srgbClr val="CC0000"/>
                </a:solidFill>
              </a:rPr>
              <a:t> try to do sth.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2．水污染 </a:t>
            </a:r>
            <a:r>
              <a:rPr lang="zh-CN" altLang="en-US" sz="2200" dirty="0">
                <a:solidFill>
                  <a:srgbClr val="CC0000"/>
                </a:solidFill>
              </a:rPr>
              <a:t>water pollution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3．减少；削减  </a:t>
            </a:r>
            <a:r>
              <a:rPr lang="zh-CN" altLang="en-US" sz="2200" dirty="0">
                <a:solidFill>
                  <a:srgbClr val="CC0000"/>
                </a:solidFill>
              </a:rPr>
              <a:t>cut down</a:t>
            </a:r>
          </a:p>
          <a:p>
            <a:pPr>
              <a:lnSpc>
                <a:spcPct val="80000"/>
              </a:lnSpc>
            </a:pPr>
            <a:endParaRPr lang="zh-CN" altLang="en-US" sz="2200" dirty="0"/>
          </a:p>
          <a:p>
            <a:pPr>
              <a:lnSpc>
                <a:spcPct val="80000"/>
              </a:lnSpc>
            </a:pPr>
            <a:r>
              <a:rPr lang="zh-CN" altLang="en-US" sz="2200" dirty="0"/>
              <a:t>4．起作用；有影响 </a:t>
            </a:r>
            <a:r>
              <a:rPr lang="zh-CN" altLang="en-US" sz="2200" dirty="0">
                <a:solidFill>
                  <a:srgbClr val="CC0000"/>
                </a:solidFill>
              </a:rPr>
              <a:t>make a difference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308" y="1143060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5．割掉 </a:t>
            </a:r>
            <a:r>
              <a:rPr lang="zh-CN" altLang="en-US" sz="2400" dirty="0">
                <a:solidFill>
                  <a:srgbClr val="CC0000"/>
                </a:solidFill>
              </a:rPr>
              <a:t>cut off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6．对……有害 </a:t>
            </a:r>
            <a:r>
              <a:rPr lang="zh-CN" altLang="en-US" sz="2400" dirty="0">
                <a:solidFill>
                  <a:srgbClr val="CC0000"/>
                </a:solidFill>
              </a:rPr>
              <a:t>be harmful to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7．处于……的顶部 </a:t>
            </a:r>
            <a:r>
              <a:rPr lang="zh-CN" altLang="en-US" sz="2400" dirty="0">
                <a:solidFill>
                  <a:srgbClr val="CC0000"/>
                </a:solidFill>
              </a:rPr>
              <a:t>at the top of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8．食物链</a:t>
            </a:r>
            <a:r>
              <a:rPr lang="zh-CN" altLang="en-US" sz="2400" dirty="0">
                <a:solidFill>
                  <a:srgbClr val="CC0000"/>
                </a:solidFill>
              </a:rPr>
              <a:t> the food chain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9．给……带来危险</a:t>
            </a:r>
            <a:r>
              <a:rPr lang="zh-CN" altLang="en-US" sz="2400" dirty="0">
                <a:solidFill>
                  <a:srgbClr val="CC0000"/>
                </a:solidFill>
              </a:rPr>
              <a:t> bring danger to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110" y="1295456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</a:pPr>
            <a:r>
              <a:rPr lang="zh-CN" altLang="en-US" sz="2400" dirty="0"/>
              <a:t>10．参加</a:t>
            </a:r>
            <a:r>
              <a:rPr lang="zh-CN" altLang="en-US" sz="2400" dirty="0">
                <a:solidFill>
                  <a:srgbClr val="CC0000"/>
                </a:solidFill>
              </a:rPr>
              <a:t> take part in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11．承担得起做某事</a:t>
            </a:r>
            <a:r>
              <a:rPr lang="zh-CN" altLang="en-US" sz="2400" dirty="0">
                <a:solidFill>
                  <a:srgbClr val="CC0000"/>
                </a:solidFill>
              </a:rPr>
              <a:t> afford to do sth.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12．行动</a:t>
            </a:r>
            <a:r>
              <a:rPr lang="zh-CN" altLang="en-US" sz="2400" dirty="0">
                <a:solidFill>
                  <a:srgbClr val="CC0000"/>
                </a:solidFill>
              </a:rPr>
              <a:t> take action</a:t>
            </a:r>
          </a:p>
          <a:p>
            <a:pPr>
              <a:lnSpc>
                <a:spcPct val="90000"/>
              </a:lnSpc>
            </a:pPr>
            <a:endParaRPr lang="zh-CN" altLang="en-US" sz="24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zh-CN" altLang="en-US" sz="2400" dirty="0"/>
              <a:t>13．扔掉；抛弃 </a:t>
            </a:r>
            <a:r>
              <a:rPr lang="zh-CN" altLang="en-US" sz="2400" dirty="0">
                <a:solidFill>
                  <a:srgbClr val="CC0000"/>
                </a:solidFill>
              </a:rPr>
              <a:t>throw away</a:t>
            </a:r>
          </a:p>
          <a:p>
            <a:pPr>
              <a:lnSpc>
                <a:spcPct val="90000"/>
              </a:lnSpc>
            </a:pPr>
            <a:endParaRPr lang="zh-CN" altLang="en-US" sz="2400" dirty="0"/>
          </a:p>
          <a:p>
            <a:pPr>
              <a:lnSpc>
                <a:spcPct val="90000"/>
              </a:lnSpc>
            </a:pPr>
            <a:r>
              <a:rPr lang="zh-CN" altLang="en-US" sz="2400" dirty="0"/>
              <a:t>14．好好利用某物</a:t>
            </a:r>
            <a:r>
              <a:rPr lang="zh-CN" altLang="en-US" sz="2400" dirty="0">
                <a:solidFill>
                  <a:srgbClr val="CC0000"/>
                </a:solidFill>
              </a:rPr>
              <a:t> put sth. to good use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308" y="1066862"/>
            <a:ext cx="8229600" cy="503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200" dirty="0"/>
              <a:t>15．拆除；摧毁 </a:t>
            </a:r>
            <a:r>
              <a:rPr lang="zh-CN" altLang="en-US" sz="2200" dirty="0">
                <a:solidFill>
                  <a:srgbClr val="CC0000"/>
                </a:solidFill>
              </a:rPr>
              <a:t>pull…down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16．上下颠倒；倒转 </a:t>
            </a:r>
            <a:r>
              <a:rPr lang="zh-CN" altLang="en-US" sz="2200" dirty="0">
                <a:solidFill>
                  <a:srgbClr val="CC0000"/>
                </a:solidFill>
              </a:rPr>
              <a:t>upside down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17．获奖 </a:t>
            </a:r>
            <a:r>
              <a:rPr lang="zh-CN" altLang="en-US" sz="2200" dirty="0">
                <a:solidFill>
                  <a:srgbClr val="CC0000"/>
                </a:solidFill>
              </a:rPr>
              <a:t>win a prize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18．建立；成立 </a:t>
            </a:r>
            <a:r>
              <a:rPr lang="zh-CN" altLang="en-US" sz="2200" dirty="0">
                <a:solidFill>
                  <a:srgbClr val="CC0000"/>
                </a:solidFill>
              </a:rPr>
              <a:t>set up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19．使……恢复</a:t>
            </a:r>
            <a:r>
              <a:rPr lang="zh-CN" altLang="en-US" sz="2200" dirty="0">
                <a:solidFill>
                  <a:srgbClr val="CC0000"/>
                </a:solidFill>
              </a:rPr>
              <a:t> bring back</a:t>
            </a:r>
          </a:p>
          <a:p>
            <a:pPr>
              <a:lnSpc>
                <a:spcPct val="80000"/>
              </a:lnSpc>
            </a:pPr>
            <a:endParaRPr lang="zh-CN" altLang="en-US" sz="2200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200" dirty="0"/>
              <a:t>20．变得越来越糟糕</a:t>
            </a:r>
            <a:r>
              <a:rPr lang="zh-CN" altLang="en-US" sz="2200" dirty="0">
                <a:solidFill>
                  <a:srgbClr val="CC0000"/>
                </a:solidFill>
              </a:rPr>
              <a:t> get worse and worse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636</Words>
  <Application>Microsoft Office PowerPoint</Application>
  <PresentationFormat>全屏显示(4:3)</PresentationFormat>
  <Paragraphs>131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2015-03-09T07:57:00Z</dcterms:created>
  <dcterms:modified xsi:type="dcterms:W3CDTF">2023-01-16T19:32:17Z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0C4456A5C12A468F8FAD660701A87F81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