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406B-4B34-4E21-A667-75B5F2712D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B951E-7F60-4F00-B9A0-E6F5F19168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B951E-7F60-4F00-B9A0-E6F5F191680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5C43-D9A2-4865-9384-873E92BFC81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AFB8-EC6B-41DE-8788-0C89F85A2F3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6F8C-91F9-4437-8FDE-3ABD6973831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E618F9-C241-415D-A9B9-7890A36C2F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E965-5C1E-4342-ACC0-C98B790DEF4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F041-59AF-4E66-B9D2-3ADE6455E14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9E56-9D3A-4D36-83A0-749C8E169BB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4263-1B80-4970-B85B-26A0E6B8207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1D78-0363-4CCF-A918-C0814883457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7483-964C-4199-BF45-83DD0E6EA89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7F34F-BE31-4F63-919E-8E7C8483388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552-9620-446E-813B-53E8880D39DA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82AB332-7CFD-41A6-BAAF-BBC095BA105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15615" y="2564904"/>
            <a:ext cx="70326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8000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4.3</a:t>
            </a:r>
            <a:r>
              <a:rPr lang="zh-CN" altLang="en-US" sz="8000" dirty="0">
                <a:solidFill>
                  <a:schemeClr val="accent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数据的整理</a:t>
            </a:r>
            <a:r>
              <a:rPr lang="zh-CN" altLang="en-US" sz="88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07704" y="692696"/>
            <a:ext cx="51022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第四章 数据的收集</a:t>
            </a:r>
            <a:r>
              <a:rPr lang="zh-CN" altLang="en-US" sz="88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2854837" y="530120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8675687" cy="131445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zh-CN" sz="2800" b="1" i="1" dirty="0">
                <a:solidFill>
                  <a:schemeClr val="hlink"/>
                </a:solidFill>
              </a:rPr>
              <a:t>3</a:t>
            </a:r>
            <a:r>
              <a:rPr lang="zh-CN" altLang="en-US" b="1" i="1" dirty="0">
                <a:solidFill>
                  <a:schemeClr val="hlink"/>
                </a:solidFill>
              </a:rPr>
              <a:t>、</a:t>
            </a:r>
            <a:r>
              <a:rPr lang="zh-CN" altLang="en-US" b="1" dirty="0">
                <a:latin typeface="宋体" panose="02010600030101010101" pitchFamily="2" charset="-122"/>
              </a:rPr>
              <a:t>在一次有</a:t>
            </a:r>
            <a:r>
              <a:rPr lang="en-US" altLang="zh-CN" b="1" dirty="0">
                <a:latin typeface="宋体" panose="02010600030101010101" pitchFamily="2" charset="-122"/>
              </a:rPr>
              <a:t>200</a:t>
            </a:r>
            <a:r>
              <a:rPr lang="zh-CN" altLang="en-US" b="1" dirty="0">
                <a:latin typeface="宋体" panose="02010600030101010101" pitchFamily="2" charset="-122"/>
              </a:rPr>
              <a:t>名学生参加的数学竞赛中，为了直观地了解测试情况，对选手成绩进行了统计，请根据下表和图</a:t>
            </a:r>
            <a:r>
              <a:rPr lang="en-US" altLang="zh-CN" b="1" dirty="0">
                <a:latin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</a:rPr>
              <a:t>，解答下列问题：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sz="half" idx="2"/>
          </p:nvPr>
        </p:nvGraphicFramePr>
        <p:xfrm>
          <a:off x="755650" y="2133600"/>
          <a:ext cx="4103688" cy="3816352"/>
        </p:xfrm>
        <a:graphic>
          <a:graphicData uri="http://schemas.openxmlformats.org/drawingml/2006/table">
            <a:tbl>
              <a:tblPr/>
              <a:tblGrid>
                <a:gridCol w="137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分组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频数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频率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以下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60-69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70-79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80-89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90-100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合计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325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3775" y="2492375"/>
            <a:ext cx="4392613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971550" y="6021388"/>
            <a:ext cx="4568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600" b="1" i="1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3600" b="1" i="1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3600" b="1" i="1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r>
              <a:rPr lang="zh-CN" altLang="en-US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完成表格和图</a:t>
            </a:r>
            <a:r>
              <a:rPr lang="en-US" altLang="zh-CN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en-US" altLang="zh-CN" sz="2400" b="1">
                <a:solidFill>
                  <a:srgbClr val="D2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3708400" y="32131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0.16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3851275" y="37893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0.2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924300" y="5445125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2484438" y="48688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48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2411413" y="5445125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6516688" y="4221163"/>
            <a:ext cx="215900" cy="793750"/>
          </a:xfrm>
          <a:prstGeom prst="rect">
            <a:avLst/>
          </a:prstGeom>
          <a:solidFill>
            <a:srgbClr val="A2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7235825" y="4005263"/>
            <a:ext cx="215900" cy="1008062"/>
          </a:xfrm>
          <a:prstGeom prst="rect">
            <a:avLst/>
          </a:prstGeom>
          <a:solidFill>
            <a:srgbClr val="A2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8604250" y="3789363"/>
            <a:ext cx="215900" cy="1223962"/>
          </a:xfrm>
          <a:prstGeom prst="rect">
            <a:avLst/>
          </a:prstGeom>
          <a:solidFill>
            <a:srgbClr val="A2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/>
      <p:bldP spid="12327" grpId="0"/>
      <p:bldP spid="12328" grpId="0"/>
      <p:bldP spid="12329" grpId="0"/>
      <p:bldP spid="12330" grpId="0"/>
      <p:bldP spid="12331" grpId="0"/>
      <p:bldP spid="12332" grpId="0" animBg="1"/>
      <p:bldP spid="12333" grpId="0" animBg="1"/>
      <p:bldP spid="123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8675687" cy="131445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zh-CN" sz="2800" b="1" i="1">
                <a:solidFill>
                  <a:schemeClr val="hlink"/>
                </a:solidFill>
              </a:rPr>
              <a:t>3</a:t>
            </a:r>
            <a:r>
              <a:rPr lang="zh-CN" altLang="en-US" b="1" i="1">
                <a:solidFill>
                  <a:schemeClr val="hlink"/>
                </a:solidFill>
              </a:rPr>
              <a:t>、</a:t>
            </a:r>
            <a:r>
              <a:rPr lang="zh-CN" altLang="en-US" b="1">
                <a:latin typeface="宋体" panose="02010600030101010101" pitchFamily="2" charset="-122"/>
              </a:rPr>
              <a:t>在一次有</a:t>
            </a:r>
            <a:r>
              <a:rPr lang="en-US" altLang="zh-CN" b="1">
                <a:latin typeface="宋体" panose="02010600030101010101" pitchFamily="2" charset="-122"/>
              </a:rPr>
              <a:t>200</a:t>
            </a:r>
            <a:r>
              <a:rPr lang="zh-CN" altLang="en-US" b="1">
                <a:latin typeface="宋体" panose="02010600030101010101" pitchFamily="2" charset="-122"/>
              </a:rPr>
              <a:t>名学生参加的数学竞赛中，为了直观地了解测试情况，对选手成绩进行了统计，请根据下表和图</a:t>
            </a:r>
            <a:r>
              <a:rPr lang="en-US" altLang="zh-CN" b="1">
                <a:latin typeface="宋体" panose="02010600030101010101" pitchFamily="2" charset="-122"/>
              </a:rPr>
              <a:t>3</a:t>
            </a:r>
            <a:r>
              <a:rPr lang="zh-CN" altLang="en-US" b="1">
                <a:latin typeface="宋体" panose="02010600030101010101" pitchFamily="2" charset="-122"/>
              </a:rPr>
              <a:t>，解答下列问题：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ph sz="half" idx="2"/>
          </p:nvPr>
        </p:nvGraphicFramePr>
        <p:xfrm>
          <a:off x="755650" y="2133600"/>
          <a:ext cx="4103688" cy="3816352"/>
        </p:xfrm>
        <a:graphic>
          <a:graphicData uri="http://schemas.openxmlformats.org/drawingml/2006/table">
            <a:tbl>
              <a:tblPr/>
              <a:tblGrid>
                <a:gridCol w="137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分组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频数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频率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以下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60-69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70-79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80-89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90-100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合计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3349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3775" y="2492375"/>
            <a:ext cx="4392613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3708400" y="32131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0.16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3851275" y="37893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0.2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3924300" y="5445125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2514600" y="48768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48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2438400" y="54864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6516688" y="4221163"/>
            <a:ext cx="215900" cy="793750"/>
          </a:xfrm>
          <a:prstGeom prst="rect">
            <a:avLst/>
          </a:prstGeom>
          <a:solidFill>
            <a:srgbClr val="A2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7235825" y="4005263"/>
            <a:ext cx="215900" cy="1008062"/>
          </a:xfrm>
          <a:prstGeom prst="rect">
            <a:avLst/>
          </a:prstGeom>
          <a:solidFill>
            <a:srgbClr val="A2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8604250" y="3789363"/>
            <a:ext cx="215900" cy="1223962"/>
          </a:xfrm>
          <a:prstGeom prst="rect">
            <a:avLst/>
          </a:prstGeom>
          <a:solidFill>
            <a:srgbClr val="A2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250825" y="6062663"/>
            <a:ext cx="9217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i="1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(2)</a:t>
            </a:r>
            <a:r>
              <a:rPr lang="en-US" altLang="zh-CN" sz="32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2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对统计的数据进行分析，你能得到哪些信息？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8675687" cy="131445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zh-CN" sz="2800" b="1" i="1">
                <a:solidFill>
                  <a:schemeClr val="hlink"/>
                </a:solidFill>
              </a:rPr>
              <a:t>3</a:t>
            </a:r>
            <a:r>
              <a:rPr lang="zh-CN" altLang="en-US" b="1" i="1">
                <a:solidFill>
                  <a:schemeClr val="hlink"/>
                </a:solidFill>
              </a:rPr>
              <a:t>、</a:t>
            </a:r>
            <a:r>
              <a:rPr lang="zh-CN" altLang="en-US" b="1">
                <a:latin typeface="宋体" panose="02010600030101010101" pitchFamily="2" charset="-122"/>
              </a:rPr>
              <a:t>在一次有</a:t>
            </a:r>
            <a:r>
              <a:rPr lang="en-US" altLang="zh-CN" b="1">
                <a:latin typeface="宋体" panose="02010600030101010101" pitchFamily="2" charset="-122"/>
              </a:rPr>
              <a:t>200</a:t>
            </a:r>
            <a:r>
              <a:rPr lang="zh-CN" altLang="en-US" b="1">
                <a:latin typeface="宋体" panose="02010600030101010101" pitchFamily="2" charset="-122"/>
              </a:rPr>
              <a:t>名学生参加的数学竞赛中，为了直观地了解测试情况，对选手成绩进行了统计，请根据下表和图</a:t>
            </a:r>
            <a:r>
              <a:rPr lang="en-US" altLang="zh-CN" b="1">
                <a:latin typeface="宋体" panose="02010600030101010101" pitchFamily="2" charset="-122"/>
              </a:rPr>
              <a:t>3</a:t>
            </a:r>
            <a:r>
              <a:rPr lang="zh-CN" altLang="en-US" b="1">
                <a:latin typeface="宋体" panose="02010600030101010101" pitchFamily="2" charset="-122"/>
              </a:rPr>
              <a:t>，解答下列问题：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>
            <p:ph sz="half" idx="2"/>
          </p:nvPr>
        </p:nvGraphicFramePr>
        <p:xfrm>
          <a:off x="755650" y="2060575"/>
          <a:ext cx="4103688" cy="3816352"/>
        </p:xfrm>
        <a:graphic>
          <a:graphicData uri="http://schemas.openxmlformats.org/drawingml/2006/table">
            <a:tbl>
              <a:tblPr/>
              <a:tblGrid>
                <a:gridCol w="137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分组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频数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频率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以下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60-69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70-79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80-89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90-100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合计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373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2825" y="2478088"/>
            <a:ext cx="4392613" cy="345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08400" y="32131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0.16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51275" y="37893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0.2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3924300" y="5373688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2484438" y="48688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48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2411413" y="5373688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6516688" y="4221163"/>
            <a:ext cx="215900" cy="793750"/>
          </a:xfrm>
          <a:prstGeom prst="rect">
            <a:avLst/>
          </a:prstGeom>
          <a:solidFill>
            <a:srgbClr val="A2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7235825" y="4005263"/>
            <a:ext cx="215900" cy="1008062"/>
          </a:xfrm>
          <a:prstGeom prst="rect">
            <a:avLst/>
          </a:prstGeom>
          <a:solidFill>
            <a:srgbClr val="A2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8604250" y="3789363"/>
            <a:ext cx="215900" cy="1223962"/>
          </a:xfrm>
          <a:prstGeom prst="rect">
            <a:avLst/>
          </a:prstGeom>
          <a:solidFill>
            <a:srgbClr val="A2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250825" y="5835650"/>
            <a:ext cx="8785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 i="1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(3)</a:t>
            </a:r>
            <a:r>
              <a:rPr lang="en-US" altLang="zh-CN" sz="32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2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各频数之间，各频率之间有关系吗？说说你的发现．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1728787" cy="804863"/>
          </a:xfrm>
        </p:spPr>
        <p:txBody>
          <a:bodyPr/>
          <a:lstStyle/>
          <a:p>
            <a:r>
              <a:rPr lang="zh-CN" altLang="en-US" sz="4000" b="1" dirty="0">
                <a:solidFill>
                  <a:schemeClr val="folHlink"/>
                </a:solidFill>
                <a:ea typeface="方正姚体" panose="02010601030101010101" pitchFamily="2" charset="-122"/>
              </a:rPr>
              <a:t>议一议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349500"/>
            <a:ext cx="8208963" cy="4114800"/>
          </a:xfrm>
        </p:spPr>
        <p:txBody>
          <a:bodyPr/>
          <a:lstStyle/>
          <a:p>
            <a:pPr marL="552450" indent="-552450">
              <a:buFontTx/>
              <a:buNone/>
            </a:pPr>
            <a:r>
              <a:rPr lang="zh-CN" altLang="en-US" sz="3600" b="1" i="1" dirty="0">
                <a:solidFill>
                  <a:schemeClr val="hlink"/>
                </a:solidFill>
              </a:rPr>
              <a:t>１</a:t>
            </a:r>
            <a:r>
              <a:rPr lang="en-US" altLang="zh-CN" sz="3600" b="1" i="1" dirty="0">
                <a:solidFill>
                  <a:schemeClr val="hlink"/>
                </a:solidFill>
              </a:rPr>
              <a:t>.</a:t>
            </a:r>
            <a:r>
              <a:rPr lang="zh-CN" altLang="en-US" sz="3600" b="1" i="1" dirty="0">
                <a:solidFill>
                  <a:schemeClr val="hlink"/>
                </a:solidFill>
              </a:rPr>
              <a:t>　</a:t>
            </a:r>
            <a:r>
              <a:rPr lang="zh-CN" altLang="en-US" sz="3600" b="1" dirty="0"/>
              <a:t>你认为哪个汉字的使用频率最高？</a:t>
            </a:r>
          </a:p>
          <a:p>
            <a:pPr marL="552450" indent="-552450">
              <a:buFontTx/>
              <a:buNone/>
            </a:pPr>
            <a:endParaRPr lang="en-US" altLang="zh-CN" b="1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8313" y="3644900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52450" indent="-552450">
              <a:spcBef>
                <a:spcPct val="20000"/>
              </a:spcBef>
            </a:pPr>
            <a:r>
              <a:rPr lang="zh-CN" altLang="en-US" sz="3600" b="1" i="1" dirty="0">
                <a:solidFill>
                  <a:schemeClr val="hlink"/>
                </a:solidFill>
              </a:rPr>
              <a:t>２</a:t>
            </a:r>
            <a:r>
              <a:rPr lang="en-US" altLang="zh-CN" sz="3600" b="1" i="1" dirty="0">
                <a:solidFill>
                  <a:schemeClr val="hlink"/>
                </a:solidFill>
              </a:rPr>
              <a:t>.</a:t>
            </a:r>
            <a:r>
              <a:rPr lang="zh-CN" altLang="en-US" sz="3600" b="1" i="1" dirty="0">
                <a:solidFill>
                  <a:schemeClr val="hlink"/>
                </a:solidFill>
              </a:rPr>
              <a:t>　</a:t>
            </a:r>
            <a:r>
              <a:rPr lang="zh-CN" altLang="en-US" sz="3600" b="1" dirty="0"/>
              <a:t>请你设计一个简单的调查方案，验证你的猜测是否正确</a:t>
            </a:r>
            <a:r>
              <a:rPr lang="en-US" altLang="zh-CN" sz="3600" b="1" dirty="0"/>
              <a:t>.</a:t>
            </a:r>
          </a:p>
          <a:p>
            <a:pPr marL="552450" indent="-552450">
              <a:spcBef>
                <a:spcPct val="20000"/>
              </a:spcBef>
            </a:pPr>
            <a:endParaRPr lang="en-US" altLang="zh-CN" sz="3200" b="1" dirty="0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684213" y="1557338"/>
            <a:ext cx="15113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1800225" cy="792163"/>
          </a:xfrm>
        </p:spPr>
        <p:txBody>
          <a:bodyPr/>
          <a:lstStyle/>
          <a:p>
            <a:r>
              <a:rPr lang="zh-CN" altLang="en-US" sz="4000" b="1" dirty="0">
                <a:solidFill>
                  <a:schemeClr val="folHlink"/>
                </a:solidFill>
                <a:ea typeface="方正姚体" panose="02010601030101010101" pitchFamily="2" charset="-122"/>
              </a:rPr>
              <a:t>议一议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981075"/>
            <a:ext cx="8893175" cy="2459038"/>
          </a:xfrm>
        </p:spPr>
        <p:txBody>
          <a:bodyPr/>
          <a:lstStyle/>
          <a:p>
            <a:pPr marL="552450" indent="-552450"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　　　小亮从同一本书中分别随机抽取了</a:t>
            </a:r>
            <a:r>
              <a:rPr lang="en-US" altLang="zh-CN" b="1" dirty="0">
                <a:latin typeface="宋体" panose="02010600030101010101" pitchFamily="2" charset="-122"/>
              </a:rPr>
              <a:t>6</a:t>
            </a:r>
            <a:r>
              <a:rPr lang="zh-CN" altLang="en-US" b="1" dirty="0">
                <a:latin typeface="宋体" panose="02010600030101010101" pitchFamily="2" charset="-122"/>
              </a:rPr>
              <a:t>页，在统计了</a:t>
            </a:r>
            <a:r>
              <a:rPr lang="en-US" altLang="zh-CN" b="1" dirty="0">
                <a:latin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5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6</a:t>
            </a:r>
            <a:r>
              <a:rPr lang="zh-CN" altLang="en-US" b="1" dirty="0">
                <a:latin typeface="宋体" panose="02010600030101010101" pitchFamily="2" charset="-122"/>
              </a:rPr>
              <a:t>页“的”和“了”出现的次数后，分别求出了它们出现的频率，并绘制了右图：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3141663"/>
            <a:ext cx="467995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5288" y="3573463"/>
            <a:ext cx="367188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i="1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(1)</a:t>
            </a:r>
            <a:r>
              <a:rPr lang="en-US" altLang="zh-CN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随着统计页数的增加，这两个字出现的频率是如何变化的？</a:t>
            </a:r>
          </a:p>
          <a:p>
            <a:endParaRPr lang="en-US" altLang="zh-CN" sz="3600" b="1">
              <a:solidFill>
                <a:srgbClr val="D2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68313" y="836613"/>
            <a:ext cx="15113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1727200" cy="649288"/>
          </a:xfrm>
        </p:spPr>
        <p:txBody>
          <a:bodyPr>
            <a:normAutofit fontScale="90000"/>
          </a:bodyPr>
          <a:lstStyle/>
          <a:p>
            <a:r>
              <a:rPr lang="zh-CN" altLang="en-US" sz="4000" b="1">
                <a:solidFill>
                  <a:schemeClr val="folHlink"/>
                </a:solidFill>
                <a:ea typeface="方正姚体" panose="02010601030101010101" pitchFamily="2" charset="-122"/>
              </a:rPr>
              <a:t>议一议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981075"/>
            <a:ext cx="8893175" cy="2459038"/>
          </a:xfrm>
        </p:spPr>
        <p:txBody>
          <a:bodyPr/>
          <a:lstStyle/>
          <a:p>
            <a:pPr marL="552450" indent="-552450">
              <a:buFontTx/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　　　小亮从同一本书中分别随机抽取了</a:t>
            </a:r>
            <a:r>
              <a:rPr lang="en-US" altLang="zh-CN" b="1" dirty="0">
                <a:latin typeface="宋体" panose="02010600030101010101" pitchFamily="2" charset="-122"/>
              </a:rPr>
              <a:t>6</a:t>
            </a:r>
            <a:r>
              <a:rPr lang="zh-CN" altLang="en-US" b="1" dirty="0">
                <a:latin typeface="宋体" panose="02010600030101010101" pitchFamily="2" charset="-122"/>
              </a:rPr>
              <a:t>页，在统计了</a:t>
            </a:r>
            <a:r>
              <a:rPr lang="en-US" altLang="zh-CN" b="1" dirty="0">
                <a:latin typeface="宋体" panose="02010600030101010101" pitchFamily="2" charset="-122"/>
              </a:rPr>
              <a:t>1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5</a:t>
            </a:r>
            <a:r>
              <a:rPr lang="zh-CN" altLang="en-US" b="1" dirty="0">
                <a:latin typeface="宋体" panose="02010600030101010101" pitchFamily="2" charset="-122"/>
              </a:rPr>
              <a:t>页、</a:t>
            </a:r>
            <a:r>
              <a:rPr lang="en-US" altLang="zh-CN" b="1" dirty="0">
                <a:latin typeface="宋体" panose="02010600030101010101" pitchFamily="2" charset="-122"/>
              </a:rPr>
              <a:t>6</a:t>
            </a:r>
            <a:r>
              <a:rPr lang="zh-CN" altLang="en-US" b="1" dirty="0">
                <a:latin typeface="宋体" panose="02010600030101010101" pitchFamily="2" charset="-122"/>
              </a:rPr>
              <a:t>页“的”和“了”出现的次数后，分别求出了它们出现的频率，并绘制了右图：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3141663"/>
            <a:ext cx="467995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68313" y="3716338"/>
            <a:ext cx="374491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i="1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(2)</a:t>
            </a:r>
            <a:r>
              <a:rPr lang="en-US" altLang="zh-CN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你认为该书中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/>
                <a:ea typeface="华文新魏" panose="02010800040101010101" pitchFamily="2" charset="-122"/>
              </a:rPr>
              <a:t>“</a:t>
            </a:r>
            <a:r>
              <a:rPr lang="zh-CN" altLang="en-US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/>
                <a:ea typeface="华文新魏" panose="02010800040101010101" pitchFamily="2" charset="-122"/>
              </a:rPr>
              <a:t>”</a:t>
            </a:r>
            <a:r>
              <a:rPr lang="zh-CN" altLang="en-US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和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/>
                <a:ea typeface="华文新魏" panose="02010800040101010101" pitchFamily="2" charset="-122"/>
              </a:rPr>
              <a:t>“</a:t>
            </a:r>
            <a:r>
              <a:rPr lang="zh-CN" altLang="en-US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了</a:t>
            </a:r>
            <a:r>
              <a:rPr lang="zh-CN" altLang="en-US" sz="3600" b="1">
                <a:solidFill>
                  <a:schemeClr val="tx2"/>
                </a:solidFill>
                <a:latin typeface="Arial" panose="020B0604020202020204"/>
                <a:ea typeface="华文新魏" panose="02010800040101010101" pitchFamily="2" charset="-122"/>
              </a:rPr>
              <a:t>”</a:t>
            </a:r>
            <a:r>
              <a:rPr lang="zh-CN" altLang="en-US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两个字的使用频率哪个高？ 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68313" y="836613"/>
            <a:ext cx="15113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2059781" y="3212976"/>
            <a:ext cx="4752975" cy="719138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4400" b="1">
                <a:solidFill>
                  <a:srgbClr val="FF0000"/>
                </a:solidFill>
              </a:rPr>
              <a:t>习题</a:t>
            </a:r>
            <a:r>
              <a:rPr lang="en-US" altLang="zh-CN" sz="4400" b="1">
                <a:solidFill>
                  <a:srgbClr val="FF0000"/>
                </a:solidFill>
              </a:rPr>
              <a:t>4.3</a:t>
            </a:r>
            <a:r>
              <a:rPr lang="zh-CN" altLang="en-US" sz="4400" b="1">
                <a:solidFill>
                  <a:srgbClr val="FF0000"/>
                </a:solidFill>
              </a:rPr>
              <a:t>第</a:t>
            </a:r>
            <a:r>
              <a:rPr lang="en-US" altLang="zh-CN" sz="4400" b="1">
                <a:solidFill>
                  <a:srgbClr val="FF0000"/>
                </a:solidFill>
              </a:rPr>
              <a:t>1</a:t>
            </a:r>
            <a:r>
              <a:rPr lang="zh-CN" altLang="en-US" sz="4400" b="1">
                <a:solidFill>
                  <a:srgbClr val="FF0000"/>
                </a:solidFill>
              </a:rPr>
              <a:t>，</a:t>
            </a:r>
            <a:r>
              <a:rPr lang="en-US" altLang="zh-CN" sz="4400" b="1">
                <a:solidFill>
                  <a:srgbClr val="FF0000"/>
                </a:solidFill>
              </a:rPr>
              <a:t>2</a:t>
            </a:r>
            <a:r>
              <a:rPr lang="zh-CN" altLang="en-US" sz="4400" b="1">
                <a:solidFill>
                  <a:srgbClr val="FF0000"/>
                </a:solidFill>
              </a:rPr>
              <a:t>题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9750" y="1124744"/>
            <a:ext cx="7793038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zh-CN" altLang="en-US" sz="4000" b="1" dirty="0">
                <a:solidFill>
                  <a:srgbClr val="0000FF"/>
                </a:solidFill>
                <a:ea typeface="方正姚体" panose="02010601030101010101" pitchFamily="2" charset="-122"/>
              </a:rPr>
              <a:t>随堂练习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773238"/>
            <a:ext cx="8564562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　</a:t>
            </a:r>
            <a:r>
              <a:rPr lang="zh-CN" altLang="en-US" sz="3600" b="1" dirty="0"/>
              <a:t>在以下给出的四种色彩中，你最喜欢的是哪一种？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463" y="476672"/>
            <a:ext cx="4643438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zh-CN" altLang="en-US" sz="4000" b="1" u="sng" dirty="0">
                <a:solidFill>
                  <a:schemeClr val="folHlink"/>
                </a:solidFill>
                <a:ea typeface="方正姚体" panose="02010601030101010101" pitchFamily="2" charset="-122"/>
              </a:rPr>
              <a:t>做一做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547813" y="3500438"/>
            <a:ext cx="1008062" cy="912812"/>
          </a:xfrm>
          <a:prstGeom prst="star5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132138" y="3500438"/>
            <a:ext cx="1008062" cy="912812"/>
          </a:xfrm>
          <a:prstGeom prst="star5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716463" y="3500438"/>
            <a:ext cx="1008062" cy="912812"/>
          </a:xfrm>
          <a:prstGeom prst="star5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300788" y="3500438"/>
            <a:ext cx="1008062" cy="912812"/>
          </a:xfrm>
          <a:prstGeom prst="star5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63713" y="4365625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  <a:ea typeface="方正姚体" panose="02010601030101010101" pitchFamily="2" charset="-122"/>
              </a:rPr>
              <a:t>A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419475" y="4365625"/>
            <a:ext cx="865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  <a:ea typeface="方正姚体" panose="02010601030101010101" pitchFamily="2" charset="-122"/>
              </a:rPr>
              <a:t>B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932363" y="4365625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  <a:ea typeface="方正姚体" panose="02010601030101010101" pitchFamily="2" charset="-122"/>
              </a:rPr>
              <a:t>C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443663" y="4365625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  <a:ea typeface="方正姚体" panose="02010601030101010101" pitchFamily="2" charset="-122"/>
              </a:rPr>
              <a:t>D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23850" y="5229225"/>
            <a:ext cx="8564563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dirty="0"/>
              <a:t>　</a:t>
            </a:r>
            <a:r>
              <a:rPr lang="zh-CN" altLang="en-US" sz="3600" b="1" dirty="0">
                <a:solidFill>
                  <a:schemeClr val="tx2"/>
                </a:solidFill>
                <a:ea typeface="华文新魏" panose="02010800040101010101" pitchFamily="2" charset="-122"/>
              </a:rPr>
              <a:t>为了了解我们班同学最喜欢的颜色是哪一种，你打算如何展开调查？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2627313" cy="720725"/>
          </a:xfrm>
        </p:spPr>
        <p:txBody>
          <a:bodyPr/>
          <a:lstStyle/>
          <a:p>
            <a:r>
              <a:rPr lang="zh-CN" altLang="en-US" sz="4000" b="1">
                <a:solidFill>
                  <a:schemeClr val="folHlink"/>
                </a:solidFill>
                <a:ea typeface="方正姚体" panose="02010601030101010101" pitchFamily="2" charset="-122"/>
              </a:rPr>
              <a:t>做一做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8531225" cy="4824412"/>
          </a:xfrm>
        </p:spPr>
        <p:txBody>
          <a:bodyPr/>
          <a:lstStyle/>
          <a:p>
            <a:pPr marL="552450" indent="-552450">
              <a:buFontTx/>
              <a:buNone/>
            </a:pPr>
            <a:r>
              <a:rPr lang="en-US" altLang="zh-CN" sz="3600" b="1" dirty="0"/>
              <a:t>     </a:t>
            </a:r>
            <a:r>
              <a:rPr lang="zh-CN" altLang="en-US" sz="3600" b="1" dirty="0"/>
              <a:t>为此，</a:t>
            </a:r>
            <a:r>
              <a:rPr lang="zh-CN" altLang="en-US" sz="3600" b="1" dirty="0">
                <a:latin typeface="宋体" panose="02010600030101010101" pitchFamily="2" charset="-122"/>
              </a:rPr>
              <a:t>光明中学初二</a:t>
            </a:r>
            <a:r>
              <a:rPr lang="en-US" altLang="zh-CN" sz="3600" b="1" dirty="0">
                <a:latin typeface="宋体" panose="02010600030101010101" pitchFamily="2" charset="-122"/>
              </a:rPr>
              <a:t>(1)</a:t>
            </a:r>
            <a:r>
              <a:rPr lang="zh-CN" altLang="en-US" sz="3600" b="1" dirty="0">
                <a:latin typeface="宋体" panose="02010600030101010101" pitchFamily="2" charset="-122"/>
              </a:rPr>
              <a:t>班的小明对全班</a:t>
            </a:r>
            <a:r>
              <a:rPr lang="en-US" altLang="zh-CN" sz="3600" b="1" dirty="0">
                <a:latin typeface="宋体" panose="02010600030101010101" pitchFamily="2" charset="-122"/>
              </a:rPr>
              <a:t>50</a:t>
            </a:r>
            <a:r>
              <a:rPr lang="zh-CN" altLang="en-US" sz="3600" b="1" dirty="0">
                <a:latin typeface="宋体" panose="02010600030101010101" pitchFamily="2" charset="-122"/>
              </a:rPr>
              <a:t>位同学展开了调查，结果如下：</a:t>
            </a:r>
          </a:p>
          <a:p>
            <a:pPr marL="552450" indent="-552450">
              <a:buFontTx/>
              <a:buNone/>
            </a:pPr>
            <a:r>
              <a:rPr lang="zh-CN" altLang="en-US" sz="2800" b="1" dirty="0"/>
              <a:t>　　　　    </a:t>
            </a:r>
            <a:r>
              <a:rPr lang="en-US" altLang="zh-CN" b="1" dirty="0">
                <a:latin typeface="Times New Roman" panose="02020603050405020304" pitchFamily="18" charset="0"/>
              </a:rPr>
              <a:t>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B  C  D  A  B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</a:t>
            </a:r>
          </a:p>
          <a:p>
            <a:pPr marL="552450" indent="-552450" algn="ctr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B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  B  C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B  C</a:t>
            </a:r>
          </a:p>
          <a:p>
            <a:pPr marL="552450" indent="-552450" algn="ctr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B  A  C  D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  D</a:t>
            </a:r>
          </a:p>
          <a:p>
            <a:pPr marL="552450" indent="-552450" algn="ctr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B  A  C  D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  D  A</a:t>
            </a:r>
          </a:p>
          <a:p>
            <a:pPr marL="552450" indent="-552450" algn="ctr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C  B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  </a:t>
            </a:r>
            <a:r>
              <a:rPr lang="en-US" altLang="zh-CN" b="1" dirty="0" err="1">
                <a:latin typeface="Times New Roman" panose="02020603050405020304" pitchFamily="18" charset="0"/>
              </a:rPr>
              <a:t>C</a:t>
            </a:r>
            <a:r>
              <a:rPr lang="en-US" altLang="zh-CN" b="1" dirty="0">
                <a:latin typeface="Times New Roman" panose="02020603050405020304" pitchFamily="18" charset="0"/>
              </a:rPr>
              <a:t>  D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</a:t>
            </a:r>
          </a:p>
          <a:p>
            <a:pPr marL="552450" indent="-552450">
              <a:buFontTx/>
              <a:buNone/>
            </a:pP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4213" y="5300663"/>
            <a:ext cx="7993062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600" b="1" i="1" dirty="0">
                <a:solidFill>
                  <a:schemeClr val="hlink"/>
                </a:solidFill>
                <a:latin typeface="宋体" panose="02010600030101010101" pitchFamily="2" charset="-122"/>
              </a:rPr>
              <a:t>１</a:t>
            </a:r>
            <a:r>
              <a:rPr lang="en-US" altLang="zh-CN" sz="3600" b="1" i="1" dirty="0">
                <a:solidFill>
                  <a:schemeClr val="hlink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36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根据上面结果，你能很快说出该班同学最喜欢的颜色是哪一种吗？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95288" y="981075"/>
            <a:ext cx="187325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1800225" cy="1003300"/>
          </a:xfrm>
        </p:spPr>
        <p:txBody>
          <a:bodyPr/>
          <a:lstStyle/>
          <a:p>
            <a:r>
              <a:rPr lang="zh-CN" altLang="en-US" sz="4000" b="1" u="sng" dirty="0">
                <a:solidFill>
                  <a:schemeClr val="folHlink"/>
                </a:solidFill>
                <a:ea typeface="方正姚体" panose="02010601030101010101" pitchFamily="2" charset="-122"/>
              </a:rPr>
              <a:t>做一做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8531225" cy="4824412"/>
          </a:xfrm>
        </p:spPr>
        <p:txBody>
          <a:bodyPr/>
          <a:lstStyle/>
          <a:p>
            <a:pPr marL="552450" indent="-552450">
              <a:buFontTx/>
              <a:buNone/>
            </a:pPr>
            <a:r>
              <a:rPr lang="en-US" altLang="zh-CN" sz="3600" b="1" dirty="0"/>
              <a:t>     </a:t>
            </a:r>
            <a:r>
              <a:rPr lang="zh-CN" altLang="en-US" sz="3600" b="1" dirty="0"/>
              <a:t>为此，</a:t>
            </a:r>
            <a:r>
              <a:rPr lang="zh-CN" altLang="en-US" sz="3600" b="1" dirty="0">
                <a:latin typeface="宋体" panose="02010600030101010101" pitchFamily="2" charset="-122"/>
              </a:rPr>
              <a:t>光明中学初二</a:t>
            </a:r>
            <a:r>
              <a:rPr lang="en-US" altLang="zh-CN" sz="3600" b="1" dirty="0">
                <a:latin typeface="宋体" panose="02010600030101010101" pitchFamily="2" charset="-122"/>
              </a:rPr>
              <a:t>(1)</a:t>
            </a:r>
            <a:r>
              <a:rPr lang="zh-CN" altLang="en-US" sz="3600" b="1" dirty="0">
                <a:latin typeface="宋体" panose="02010600030101010101" pitchFamily="2" charset="-122"/>
              </a:rPr>
              <a:t>班的小明对全班</a:t>
            </a:r>
            <a:r>
              <a:rPr lang="en-US" altLang="zh-CN" sz="3600" b="1" dirty="0">
                <a:latin typeface="宋体" panose="02010600030101010101" pitchFamily="2" charset="-122"/>
              </a:rPr>
              <a:t>50</a:t>
            </a:r>
            <a:r>
              <a:rPr lang="zh-CN" altLang="en-US" sz="3600" b="1" dirty="0">
                <a:latin typeface="宋体" panose="02010600030101010101" pitchFamily="2" charset="-122"/>
              </a:rPr>
              <a:t>位同学展开了调查，结果如下：</a:t>
            </a:r>
          </a:p>
          <a:p>
            <a:pPr marL="552450" indent="-552450">
              <a:buFontTx/>
              <a:buNone/>
            </a:pPr>
            <a:r>
              <a:rPr lang="zh-CN" altLang="en-US" sz="2800" b="1" dirty="0"/>
              <a:t>　　　　    </a:t>
            </a:r>
            <a:r>
              <a:rPr lang="en-US" altLang="zh-CN" b="1" dirty="0">
                <a:latin typeface="Times New Roman" panose="02020603050405020304" pitchFamily="18" charset="0"/>
              </a:rPr>
              <a:t>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B  C  D  A  B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</a:t>
            </a:r>
          </a:p>
          <a:p>
            <a:pPr marL="552450" indent="-552450" algn="ctr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B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  B  C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B  C</a:t>
            </a:r>
          </a:p>
          <a:p>
            <a:pPr marL="552450" indent="-552450" algn="ctr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B  A  C  D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  D</a:t>
            </a:r>
          </a:p>
          <a:p>
            <a:pPr marL="552450" indent="-552450" algn="ctr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B  A  C  D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  D  A</a:t>
            </a:r>
          </a:p>
          <a:p>
            <a:pPr marL="552450" indent="-552450" algn="ctr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C  B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  </a:t>
            </a:r>
            <a:r>
              <a:rPr lang="en-US" altLang="zh-CN" b="1" dirty="0" err="1">
                <a:latin typeface="Times New Roman" panose="02020603050405020304" pitchFamily="18" charset="0"/>
              </a:rPr>
              <a:t>C</a:t>
            </a:r>
            <a:r>
              <a:rPr lang="en-US" altLang="zh-CN" b="1" dirty="0">
                <a:latin typeface="Times New Roman" panose="02020603050405020304" pitchFamily="18" charset="0"/>
              </a:rPr>
              <a:t>  D  A  </a:t>
            </a:r>
            <a:r>
              <a:rPr lang="en-US" altLang="zh-CN" b="1" dirty="0" err="1">
                <a:latin typeface="Times New Roman" panose="02020603050405020304" pitchFamily="18" charset="0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</a:rPr>
              <a:t>  C</a:t>
            </a:r>
          </a:p>
          <a:p>
            <a:pPr marL="552450" indent="-552450">
              <a:buFontTx/>
              <a:buNone/>
            </a:pPr>
            <a:endParaRPr lang="en-US" altLang="zh-CN" b="1" dirty="0">
              <a:latin typeface="Times New Roman" panose="02020603050405020304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4213" y="5300663"/>
            <a:ext cx="8459787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600" b="1" i="1">
                <a:solidFill>
                  <a:schemeClr val="hlink"/>
                </a:solidFill>
                <a:latin typeface="宋体" panose="02010600030101010101" pitchFamily="2" charset="-122"/>
              </a:rPr>
              <a:t>２</a:t>
            </a:r>
            <a:r>
              <a:rPr lang="en-US" altLang="zh-CN" sz="3600" b="1" i="1">
                <a:solidFill>
                  <a:schemeClr val="hlink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你认为小明的数据表示方式好不好？你能设计出一个比较好的表示方式吗？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95288" y="981075"/>
            <a:ext cx="187325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8531225" cy="4824412"/>
          </a:xfrm>
        </p:spPr>
        <p:txBody>
          <a:bodyPr/>
          <a:lstStyle/>
          <a:p>
            <a:pPr marL="552450" indent="-552450">
              <a:buFontTx/>
              <a:buNone/>
            </a:pPr>
            <a:r>
              <a:rPr lang="en-US" altLang="zh-CN" sz="3600" b="1"/>
              <a:t>     </a:t>
            </a:r>
            <a:endParaRPr lang="en-US" altLang="zh-CN" b="1">
              <a:latin typeface="Times New Roman" panose="02020603050405020304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5556250"/>
            <a:ext cx="864235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600" b="1" i="1">
                <a:solidFill>
                  <a:schemeClr val="hlink"/>
                </a:solidFill>
                <a:latin typeface="宋体" panose="02010600030101010101" pitchFamily="2" charset="-122"/>
              </a:rPr>
              <a:t>３</a:t>
            </a:r>
            <a:r>
              <a:rPr lang="en-US" altLang="zh-CN" sz="3600" b="1" i="1">
                <a:solidFill>
                  <a:schemeClr val="hlink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3600" b="1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你能从中迅速判断出该班同学最喜欢的颜色是哪一种吗？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95288" y="981075"/>
            <a:ext cx="187325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zh-CN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95288" y="1484313"/>
            <a:ext cx="8531225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52450" indent="-552450"/>
            <a:r>
              <a:rPr lang="zh-CN" altLang="en-US" sz="3200" b="1"/>
              <a:t>小丽根据小明的结果制成了下面的图表：</a:t>
            </a:r>
          </a:p>
        </p:txBody>
      </p:sp>
      <p:sp>
        <p:nvSpPr>
          <p:cNvPr id="717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6575" y="6340475"/>
            <a:ext cx="900113" cy="431800"/>
          </a:xfrm>
          <a:prstGeom prst="actionButtonBlank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176" name="Picture 8" descr="图像-1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538" y="2492375"/>
            <a:ext cx="4716462" cy="28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图像-1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498725"/>
            <a:ext cx="450056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14300" y="2593975"/>
            <a:ext cx="1692275" cy="431800"/>
          </a:xfrm>
          <a:prstGeom prst="rect">
            <a:avLst/>
          </a:prstGeom>
          <a:solidFill>
            <a:srgbClr val="54DE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95288" y="2565400"/>
            <a:ext cx="1476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ahoma" panose="020B0604030504040204" pitchFamily="34" charset="0"/>
              </a:rPr>
              <a:t>颜色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8027988" y="4581525"/>
            <a:ext cx="865187" cy="360363"/>
          </a:xfrm>
          <a:prstGeom prst="rect">
            <a:avLst/>
          </a:prstGeom>
          <a:solidFill>
            <a:srgbClr val="54DE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027988" y="4508500"/>
            <a:ext cx="147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ahoma" panose="020B0604030504040204" pitchFamily="34" charset="0"/>
              </a:rPr>
              <a:t>颜色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260350"/>
            <a:ext cx="26273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4000" b="1">
                <a:solidFill>
                  <a:schemeClr val="folHlink"/>
                </a:solidFill>
                <a:ea typeface="方正姚体" panose="02010601030101010101" pitchFamily="2" charset="-122"/>
              </a:rPr>
              <a:t>做一做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1979613" cy="647700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>
                <a:solidFill>
                  <a:schemeClr val="folHlink"/>
                </a:solidFill>
                <a:ea typeface="方正姚体" panose="02010601030101010101" pitchFamily="2" charset="-122"/>
              </a:rPr>
              <a:t>定义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792162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</a:rPr>
              <a:t>    </a:t>
            </a:r>
          </a:p>
          <a:p>
            <a:pPr>
              <a:buFontTx/>
              <a:buNone/>
            </a:pPr>
            <a:r>
              <a:rPr lang="en-US" altLang="zh-CN" b="1" dirty="0">
                <a:latin typeface="宋体" panose="02010600030101010101" pitchFamily="2" charset="-122"/>
              </a:rPr>
              <a:t>     </a:t>
            </a:r>
            <a:r>
              <a:rPr lang="zh-CN" altLang="en-US" sz="4000" b="1" dirty="0">
                <a:latin typeface="宋体" panose="02010600030101010101" pitchFamily="2" charset="-122"/>
              </a:rPr>
              <a:t>我们称每个对象出现的次数为</a:t>
            </a:r>
            <a:r>
              <a:rPr lang="zh-CN" altLang="en-US" sz="4000" b="1" dirty="0">
                <a:solidFill>
                  <a:schemeClr val="hlink"/>
                </a:solidFill>
                <a:latin typeface="宋体" panose="02010600030101010101" pitchFamily="2" charset="-122"/>
              </a:rPr>
              <a:t>频数</a:t>
            </a:r>
            <a:r>
              <a:rPr lang="en-US" altLang="zh-CN" sz="2800" b="1" dirty="0">
                <a:latin typeface="Times New Roman" panose="02020603050405020304" pitchFamily="18" charset="0"/>
              </a:rPr>
              <a:t>(absolute frequency)</a:t>
            </a:r>
            <a:r>
              <a:rPr lang="zh-CN" altLang="en-US" sz="4000" b="1" dirty="0">
                <a:latin typeface="宋体" panose="02010600030101010101" pitchFamily="2" charset="-122"/>
              </a:rPr>
              <a:t>，而每个对象出现的次数与总次数的比值为</a:t>
            </a:r>
            <a:r>
              <a:rPr lang="zh-CN" altLang="en-US" sz="4000" b="1" dirty="0">
                <a:solidFill>
                  <a:schemeClr val="hlink"/>
                </a:solidFill>
                <a:latin typeface="宋体" panose="02010600030101010101" pitchFamily="2" charset="-122"/>
              </a:rPr>
              <a:t>频率</a:t>
            </a:r>
            <a:r>
              <a:rPr lang="en-US" altLang="zh-CN" sz="2800" b="1" dirty="0">
                <a:latin typeface="Times New Roman" panose="02020603050405020304" pitchFamily="18" charset="0"/>
              </a:rPr>
              <a:t>(relative frequency).</a:t>
            </a:r>
          </a:p>
          <a:p>
            <a:pPr>
              <a:buFontTx/>
              <a:buNone/>
            </a:pPr>
            <a:endParaRPr lang="en-US" altLang="zh-CN" sz="4000" b="1" dirty="0">
              <a:latin typeface="宋体" panose="02010600030101010101" pitchFamily="2" charset="-122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84213" y="1341438"/>
            <a:ext cx="1223962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zh-CN" altLang="en-US"/>
          </a:p>
        </p:txBody>
      </p:sp>
      <p:sp>
        <p:nvSpPr>
          <p:cNvPr id="819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6092825"/>
            <a:ext cx="935038" cy="504825"/>
          </a:xfrm>
          <a:prstGeom prst="actionButtonBlank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2232025" cy="885825"/>
          </a:xfrm>
        </p:spPr>
        <p:txBody>
          <a:bodyPr/>
          <a:lstStyle/>
          <a:p>
            <a:r>
              <a:rPr lang="zh-CN" altLang="en-US" sz="4000" b="1" dirty="0">
                <a:solidFill>
                  <a:schemeClr val="folHlink"/>
                </a:solidFill>
                <a:ea typeface="方正姚体" panose="02010601030101010101" pitchFamily="2" charset="-122"/>
              </a:rPr>
              <a:t>随堂练习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772400" cy="33512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44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44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en-US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I like </a:t>
            </a:r>
            <a:r>
              <a:rPr lang="en-US" altLang="zh-C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maths</a:t>
            </a:r>
            <a:r>
              <a:rPr lang="en-US" altLang="zh-C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very much.”</a:t>
            </a:r>
            <a:r>
              <a:rPr lang="zh-CN" altLang="en-US" sz="4400" b="1" dirty="0">
                <a:latin typeface="Times New Roman" panose="02020603050405020304" pitchFamily="18" charset="0"/>
              </a:rPr>
              <a:t>中字母</a:t>
            </a:r>
            <a:r>
              <a:rPr lang="zh-CN" altLang="en-US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h”</a:t>
            </a:r>
            <a:r>
              <a:rPr lang="zh-CN" altLang="en-US" sz="4400" b="1" dirty="0">
                <a:latin typeface="Times New Roman" panose="02020603050405020304" pitchFamily="18" charset="0"/>
              </a:rPr>
              <a:t>出现的频数与频率分别是多少？ 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84213" y="1341438"/>
            <a:ext cx="2016125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zh-CN" alt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804025" y="4292600"/>
            <a:ext cx="1368425" cy="1368425"/>
          </a:xfrm>
          <a:prstGeom prst="smileyFace">
            <a:avLst>
              <a:gd name="adj" fmla="val 4653"/>
            </a:avLst>
          </a:prstGeom>
          <a:noFill/>
          <a:ln w="28575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未标题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04813"/>
            <a:ext cx="8424862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708400" y="2205038"/>
            <a:ext cx="4967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708400" y="1268413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859338" y="1268413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084888" y="1268413"/>
            <a:ext cx="71437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380288" y="1268413"/>
            <a:ext cx="71437" cy="453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68313" y="415925"/>
            <a:ext cx="7953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、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95288" y="6092825"/>
            <a:ext cx="8353425" cy="50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55650" y="6021388"/>
            <a:ext cx="7488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3600" b="1" i="1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(1) </a:t>
            </a:r>
            <a:r>
              <a:rPr lang="zh-CN" altLang="en-US" sz="36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这次调查采用了何种调查方式？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未标题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04813"/>
            <a:ext cx="8424862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708400" y="2205038"/>
            <a:ext cx="4967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708400" y="1268413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859338" y="1268413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084888" y="1268413"/>
            <a:ext cx="71437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380288" y="1268413"/>
            <a:ext cx="71437" cy="453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68313" y="415925"/>
            <a:ext cx="7953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chemeClr val="hlink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i="1">
                <a:solidFill>
                  <a:schemeClr val="hlink"/>
                </a:solidFill>
                <a:latin typeface="Times New Roman" panose="02020603050405020304" pitchFamily="18" charset="0"/>
              </a:rPr>
              <a:t>、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68313" y="6092825"/>
            <a:ext cx="8351837" cy="50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79388" y="5949950"/>
            <a:ext cx="9324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sz="3200" b="1" i="1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3200" b="1" i="1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200" b="1" i="1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  <a:r>
              <a:rPr lang="zh-CN" altLang="en-US" sz="32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表格中的</a:t>
            </a:r>
            <a:r>
              <a:rPr lang="zh-CN" altLang="en-US" sz="3200" b="1" dirty="0">
                <a:solidFill>
                  <a:schemeClr val="tx2"/>
                </a:solidFill>
                <a:latin typeface="Arial" panose="020B0604020202020204"/>
                <a:ea typeface="华文新魏" panose="02010800040101010101" pitchFamily="2" charset="-122"/>
              </a:rPr>
              <a:t>“</a:t>
            </a:r>
            <a:r>
              <a:rPr lang="en-US" altLang="zh-CN" sz="32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70</a:t>
            </a:r>
            <a:r>
              <a:rPr lang="en-US" altLang="zh-CN" sz="3200" b="1" dirty="0">
                <a:solidFill>
                  <a:schemeClr val="tx2"/>
                </a:solidFill>
                <a:latin typeface="Arial" panose="020B0604020202020204"/>
                <a:ea typeface="华文新魏" panose="02010800040101010101" pitchFamily="2" charset="-122"/>
              </a:rPr>
              <a:t>”</a:t>
            </a:r>
            <a:r>
              <a:rPr lang="zh-CN" altLang="en-US" sz="32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表示什么含义？</a:t>
            </a:r>
            <a:r>
              <a:rPr lang="zh-CN" altLang="en-US" sz="3200" b="1" dirty="0">
                <a:solidFill>
                  <a:schemeClr val="tx2"/>
                </a:solidFill>
                <a:latin typeface="Arial" panose="020B0604020202020204"/>
                <a:ea typeface="华文新魏" panose="02010800040101010101" pitchFamily="2" charset="-122"/>
              </a:rPr>
              <a:t>“</a:t>
            </a:r>
            <a:r>
              <a:rPr lang="en-US" altLang="zh-CN" sz="32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24.73</a:t>
            </a:r>
            <a:r>
              <a:rPr lang="en-US" altLang="zh-CN" sz="3200" b="1" dirty="0">
                <a:solidFill>
                  <a:schemeClr val="tx2"/>
                </a:solidFill>
                <a:latin typeface="Arial" panose="020B0604020202020204"/>
                <a:ea typeface="华文新魏" panose="02010800040101010101" pitchFamily="2" charset="-122"/>
              </a:rPr>
              <a:t>”</a:t>
            </a:r>
            <a:r>
              <a:rPr lang="zh-CN" altLang="en-US" sz="32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呢？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779838" y="3357563"/>
            <a:ext cx="431800" cy="503237"/>
          </a:xfrm>
          <a:prstGeom prst="rect">
            <a:avLst/>
          </a:prstGeom>
          <a:noFill/>
          <a:ln w="38100" algn="ctr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rgbClr val="D20000"/>
              </a:solidFill>
              <a:latin typeface="Tahoma" panose="020B0604030504040204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56100" y="3357563"/>
            <a:ext cx="503238" cy="503237"/>
          </a:xfrm>
          <a:prstGeom prst="rect">
            <a:avLst/>
          </a:prstGeom>
          <a:noFill/>
          <a:ln w="38100" algn="ctr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rgbClr val="D2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1127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550</Words>
  <Application>Microsoft Office PowerPoint</Application>
  <PresentationFormat>全屏显示(4:3)</PresentationFormat>
  <Paragraphs>122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方正姚体</vt:lpstr>
      <vt:lpstr>华文行楷</vt:lpstr>
      <vt:lpstr>华文新魏</vt:lpstr>
      <vt:lpstr>楷体_GB2312</vt:lpstr>
      <vt:lpstr>宋体</vt:lpstr>
      <vt:lpstr>微软雅黑</vt:lpstr>
      <vt:lpstr>Arial</vt:lpstr>
      <vt:lpstr>Calibri</vt:lpstr>
      <vt:lpstr>Tahoma</vt:lpstr>
      <vt:lpstr>Times New Roman</vt:lpstr>
      <vt:lpstr>Verdana</vt:lpstr>
      <vt:lpstr>Wingdings</vt:lpstr>
      <vt:lpstr>Wingdings 2</vt:lpstr>
      <vt:lpstr>WWW.2PPT.COM
</vt:lpstr>
      <vt:lpstr>PowerPoint 演示文稿</vt:lpstr>
      <vt:lpstr>PowerPoint 演示文稿</vt:lpstr>
      <vt:lpstr>做一做</vt:lpstr>
      <vt:lpstr>做一做</vt:lpstr>
      <vt:lpstr>PowerPoint 演示文稿</vt:lpstr>
      <vt:lpstr>定义</vt:lpstr>
      <vt:lpstr>随堂练习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议一议</vt:lpstr>
      <vt:lpstr>议一议</vt:lpstr>
      <vt:lpstr>议一议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2021-12-31T06:09:55Z</dcterms:created>
  <dcterms:modified xsi:type="dcterms:W3CDTF">2023-01-16T19:32:37Z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2A1A3110A33D4FB4B77A6A3E90B7DA66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