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305" r:id="rId2"/>
    <p:sldId id="295" r:id="rId3"/>
    <p:sldId id="291" r:id="rId4"/>
    <p:sldId id="273" r:id="rId5"/>
    <p:sldId id="290" r:id="rId6"/>
    <p:sldId id="296" r:id="rId7"/>
    <p:sldId id="304" r:id="rId8"/>
    <p:sldId id="263" r:id="rId9"/>
    <p:sldId id="294" r:id="rId10"/>
    <p:sldId id="298" r:id="rId11"/>
    <p:sldId id="300" r:id="rId12"/>
    <p:sldId id="303" r:id="rId13"/>
    <p:sldId id="301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69D969"/>
    <a:srgbClr val="33CC33"/>
    <a:srgbClr val="66FF33"/>
    <a:srgbClr val="0066FF"/>
    <a:srgbClr val="FFFF66"/>
    <a:srgbClr val="E4E8E4"/>
    <a:srgbClr val="A2E8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5" autoAdjust="0"/>
    <p:restoredTop sz="94590" autoAdjust="0"/>
  </p:normalViewPr>
  <p:slideViewPr>
    <p:cSldViewPr>
      <p:cViewPr>
        <p:scale>
          <a:sx n="100" d="100"/>
          <a:sy n="100" d="100"/>
        </p:scale>
        <p:origin x="-24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0C9EB4D8-C28A-4A3C-9161-1AC32E0F553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EB4D8-C28A-4A3C-9161-1AC32E0F553D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748D-4004-49D9-A2C7-5961219DF30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85E8-A7E6-4D70-BDA0-899046AE5F2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D71941-047D-4D14-B874-5A358540F6A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B15D6E-F342-45BC-BE20-03006A13EA3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2214-7B00-49A2-9328-951A90F26DD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F29-E8CA-47C1-A28B-42CCC828C14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F60A-F07B-4350-8863-FDB131762E4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D6FE-CB1C-4D6B-A129-D27FB668511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D7A1-885E-4852-9201-CA893A7DA83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63D2-A644-4CDA-B271-E35AF50FB0E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4B9A-6795-44F3-89C4-D4989782454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DB6E4A-1C1F-4291-8B77-C231CAD19E39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A300AC-6238-447F-AD2C-A0643F93A054}" type="slidenum">
              <a:rPr lang="en-US" altLang="zh-CN" smtClean="0"/>
              <a:t>‹#›</a:t>
            </a:fld>
            <a:endParaRPr lang="en-US" altLang="zh-C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7544" y="1772816"/>
            <a:ext cx="8229600" cy="1224136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9600" b="1" dirty="0" smtClean="0">
                <a:solidFill>
                  <a:schemeClr val="accent2">
                    <a:lumMod val="50000"/>
                  </a:schemeClr>
                </a:solidFill>
                <a:latin typeface="汉仪小隶书简" pitchFamily="49" charset="-122"/>
                <a:ea typeface="汉仪小隶书简" pitchFamily="49" charset="-122"/>
              </a:rPr>
              <a:t>2.2 </a:t>
            </a:r>
            <a:r>
              <a:rPr lang="zh-CN" altLang="en-US" sz="9600" b="1" dirty="0" smtClean="0">
                <a:solidFill>
                  <a:schemeClr val="accent2">
                    <a:lumMod val="50000"/>
                  </a:schemeClr>
                </a:solidFill>
                <a:latin typeface="汉仪小隶书简" pitchFamily="49" charset="-122"/>
                <a:ea typeface="汉仪小隶书简" pitchFamily="49" charset="-122"/>
              </a:rPr>
              <a:t>数轴</a:t>
            </a:r>
            <a:endParaRPr lang="zh-CN" altLang="en-US" sz="9600" b="1" dirty="0">
              <a:solidFill>
                <a:schemeClr val="accent2">
                  <a:lumMod val="50000"/>
                </a:schemeClr>
              </a:solidFill>
              <a:latin typeface="汉仪小隶书简" pitchFamily="49" charset="-122"/>
              <a:ea typeface="汉仪小隶书简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28632" y="522920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chemeClr val="accent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504031" y="476672"/>
            <a:ext cx="799306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1</a:t>
            </a:r>
            <a:r>
              <a:rPr lang="zh-CN" altLang="en-US" sz="2800" b="1" dirty="0"/>
              <a:t>、观察数轴上的点的特点：数轴上表示数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的点在原点的右边，与原点的距离是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个单位长度；表示数－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的点在原点的左边，与原点的距离是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个单位长度</a:t>
            </a:r>
            <a:r>
              <a:rPr lang="en-US" altLang="zh-CN" sz="2800" b="1" dirty="0"/>
              <a:t>.</a:t>
            </a:r>
          </a:p>
        </p:txBody>
      </p:sp>
      <p:grpSp>
        <p:nvGrpSpPr>
          <p:cNvPr id="82949" name="Group 5"/>
          <p:cNvGrpSpPr/>
          <p:nvPr/>
        </p:nvGrpSpPr>
        <p:grpSpPr bwMode="auto">
          <a:xfrm>
            <a:off x="1677988" y="2451100"/>
            <a:ext cx="5832475" cy="628650"/>
            <a:chOff x="1051" y="1436"/>
            <a:chExt cx="3674" cy="396"/>
          </a:xfrm>
        </p:grpSpPr>
        <p:sp>
          <p:nvSpPr>
            <p:cNvPr id="82950" name="Line 6"/>
            <p:cNvSpPr>
              <a:spLocks noChangeShapeType="1"/>
            </p:cNvSpPr>
            <p:nvPr/>
          </p:nvSpPr>
          <p:spPr bwMode="auto">
            <a:xfrm>
              <a:off x="1051" y="1527"/>
              <a:ext cx="36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2951" name="Group 7"/>
            <p:cNvGrpSpPr/>
            <p:nvPr/>
          </p:nvGrpSpPr>
          <p:grpSpPr bwMode="auto">
            <a:xfrm>
              <a:off x="2835" y="1436"/>
              <a:ext cx="499" cy="384"/>
              <a:chOff x="2699" y="3475"/>
              <a:chExt cx="499" cy="384"/>
            </a:xfrm>
          </p:grpSpPr>
          <p:sp>
            <p:nvSpPr>
              <p:cNvPr id="82952" name="Line 8"/>
              <p:cNvSpPr>
                <a:spLocks noChangeShapeType="1"/>
              </p:cNvSpPr>
              <p:nvPr/>
            </p:nvSpPr>
            <p:spPr bwMode="auto">
              <a:xfrm>
                <a:off x="2789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953" name="Text Box 9"/>
              <p:cNvSpPr txBox="1">
                <a:spLocks noChangeArrowheads="1"/>
              </p:cNvSpPr>
              <p:nvPr/>
            </p:nvSpPr>
            <p:spPr bwMode="auto">
              <a:xfrm>
                <a:off x="2699" y="3609"/>
                <a:ext cx="4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</p:grpSp>
        <p:sp>
          <p:nvSpPr>
            <p:cNvPr id="82954" name="Line 10"/>
            <p:cNvSpPr>
              <a:spLocks noChangeShapeType="1"/>
            </p:cNvSpPr>
            <p:nvPr/>
          </p:nvSpPr>
          <p:spPr bwMode="auto">
            <a:xfrm>
              <a:off x="3288" y="143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955" name="Line 11"/>
            <p:cNvSpPr>
              <a:spLocks noChangeShapeType="1"/>
            </p:cNvSpPr>
            <p:nvPr/>
          </p:nvSpPr>
          <p:spPr bwMode="auto">
            <a:xfrm>
              <a:off x="3651" y="143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956" name="Line 12"/>
            <p:cNvSpPr>
              <a:spLocks noChangeShapeType="1"/>
            </p:cNvSpPr>
            <p:nvPr/>
          </p:nvSpPr>
          <p:spPr bwMode="auto">
            <a:xfrm>
              <a:off x="2541" y="143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957" name="Line 13"/>
            <p:cNvSpPr>
              <a:spLocks noChangeShapeType="1"/>
            </p:cNvSpPr>
            <p:nvPr/>
          </p:nvSpPr>
          <p:spPr bwMode="auto">
            <a:xfrm>
              <a:off x="4014" y="143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958" name="Line 14"/>
            <p:cNvSpPr>
              <a:spLocks noChangeShapeType="1"/>
            </p:cNvSpPr>
            <p:nvPr/>
          </p:nvSpPr>
          <p:spPr bwMode="auto">
            <a:xfrm>
              <a:off x="2154" y="143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959" name="Line 15"/>
            <p:cNvSpPr>
              <a:spLocks noChangeShapeType="1"/>
            </p:cNvSpPr>
            <p:nvPr/>
          </p:nvSpPr>
          <p:spPr bwMode="auto">
            <a:xfrm>
              <a:off x="1791" y="143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960" name="Text Box 16"/>
            <p:cNvSpPr txBox="1">
              <a:spLocks noChangeArrowheads="1"/>
            </p:cNvSpPr>
            <p:nvPr/>
          </p:nvSpPr>
          <p:spPr bwMode="auto">
            <a:xfrm>
              <a:off x="3197" y="1582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/>
                <a:t>1</a:t>
              </a:r>
            </a:p>
          </p:txBody>
        </p:sp>
        <p:sp>
          <p:nvSpPr>
            <p:cNvPr id="82961" name="Text Box 17"/>
            <p:cNvSpPr txBox="1">
              <a:spLocks noChangeArrowheads="1"/>
            </p:cNvSpPr>
            <p:nvPr/>
          </p:nvSpPr>
          <p:spPr bwMode="auto">
            <a:xfrm>
              <a:off x="3563" y="1570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/>
                <a:t>2</a:t>
              </a:r>
            </a:p>
          </p:txBody>
        </p:sp>
        <p:sp>
          <p:nvSpPr>
            <p:cNvPr id="82962" name="Text Box 18"/>
            <p:cNvSpPr txBox="1">
              <a:spLocks noChangeArrowheads="1"/>
            </p:cNvSpPr>
            <p:nvPr/>
          </p:nvSpPr>
          <p:spPr bwMode="auto">
            <a:xfrm>
              <a:off x="3923" y="1572"/>
              <a:ext cx="23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/>
                <a:t>3</a:t>
              </a:r>
            </a:p>
          </p:txBody>
        </p:sp>
        <p:sp>
          <p:nvSpPr>
            <p:cNvPr id="82963" name="Text Box 19"/>
            <p:cNvSpPr txBox="1">
              <a:spLocks noChangeArrowheads="1"/>
            </p:cNvSpPr>
            <p:nvPr/>
          </p:nvSpPr>
          <p:spPr bwMode="auto">
            <a:xfrm>
              <a:off x="2372" y="1573"/>
              <a:ext cx="4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/>
                <a:t>－</a:t>
              </a:r>
              <a:r>
                <a:rPr lang="en-US" altLang="zh-CN" sz="2000" b="1"/>
                <a:t>1</a:t>
              </a:r>
            </a:p>
          </p:txBody>
        </p:sp>
        <p:sp>
          <p:nvSpPr>
            <p:cNvPr id="82964" name="Text Box 20"/>
            <p:cNvSpPr txBox="1">
              <a:spLocks noChangeArrowheads="1"/>
            </p:cNvSpPr>
            <p:nvPr/>
          </p:nvSpPr>
          <p:spPr bwMode="auto">
            <a:xfrm>
              <a:off x="1951" y="1573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/>
                <a:t>－</a:t>
              </a:r>
              <a:r>
                <a:rPr lang="en-US" altLang="zh-CN" sz="2000" b="1"/>
                <a:t>2</a:t>
              </a:r>
            </a:p>
          </p:txBody>
        </p:sp>
        <p:sp>
          <p:nvSpPr>
            <p:cNvPr id="82965" name="Text Box 21"/>
            <p:cNvSpPr txBox="1">
              <a:spLocks noChangeArrowheads="1"/>
            </p:cNvSpPr>
            <p:nvPr/>
          </p:nvSpPr>
          <p:spPr bwMode="auto">
            <a:xfrm>
              <a:off x="1565" y="1570"/>
              <a:ext cx="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/>
                <a:t>－</a:t>
              </a:r>
              <a:r>
                <a:rPr lang="en-US" altLang="zh-CN" sz="2000" b="1"/>
                <a:t>3</a:t>
              </a:r>
            </a:p>
          </p:txBody>
        </p:sp>
        <p:sp>
          <p:nvSpPr>
            <p:cNvPr id="82966" name="Oval 22"/>
            <p:cNvSpPr>
              <a:spLocks noChangeArrowheads="1"/>
            </p:cNvSpPr>
            <p:nvPr/>
          </p:nvSpPr>
          <p:spPr bwMode="auto">
            <a:xfrm>
              <a:off x="2131" y="1493"/>
              <a:ext cx="46" cy="4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67" name="Line 23"/>
            <p:cNvSpPr>
              <a:spLocks noChangeShapeType="1"/>
            </p:cNvSpPr>
            <p:nvPr/>
          </p:nvSpPr>
          <p:spPr bwMode="auto">
            <a:xfrm>
              <a:off x="4377" y="143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968" name="Text Box 24"/>
            <p:cNvSpPr txBox="1">
              <a:spLocks noChangeArrowheads="1"/>
            </p:cNvSpPr>
            <p:nvPr/>
          </p:nvSpPr>
          <p:spPr bwMode="auto">
            <a:xfrm>
              <a:off x="4286" y="1582"/>
              <a:ext cx="23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/>
                <a:t>4</a:t>
              </a:r>
            </a:p>
          </p:txBody>
        </p:sp>
        <p:sp>
          <p:nvSpPr>
            <p:cNvPr id="82969" name="Line 25"/>
            <p:cNvSpPr>
              <a:spLocks noChangeShapeType="1"/>
            </p:cNvSpPr>
            <p:nvPr/>
          </p:nvSpPr>
          <p:spPr bwMode="auto">
            <a:xfrm>
              <a:off x="1441" y="1448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970" name="Text Box 26"/>
            <p:cNvSpPr txBox="1">
              <a:spLocks noChangeArrowheads="1"/>
            </p:cNvSpPr>
            <p:nvPr/>
          </p:nvSpPr>
          <p:spPr bwMode="auto">
            <a:xfrm>
              <a:off x="1226" y="1569"/>
              <a:ext cx="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 dirty="0"/>
                <a:t>－</a:t>
              </a:r>
              <a:r>
                <a:rPr lang="en-US" altLang="zh-CN" sz="2000" b="1" dirty="0"/>
                <a:t>4</a:t>
              </a:r>
            </a:p>
          </p:txBody>
        </p:sp>
        <p:sp>
          <p:nvSpPr>
            <p:cNvPr id="82971" name="Oval 27"/>
            <p:cNvSpPr>
              <a:spLocks noChangeArrowheads="1"/>
            </p:cNvSpPr>
            <p:nvPr/>
          </p:nvSpPr>
          <p:spPr bwMode="auto">
            <a:xfrm>
              <a:off x="3993" y="1493"/>
              <a:ext cx="46" cy="4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2973" name="Text Box 29"/>
          <p:cNvSpPr txBox="1">
            <a:spLocks noChangeArrowheads="1"/>
          </p:cNvSpPr>
          <p:nvPr/>
        </p:nvSpPr>
        <p:spPr bwMode="auto">
          <a:xfrm>
            <a:off x="7380312" y="3203576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</a:rPr>
              <a:t>右</a:t>
            </a:r>
          </a:p>
        </p:txBody>
      </p:sp>
      <p:sp>
        <p:nvSpPr>
          <p:cNvPr id="82972" name="Text Box 28"/>
          <p:cNvSpPr txBox="1">
            <a:spLocks noChangeArrowheads="1"/>
          </p:cNvSpPr>
          <p:nvPr/>
        </p:nvSpPr>
        <p:spPr bwMode="auto">
          <a:xfrm>
            <a:off x="646907" y="3230563"/>
            <a:ext cx="7777162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/>
              <a:t>一般地，设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a</a:t>
            </a:r>
            <a:r>
              <a:rPr lang="zh-CN" altLang="en-US" sz="2000" b="1" dirty="0"/>
              <a:t>是一个正数，则数轴上表示数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a</a:t>
            </a:r>
            <a:r>
              <a:rPr lang="zh-CN" altLang="en-US" sz="2000" b="1" dirty="0"/>
              <a:t>的点在原点的</a:t>
            </a:r>
            <a:r>
              <a:rPr lang="en-US" altLang="zh-CN" sz="2000" b="1" dirty="0"/>
              <a:t>______</a:t>
            </a:r>
            <a:r>
              <a:rPr lang="zh-CN" altLang="en-US" sz="2000" b="1" dirty="0"/>
              <a:t>边，与原点的距离是</a:t>
            </a:r>
            <a:r>
              <a:rPr lang="en-US" altLang="zh-CN" sz="2000" b="1" dirty="0"/>
              <a:t>______</a:t>
            </a:r>
            <a:r>
              <a:rPr lang="zh-CN" altLang="en-US" sz="2000" b="1" dirty="0"/>
              <a:t>个单位长度；表示数－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a</a:t>
            </a:r>
            <a:r>
              <a:rPr lang="zh-CN" altLang="en-US" sz="2000" b="1" dirty="0"/>
              <a:t>的点在原点的</a:t>
            </a:r>
            <a:r>
              <a:rPr lang="en-US" altLang="zh-CN" sz="2000" b="1" dirty="0"/>
              <a:t>______</a:t>
            </a:r>
            <a:r>
              <a:rPr lang="zh-CN" altLang="en-US" sz="2000" b="1" dirty="0"/>
              <a:t>边，与原点的距离是</a:t>
            </a:r>
            <a:r>
              <a:rPr lang="en-US" altLang="zh-CN" sz="2000" b="1" dirty="0"/>
              <a:t>______</a:t>
            </a:r>
            <a:r>
              <a:rPr lang="zh-CN" altLang="en-US" sz="2000" b="1" dirty="0"/>
              <a:t>个单位长度</a:t>
            </a:r>
            <a:r>
              <a:rPr lang="en-US" altLang="zh-CN" sz="2000" b="1" dirty="0"/>
              <a:t>.</a:t>
            </a:r>
          </a:p>
        </p:txBody>
      </p:sp>
      <p:sp>
        <p:nvSpPr>
          <p:cNvPr id="82974" name="Text Box 30"/>
          <p:cNvSpPr txBox="1">
            <a:spLocks noChangeArrowheads="1"/>
          </p:cNvSpPr>
          <p:nvPr/>
        </p:nvSpPr>
        <p:spPr bwMode="auto">
          <a:xfrm>
            <a:off x="3059113" y="3440112"/>
            <a:ext cx="647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2975" name="Text Box 31"/>
          <p:cNvSpPr txBox="1">
            <a:spLocks noChangeArrowheads="1"/>
          </p:cNvSpPr>
          <p:nvPr/>
        </p:nvSpPr>
        <p:spPr bwMode="auto">
          <a:xfrm>
            <a:off x="900113" y="4016375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</a:rPr>
              <a:t>左</a:t>
            </a:r>
          </a:p>
        </p:txBody>
      </p:sp>
      <p:sp>
        <p:nvSpPr>
          <p:cNvPr id="82976" name="Text Box 32"/>
          <p:cNvSpPr txBox="1">
            <a:spLocks noChangeArrowheads="1"/>
          </p:cNvSpPr>
          <p:nvPr/>
        </p:nvSpPr>
        <p:spPr bwMode="auto">
          <a:xfrm>
            <a:off x="3953670" y="3821112"/>
            <a:ext cx="936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2979" name="Text Box 35"/>
          <p:cNvSpPr txBox="1">
            <a:spLocks noChangeArrowheads="1"/>
          </p:cNvSpPr>
          <p:nvPr/>
        </p:nvSpPr>
        <p:spPr bwMode="auto">
          <a:xfrm>
            <a:off x="454025" y="4724400"/>
            <a:ext cx="8280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zh-CN" altLang="en-US" sz="2400" b="1" dirty="0">
                <a:solidFill>
                  <a:srgbClr val="FF0000"/>
                </a:solidFill>
              </a:rPr>
              <a:t>在数轴上，右边的点所表示的数比左边的点所表示的数大。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zh-CN" altLang="en-US" sz="2400" b="1" dirty="0">
                <a:solidFill>
                  <a:srgbClr val="FF0000"/>
                </a:solidFill>
              </a:rPr>
              <a:t>正数大于</a:t>
            </a:r>
            <a:r>
              <a:rPr lang="en-US" altLang="zh-CN" sz="2400" b="1" dirty="0">
                <a:solidFill>
                  <a:srgbClr val="FF0000"/>
                </a:solidFill>
              </a:rPr>
              <a:t>0</a:t>
            </a:r>
            <a:r>
              <a:rPr lang="zh-CN" altLang="en-US" sz="2400" b="1" dirty="0">
                <a:solidFill>
                  <a:srgbClr val="FF0000"/>
                </a:solidFill>
              </a:rPr>
              <a:t>，负数小于</a:t>
            </a:r>
            <a:r>
              <a:rPr lang="en-US" altLang="zh-CN" sz="2400" b="1" dirty="0">
                <a:solidFill>
                  <a:srgbClr val="FF0000"/>
                </a:solidFill>
              </a:rPr>
              <a:t>0</a:t>
            </a:r>
            <a:r>
              <a:rPr lang="zh-CN" altLang="en-US" sz="2400" b="1" dirty="0">
                <a:solidFill>
                  <a:srgbClr val="FF0000"/>
                </a:solidFill>
              </a:rPr>
              <a:t>，正数大于一切负数。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82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73" grpId="0"/>
      <p:bldP spid="82972" grpId="0"/>
      <p:bldP spid="82974" grpId="0"/>
      <p:bldP spid="82975" grpId="0"/>
      <p:bldP spid="82976" grpId="0"/>
      <p:bldP spid="829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908175" y="404813"/>
            <a:ext cx="1512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/>
              <a:t>例题</a:t>
            </a:r>
            <a:r>
              <a:rPr lang="en-US" altLang="zh-CN" sz="2000" b="1" dirty="0"/>
              <a:t>1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800225" y="1052513"/>
            <a:ext cx="4608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/>
              <a:t>（</a:t>
            </a:r>
            <a:r>
              <a:rPr lang="en-US" altLang="zh-CN" sz="2000" b="1"/>
              <a:t>1</a:t>
            </a:r>
            <a:r>
              <a:rPr lang="zh-CN" altLang="en-US" sz="2000" b="1"/>
              <a:t>）画 出数轴并表示下列有理数：</a:t>
            </a:r>
          </a:p>
        </p:txBody>
      </p:sp>
      <p:graphicFrame>
        <p:nvGraphicFramePr>
          <p:cNvPr id="84997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1838325" y="1412875"/>
          <a:ext cx="503713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92" name="公式" r:id="rId3" imgW="2692400" imgH="393700" progId="Equation.3">
                  <p:embed/>
                </p:oleObj>
              </mc:Choice>
              <mc:Fallback>
                <p:oleObj name="公式" r:id="rId3" imgW="26924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1412875"/>
                        <a:ext cx="5037138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1116013" y="4005263"/>
            <a:ext cx="6372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/>
              <a:t>（</a:t>
            </a:r>
            <a:r>
              <a:rPr lang="en-US" altLang="zh-CN" sz="2000" b="1"/>
              <a:t>2</a:t>
            </a:r>
            <a:r>
              <a:rPr lang="zh-CN" altLang="en-US" sz="2000" b="1"/>
              <a:t>）写出数轴上点</a:t>
            </a:r>
            <a:r>
              <a:rPr lang="en-US" altLang="zh-CN" sz="2000" b="1" i="1">
                <a:latin typeface="Times New Roman" panose="02020603050405020304" pitchFamily="18" charset="0"/>
              </a:rPr>
              <a:t>A</a:t>
            </a:r>
            <a:r>
              <a:rPr lang="zh-CN" altLang="en-US" sz="2000" b="1" i="1">
                <a:latin typeface="Times New Roman" panose="02020603050405020304" pitchFamily="18" charset="0"/>
              </a:rPr>
              <a:t>、</a:t>
            </a:r>
            <a:r>
              <a:rPr lang="en-US" altLang="zh-CN" sz="2000" b="1" i="1">
                <a:latin typeface="Times New Roman" panose="02020603050405020304" pitchFamily="18" charset="0"/>
              </a:rPr>
              <a:t>B</a:t>
            </a:r>
            <a:r>
              <a:rPr lang="zh-CN" altLang="en-US" sz="2000" b="1" i="1">
                <a:latin typeface="Times New Roman" panose="02020603050405020304" pitchFamily="18" charset="0"/>
              </a:rPr>
              <a:t>、</a:t>
            </a:r>
            <a:r>
              <a:rPr lang="en-US" altLang="zh-CN" sz="2000" b="1" i="1">
                <a:latin typeface="Times New Roman" panose="02020603050405020304" pitchFamily="18" charset="0"/>
              </a:rPr>
              <a:t>C</a:t>
            </a:r>
            <a:r>
              <a:rPr lang="zh-CN" altLang="en-US" sz="2000" b="1" i="1">
                <a:latin typeface="Times New Roman" panose="02020603050405020304" pitchFamily="18" charset="0"/>
              </a:rPr>
              <a:t>、</a:t>
            </a:r>
            <a:r>
              <a:rPr lang="en-US" altLang="zh-CN" sz="2000" b="1" i="1">
                <a:latin typeface="Times New Roman" panose="02020603050405020304" pitchFamily="18" charset="0"/>
              </a:rPr>
              <a:t>D</a:t>
            </a:r>
            <a:r>
              <a:rPr lang="zh-CN" altLang="en-US" sz="2000" b="1" i="1">
                <a:latin typeface="Times New Roman" panose="02020603050405020304" pitchFamily="18" charset="0"/>
              </a:rPr>
              <a:t>、</a:t>
            </a:r>
            <a:r>
              <a:rPr lang="en-US" altLang="zh-CN" sz="2000" b="1" i="1">
                <a:latin typeface="Times New Roman" panose="02020603050405020304" pitchFamily="18" charset="0"/>
              </a:rPr>
              <a:t>E</a:t>
            </a:r>
            <a:r>
              <a:rPr lang="zh-CN" altLang="en-US" sz="2000" b="1" i="1">
                <a:latin typeface="Times New Roman" panose="02020603050405020304" pitchFamily="18" charset="0"/>
              </a:rPr>
              <a:t>表示</a:t>
            </a:r>
            <a:r>
              <a:rPr lang="zh-CN" altLang="en-US" sz="2000" b="1"/>
              <a:t>的数：</a:t>
            </a:r>
          </a:p>
        </p:txBody>
      </p:sp>
      <p:grpSp>
        <p:nvGrpSpPr>
          <p:cNvPr id="84999" name="Group 7"/>
          <p:cNvGrpSpPr/>
          <p:nvPr/>
        </p:nvGrpSpPr>
        <p:grpSpPr bwMode="auto">
          <a:xfrm>
            <a:off x="1547813" y="2852738"/>
            <a:ext cx="5832475" cy="628650"/>
            <a:chOff x="1020" y="1446"/>
            <a:chExt cx="3674" cy="396"/>
          </a:xfrm>
        </p:grpSpPr>
        <p:sp>
          <p:nvSpPr>
            <p:cNvPr id="85000" name="Line 8"/>
            <p:cNvSpPr>
              <a:spLocks noChangeShapeType="1"/>
            </p:cNvSpPr>
            <p:nvPr/>
          </p:nvSpPr>
          <p:spPr bwMode="auto">
            <a:xfrm>
              <a:off x="1020" y="1537"/>
              <a:ext cx="36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5001" name="Group 9"/>
            <p:cNvGrpSpPr/>
            <p:nvPr/>
          </p:nvGrpSpPr>
          <p:grpSpPr bwMode="auto">
            <a:xfrm>
              <a:off x="2804" y="1446"/>
              <a:ext cx="499" cy="384"/>
              <a:chOff x="2699" y="3475"/>
              <a:chExt cx="499" cy="384"/>
            </a:xfrm>
          </p:grpSpPr>
          <p:sp>
            <p:nvSpPr>
              <p:cNvPr id="85002" name="Line 10"/>
              <p:cNvSpPr>
                <a:spLocks noChangeShapeType="1"/>
              </p:cNvSpPr>
              <p:nvPr/>
            </p:nvSpPr>
            <p:spPr bwMode="auto">
              <a:xfrm>
                <a:off x="2789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5003" name="Text Box 11"/>
              <p:cNvSpPr txBox="1">
                <a:spLocks noChangeArrowheads="1"/>
              </p:cNvSpPr>
              <p:nvPr/>
            </p:nvSpPr>
            <p:spPr bwMode="auto">
              <a:xfrm>
                <a:off x="2699" y="3609"/>
                <a:ext cx="4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/>
                  <a:t>0</a:t>
                </a:r>
              </a:p>
            </p:txBody>
          </p:sp>
        </p:grpSp>
        <p:sp>
          <p:nvSpPr>
            <p:cNvPr id="85004" name="Line 12"/>
            <p:cNvSpPr>
              <a:spLocks noChangeShapeType="1"/>
            </p:cNvSpPr>
            <p:nvPr/>
          </p:nvSpPr>
          <p:spPr bwMode="auto">
            <a:xfrm>
              <a:off x="3257" y="144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005" name="Line 13"/>
            <p:cNvSpPr>
              <a:spLocks noChangeShapeType="1"/>
            </p:cNvSpPr>
            <p:nvPr/>
          </p:nvSpPr>
          <p:spPr bwMode="auto">
            <a:xfrm>
              <a:off x="3620" y="144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006" name="Line 14"/>
            <p:cNvSpPr>
              <a:spLocks noChangeShapeType="1"/>
            </p:cNvSpPr>
            <p:nvPr/>
          </p:nvSpPr>
          <p:spPr bwMode="auto">
            <a:xfrm>
              <a:off x="2510" y="144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007" name="Line 15"/>
            <p:cNvSpPr>
              <a:spLocks noChangeShapeType="1"/>
            </p:cNvSpPr>
            <p:nvPr/>
          </p:nvSpPr>
          <p:spPr bwMode="auto">
            <a:xfrm>
              <a:off x="3983" y="144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008" name="Line 16"/>
            <p:cNvSpPr>
              <a:spLocks noChangeShapeType="1"/>
            </p:cNvSpPr>
            <p:nvPr/>
          </p:nvSpPr>
          <p:spPr bwMode="auto">
            <a:xfrm>
              <a:off x="2123" y="144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009" name="Line 17"/>
            <p:cNvSpPr>
              <a:spLocks noChangeShapeType="1"/>
            </p:cNvSpPr>
            <p:nvPr/>
          </p:nvSpPr>
          <p:spPr bwMode="auto">
            <a:xfrm>
              <a:off x="1760" y="144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010" name="Text Box 18"/>
            <p:cNvSpPr txBox="1">
              <a:spLocks noChangeArrowheads="1"/>
            </p:cNvSpPr>
            <p:nvPr/>
          </p:nvSpPr>
          <p:spPr bwMode="auto">
            <a:xfrm>
              <a:off x="3166" y="1592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/>
                <a:t>1</a:t>
              </a:r>
            </a:p>
          </p:txBody>
        </p:sp>
        <p:sp>
          <p:nvSpPr>
            <p:cNvPr id="85011" name="Text Box 19"/>
            <p:cNvSpPr txBox="1">
              <a:spLocks noChangeArrowheads="1"/>
            </p:cNvSpPr>
            <p:nvPr/>
          </p:nvSpPr>
          <p:spPr bwMode="auto">
            <a:xfrm>
              <a:off x="3532" y="1580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/>
                <a:t>2</a:t>
              </a:r>
            </a:p>
          </p:txBody>
        </p:sp>
        <p:sp>
          <p:nvSpPr>
            <p:cNvPr id="85012" name="Text Box 20"/>
            <p:cNvSpPr txBox="1">
              <a:spLocks noChangeArrowheads="1"/>
            </p:cNvSpPr>
            <p:nvPr/>
          </p:nvSpPr>
          <p:spPr bwMode="auto">
            <a:xfrm>
              <a:off x="3892" y="1582"/>
              <a:ext cx="23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/>
                <a:t>3</a:t>
              </a:r>
            </a:p>
          </p:txBody>
        </p:sp>
        <p:sp>
          <p:nvSpPr>
            <p:cNvPr id="85013" name="Text Box 21"/>
            <p:cNvSpPr txBox="1">
              <a:spLocks noChangeArrowheads="1"/>
            </p:cNvSpPr>
            <p:nvPr/>
          </p:nvSpPr>
          <p:spPr bwMode="auto">
            <a:xfrm>
              <a:off x="2341" y="1583"/>
              <a:ext cx="4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/>
                <a:t>－</a:t>
              </a:r>
              <a:r>
                <a:rPr lang="en-US" altLang="zh-CN" sz="2000" b="1"/>
                <a:t>1</a:t>
              </a:r>
            </a:p>
          </p:txBody>
        </p:sp>
        <p:sp>
          <p:nvSpPr>
            <p:cNvPr id="85014" name="Text Box 22"/>
            <p:cNvSpPr txBox="1">
              <a:spLocks noChangeArrowheads="1"/>
            </p:cNvSpPr>
            <p:nvPr/>
          </p:nvSpPr>
          <p:spPr bwMode="auto">
            <a:xfrm>
              <a:off x="1920" y="1583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/>
                <a:t>－</a:t>
              </a:r>
              <a:r>
                <a:rPr lang="en-US" altLang="zh-CN" sz="2000" b="1"/>
                <a:t>2</a:t>
              </a:r>
            </a:p>
          </p:txBody>
        </p:sp>
        <p:sp>
          <p:nvSpPr>
            <p:cNvPr id="85015" name="Text Box 23"/>
            <p:cNvSpPr txBox="1">
              <a:spLocks noChangeArrowheads="1"/>
            </p:cNvSpPr>
            <p:nvPr/>
          </p:nvSpPr>
          <p:spPr bwMode="auto">
            <a:xfrm>
              <a:off x="1534" y="1580"/>
              <a:ext cx="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/>
                <a:t>－</a:t>
              </a:r>
              <a:r>
                <a:rPr lang="en-US" altLang="zh-CN" sz="2000" b="1"/>
                <a:t>3</a:t>
              </a:r>
            </a:p>
          </p:txBody>
        </p:sp>
        <p:sp>
          <p:nvSpPr>
            <p:cNvPr id="85016" name="Line 24"/>
            <p:cNvSpPr>
              <a:spLocks noChangeShapeType="1"/>
            </p:cNvSpPr>
            <p:nvPr/>
          </p:nvSpPr>
          <p:spPr bwMode="auto">
            <a:xfrm>
              <a:off x="4346" y="144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017" name="Text Box 25"/>
            <p:cNvSpPr txBox="1">
              <a:spLocks noChangeArrowheads="1"/>
            </p:cNvSpPr>
            <p:nvPr/>
          </p:nvSpPr>
          <p:spPr bwMode="auto">
            <a:xfrm>
              <a:off x="4255" y="1592"/>
              <a:ext cx="23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/>
                <a:t>4</a:t>
              </a:r>
            </a:p>
          </p:txBody>
        </p:sp>
        <p:sp>
          <p:nvSpPr>
            <p:cNvPr id="85018" name="Line 26"/>
            <p:cNvSpPr>
              <a:spLocks noChangeShapeType="1"/>
            </p:cNvSpPr>
            <p:nvPr/>
          </p:nvSpPr>
          <p:spPr bwMode="auto">
            <a:xfrm>
              <a:off x="1410" y="1458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019" name="Text Box 27"/>
            <p:cNvSpPr txBox="1">
              <a:spLocks noChangeArrowheads="1"/>
            </p:cNvSpPr>
            <p:nvPr/>
          </p:nvSpPr>
          <p:spPr bwMode="auto">
            <a:xfrm>
              <a:off x="1195" y="1579"/>
              <a:ext cx="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/>
                <a:t>－</a:t>
              </a:r>
              <a:r>
                <a:rPr lang="en-US" altLang="zh-CN" sz="2000" b="1"/>
                <a:t>4</a:t>
              </a:r>
            </a:p>
          </p:txBody>
        </p:sp>
      </p:grpSp>
      <p:grpSp>
        <p:nvGrpSpPr>
          <p:cNvPr id="85020" name="Group 28"/>
          <p:cNvGrpSpPr/>
          <p:nvPr/>
        </p:nvGrpSpPr>
        <p:grpSpPr bwMode="auto">
          <a:xfrm>
            <a:off x="5111750" y="2349500"/>
            <a:ext cx="935038" cy="700088"/>
            <a:chOff x="3220" y="1480"/>
            <a:chExt cx="589" cy="441"/>
          </a:xfrm>
        </p:grpSpPr>
        <p:sp>
          <p:nvSpPr>
            <p:cNvPr id="85021" name="Text Box 29"/>
            <p:cNvSpPr txBox="1">
              <a:spLocks noChangeArrowheads="1"/>
            </p:cNvSpPr>
            <p:nvPr/>
          </p:nvSpPr>
          <p:spPr bwMode="auto">
            <a:xfrm>
              <a:off x="3220" y="1480"/>
              <a:ext cx="5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0000FF"/>
                  </a:solidFill>
                </a:rPr>
                <a:t>1.5</a:t>
              </a:r>
            </a:p>
          </p:txBody>
        </p:sp>
        <p:sp>
          <p:nvSpPr>
            <p:cNvPr id="85022" name="Oval 30"/>
            <p:cNvSpPr>
              <a:spLocks noChangeArrowheads="1"/>
            </p:cNvSpPr>
            <p:nvPr/>
          </p:nvSpPr>
          <p:spPr bwMode="auto">
            <a:xfrm>
              <a:off x="3357" y="1875"/>
              <a:ext cx="46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85023" name="Group 31"/>
          <p:cNvGrpSpPr/>
          <p:nvPr/>
        </p:nvGrpSpPr>
        <p:grpSpPr bwMode="auto">
          <a:xfrm>
            <a:off x="6948488" y="2276475"/>
            <a:ext cx="363537" cy="754063"/>
            <a:chOff x="4425" y="1537"/>
            <a:chExt cx="229" cy="408"/>
          </a:xfrm>
        </p:grpSpPr>
        <p:graphicFrame>
          <p:nvGraphicFramePr>
            <p:cNvPr id="85024" name="Object 32"/>
            <p:cNvGraphicFramePr>
              <a:graphicFrameLocks noChangeAspect="1"/>
            </p:cNvGraphicFramePr>
            <p:nvPr/>
          </p:nvGraphicFramePr>
          <p:xfrm>
            <a:off x="4425" y="1537"/>
            <a:ext cx="229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093" name="公式" r:id="rId5" imgW="203200" imgH="520700" progId="Equation.3">
                    <p:embed/>
                  </p:oleObj>
                </mc:Choice>
                <mc:Fallback>
                  <p:oleObj name="公式" r:id="rId5" imgW="203200" imgH="52070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5" y="1537"/>
                          <a:ext cx="229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5025" name="Oval 33"/>
            <p:cNvSpPr>
              <a:spLocks noChangeArrowheads="1"/>
            </p:cNvSpPr>
            <p:nvPr/>
          </p:nvSpPr>
          <p:spPr bwMode="auto">
            <a:xfrm>
              <a:off x="4483" y="1863"/>
              <a:ext cx="46" cy="4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85026" name="Group 34"/>
          <p:cNvGrpSpPr/>
          <p:nvPr/>
        </p:nvGrpSpPr>
        <p:grpSpPr bwMode="auto">
          <a:xfrm>
            <a:off x="3078163" y="2349500"/>
            <a:ext cx="935037" cy="685800"/>
            <a:chOff x="1939" y="1480"/>
            <a:chExt cx="589" cy="432"/>
          </a:xfrm>
        </p:grpSpPr>
        <p:sp>
          <p:nvSpPr>
            <p:cNvPr id="85027" name="Oval 35"/>
            <p:cNvSpPr>
              <a:spLocks noChangeArrowheads="1"/>
            </p:cNvSpPr>
            <p:nvPr/>
          </p:nvSpPr>
          <p:spPr bwMode="auto">
            <a:xfrm>
              <a:off x="2054" y="1866"/>
              <a:ext cx="46" cy="4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28" name="Text Box 36"/>
            <p:cNvSpPr txBox="1">
              <a:spLocks noChangeArrowheads="1"/>
            </p:cNvSpPr>
            <p:nvPr/>
          </p:nvSpPr>
          <p:spPr bwMode="auto">
            <a:xfrm>
              <a:off x="1939" y="1480"/>
              <a:ext cx="5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3300"/>
                  </a:solidFill>
                </a:rPr>
                <a:t>－</a:t>
              </a:r>
              <a:r>
                <a:rPr lang="en-US" altLang="zh-CN" sz="2000" b="1">
                  <a:solidFill>
                    <a:srgbClr val="FF3300"/>
                  </a:solidFill>
                </a:rPr>
                <a:t>2</a:t>
              </a:r>
            </a:p>
          </p:txBody>
        </p:sp>
      </p:grpSp>
      <p:grpSp>
        <p:nvGrpSpPr>
          <p:cNvPr id="85029" name="Group 37"/>
          <p:cNvGrpSpPr/>
          <p:nvPr/>
        </p:nvGrpSpPr>
        <p:grpSpPr bwMode="auto">
          <a:xfrm>
            <a:off x="5561013" y="2362200"/>
            <a:ext cx="325437" cy="692150"/>
            <a:chOff x="3503" y="1488"/>
            <a:chExt cx="205" cy="436"/>
          </a:xfrm>
        </p:grpSpPr>
        <p:sp>
          <p:nvSpPr>
            <p:cNvPr id="85030" name="Oval 38"/>
            <p:cNvSpPr>
              <a:spLocks noChangeArrowheads="1"/>
            </p:cNvSpPr>
            <p:nvPr/>
          </p:nvSpPr>
          <p:spPr bwMode="auto">
            <a:xfrm>
              <a:off x="3560" y="1878"/>
              <a:ext cx="46" cy="4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31" name="Rectangle 39"/>
            <p:cNvSpPr>
              <a:spLocks noChangeArrowheads="1"/>
            </p:cNvSpPr>
            <p:nvPr/>
          </p:nvSpPr>
          <p:spPr bwMode="auto">
            <a:xfrm>
              <a:off x="3503" y="148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2</a:t>
              </a:r>
            </a:p>
          </p:txBody>
        </p:sp>
      </p:grpSp>
      <p:grpSp>
        <p:nvGrpSpPr>
          <p:cNvPr id="85032" name="Group 40"/>
          <p:cNvGrpSpPr/>
          <p:nvPr/>
        </p:nvGrpSpPr>
        <p:grpSpPr bwMode="auto">
          <a:xfrm>
            <a:off x="2484438" y="2349500"/>
            <a:ext cx="790575" cy="682625"/>
            <a:chOff x="1565" y="1480"/>
            <a:chExt cx="498" cy="430"/>
          </a:xfrm>
        </p:grpSpPr>
        <p:sp>
          <p:nvSpPr>
            <p:cNvPr id="85033" name="Oval 41"/>
            <p:cNvSpPr>
              <a:spLocks noChangeArrowheads="1"/>
            </p:cNvSpPr>
            <p:nvPr/>
          </p:nvSpPr>
          <p:spPr bwMode="auto">
            <a:xfrm>
              <a:off x="1885" y="1864"/>
              <a:ext cx="46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>
                <a:solidFill>
                  <a:srgbClr val="0000FF"/>
                </a:solidFill>
              </a:endParaRPr>
            </a:p>
          </p:txBody>
        </p:sp>
        <p:sp>
          <p:nvSpPr>
            <p:cNvPr id="85034" name="Rectangle 42"/>
            <p:cNvSpPr>
              <a:spLocks noChangeArrowheads="1"/>
            </p:cNvSpPr>
            <p:nvPr/>
          </p:nvSpPr>
          <p:spPr bwMode="auto">
            <a:xfrm>
              <a:off x="1565" y="1480"/>
              <a:ext cx="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0000FF"/>
                  </a:solidFill>
                </a:rPr>
                <a:t>－</a:t>
              </a:r>
              <a:r>
                <a:rPr lang="en-US" altLang="zh-CN" sz="2000" b="1">
                  <a:solidFill>
                    <a:srgbClr val="0000FF"/>
                  </a:solidFill>
                </a:rPr>
                <a:t>2.5</a:t>
              </a:r>
            </a:p>
          </p:txBody>
        </p:sp>
      </p:grpSp>
      <p:grpSp>
        <p:nvGrpSpPr>
          <p:cNvPr id="85035" name="Group 43"/>
          <p:cNvGrpSpPr/>
          <p:nvPr/>
        </p:nvGrpSpPr>
        <p:grpSpPr bwMode="auto">
          <a:xfrm>
            <a:off x="4375150" y="2398713"/>
            <a:ext cx="325438" cy="652462"/>
            <a:chOff x="2756" y="1511"/>
            <a:chExt cx="205" cy="411"/>
          </a:xfrm>
        </p:grpSpPr>
        <p:sp>
          <p:nvSpPr>
            <p:cNvPr id="85036" name="Oval 44"/>
            <p:cNvSpPr>
              <a:spLocks noChangeArrowheads="1"/>
            </p:cNvSpPr>
            <p:nvPr/>
          </p:nvSpPr>
          <p:spPr bwMode="auto">
            <a:xfrm>
              <a:off x="2825" y="1876"/>
              <a:ext cx="46" cy="4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37" name="Rectangle 45"/>
            <p:cNvSpPr>
              <a:spLocks noChangeArrowheads="1"/>
            </p:cNvSpPr>
            <p:nvPr/>
          </p:nvSpPr>
          <p:spPr bwMode="auto">
            <a:xfrm>
              <a:off x="2756" y="1511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0</a:t>
              </a:r>
            </a:p>
          </p:txBody>
        </p:sp>
      </p:grpSp>
      <p:grpSp>
        <p:nvGrpSpPr>
          <p:cNvPr id="85038" name="Group 46"/>
          <p:cNvGrpSpPr/>
          <p:nvPr/>
        </p:nvGrpSpPr>
        <p:grpSpPr bwMode="auto">
          <a:xfrm>
            <a:off x="3786188" y="2101990"/>
            <a:ext cx="504825" cy="862013"/>
            <a:chOff x="2402" y="1500"/>
            <a:chExt cx="318" cy="467"/>
          </a:xfrm>
        </p:grpSpPr>
        <p:sp>
          <p:nvSpPr>
            <p:cNvPr id="85039" name="Oval 47"/>
            <p:cNvSpPr>
              <a:spLocks noChangeArrowheads="1"/>
            </p:cNvSpPr>
            <p:nvPr/>
          </p:nvSpPr>
          <p:spPr bwMode="auto">
            <a:xfrm>
              <a:off x="2574" y="1864"/>
              <a:ext cx="46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>
                <a:solidFill>
                  <a:srgbClr val="0000FF"/>
                </a:solidFill>
              </a:endParaRPr>
            </a:p>
          </p:txBody>
        </p:sp>
        <p:graphicFrame>
          <p:nvGraphicFramePr>
            <p:cNvPr id="85040" name="Object 48"/>
            <p:cNvGraphicFramePr>
              <a:graphicFrameLocks noChangeAspect="1"/>
            </p:cNvGraphicFramePr>
            <p:nvPr/>
          </p:nvGraphicFramePr>
          <p:xfrm>
            <a:off x="2402" y="1500"/>
            <a:ext cx="318" cy="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094" name="公式" r:id="rId7" imgW="342900" imgH="520700" progId="Equation.3">
                    <p:embed/>
                  </p:oleObj>
                </mc:Choice>
                <mc:Fallback>
                  <p:oleObj name="公式" r:id="rId7" imgW="342900" imgH="520700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2" y="1500"/>
                          <a:ext cx="318" cy="4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5041" name="Group 49"/>
          <p:cNvGrpSpPr/>
          <p:nvPr/>
        </p:nvGrpSpPr>
        <p:grpSpPr bwMode="auto">
          <a:xfrm>
            <a:off x="1592263" y="4365625"/>
            <a:ext cx="5832475" cy="1065213"/>
            <a:chOff x="1003" y="2750"/>
            <a:chExt cx="3674" cy="671"/>
          </a:xfrm>
        </p:grpSpPr>
        <p:grpSp>
          <p:nvGrpSpPr>
            <p:cNvPr id="85042" name="Group 50"/>
            <p:cNvGrpSpPr/>
            <p:nvPr/>
          </p:nvGrpSpPr>
          <p:grpSpPr bwMode="auto">
            <a:xfrm>
              <a:off x="1003" y="3025"/>
              <a:ext cx="3674" cy="396"/>
              <a:chOff x="1003" y="3251"/>
              <a:chExt cx="3674" cy="396"/>
            </a:xfrm>
          </p:grpSpPr>
          <p:sp>
            <p:nvSpPr>
              <p:cNvPr id="85043" name="Line 51"/>
              <p:cNvSpPr>
                <a:spLocks noChangeShapeType="1"/>
              </p:cNvSpPr>
              <p:nvPr/>
            </p:nvSpPr>
            <p:spPr bwMode="auto">
              <a:xfrm>
                <a:off x="1003" y="3342"/>
                <a:ext cx="367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85044" name="Group 52"/>
              <p:cNvGrpSpPr/>
              <p:nvPr/>
            </p:nvGrpSpPr>
            <p:grpSpPr bwMode="auto">
              <a:xfrm>
                <a:off x="2787" y="3251"/>
                <a:ext cx="499" cy="384"/>
                <a:chOff x="2699" y="3475"/>
                <a:chExt cx="499" cy="384"/>
              </a:xfrm>
            </p:grpSpPr>
            <p:sp>
              <p:nvSpPr>
                <p:cNvPr id="85045" name="Line 53"/>
                <p:cNvSpPr>
                  <a:spLocks noChangeShapeType="1"/>
                </p:cNvSpPr>
                <p:nvPr/>
              </p:nvSpPr>
              <p:spPr bwMode="auto">
                <a:xfrm>
                  <a:off x="2789" y="3475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5046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699" y="3609"/>
                  <a:ext cx="49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000" b="1"/>
                    <a:t>0</a:t>
                  </a:r>
                </a:p>
              </p:txBody>
            </p:sp>
          </p:grpSp>
          <p:sp>
            <p:nvSpPr>
              <p:cNvPr id="85047" name="Line 55"/>
              <p:cNvSpPr>
                <a:spLocks noChangeShapeType="1"/>
              </p:cNvSpPr>
              <p:nvPr/>
            </p:nvSpPr>
            <p:spPr bwMode="auto">
              <a:xfrm>
                <a:off x="3240" y="3251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5048" name="Line 56"/>
              <p:cNvSpPr>
                <a:spLocks noChangeShapeType="1"/>
              </p:cNvSpPr>
              <p:nvPr/>
            </p:nvSpPr>
            <p:spPr bwMode="auto">
              <a:xfrm>
                <a:off x="3603" y="3251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5049" name="Line 57"/>
              <p:cNvSpPr>
                <a:spLocks noChangeShapeType="1"/>
              </p:cNvSpPr>
              <p:nvPr/>
            </p:nvSpPr>
            <p:spPr bwMode="auto">
              <a:xfrm>
                <a:off x="2493" y="3251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5050" name="Line 58"/>
              <p:cNvSpPr>
                <a:spLocks noChangeShapeType="1"/>
              </p:cNvSpPr>
              <p:nvPr/>
            </p:nvSpPr>
            <p:spPr bwMode="auto">
              <a:xfrm>
                <a:off x="3966" y="3251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5051" name="Line 59"/>
              <p:cNvSpPr>
                <a:spLocks noChangeShapeType="1"/>
              </p:cNvSpPr>
              <p:nvPr/>
            </p:nvSpPr>
            <p:spPr bwMode="auto">
              <a:xfrm>
                <a:off x="2106" y="3251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5052" name="Line 60"/>
              <p:cNvSpPr>
                <a:spLocks noChangeShapeType="1"/>
              </p:cNvSpPr>
              <p:nvPr/>
            </p:nvSpPr>
            <p:spPr bwMode="auto">
              <a:xfrm>
                <a:off x="1743" y="3251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5053" name="Text Box 61"/>
              <p:cNvSpPr txBox="1">
                <a:spLocks noChangeArrowheads="1"/>
              </p:cNvSpPr>
              <p:nvPr/>
            </p:nvSpPr>
            <p:spPr bwMode="auto">
              <a:xfrm>
                <a:off x="3149" y="3397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/>
                  <a:t>1</a:t>
                </a:r>
              </a:p>
            </p:txBody>
          </p:sp>
          <p:sp>
            <p:nvSpPr>
              <p:cNvPr id="85054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385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/>
                  <a:t>2</a:t>
                </a:r>
              </a:p>
            </p:txBody>
          </p:sp>
          <p:sp>
            <p:nvSpPr>
              <p:cNvPr id="85055" name="Text Box 63"/>
              <p:cNvSpPr txBox="1">
                <a:spLocks noChangeArrowheads="1"/>
              </p:cNvSpPr>
              <p:nvPr/>
            </p:nvSpPr>
            <p:spPr bwMode="auto">
              <a:xfrm>
                <a:off x="3875" y="3387"/>
                <a:ext cx="23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/>
                  <a:t>3</a:t>
                </a:r>
              </a:p>
            </p:txBody>
          </p:sp>
          <p:sp>
            <p:nvSpPr>
              <p:cNvPr id="85056" name="Text Box 64"/>
              <p:cNvSpPr txBox="1">
                <a:spLocks noChangeArrowheads="1"/>
              </p:cNvSpPr>
              <p:nvPr/>
            </p:nvSpPr>
            <p:spPr bwMode="auto">
              <a:xfrm>
                <a:off x="2324" y="3388"/>
                <a:ext cx="40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000" b="1"/>
                  <a:t>－</a:t>
                </a:r>
                <a:r>
                  <a:rPr lang="en-US" altLang="zh-CN" sz="2000" b="1"/>
                  <a:t>1</a:t>
                </a:r>
              </a:p>
            </p:txBody>
          </p:sp>
          <p:sp>
            <p:nvSpPr>
              <p:cNvPr id="85057" name="Text Box 65"/>
              <p:cNvSpPr txBox="1">
                <a:spLocks noChangeArrowheads="1"/>
              </p:cNvSpPr>
              <p:nvPr/>
            </p:nvSpPr>
            <p:spPr bwMode="auto">
              <a:xfrm>
                <a:off x="1903" y="338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000" b="1"/>
                  <a:t>－</a:t>
                </a:r>
                <a:r>
                  <a:rPr lang="en-US" altLang="zh-CN" sz="2000" b="1"/>
                  <a:t>2</a:t>
                </a:r>
              </a:p>
            </p:txBody>
          </p:sp>
          <p:sp>
            <p:nvSpPr>
              <p:cNvPr id="85058" name="Text Box 66"/>
              <p:cNvSpPr txBox="1">
                <a:spLocks noChangeArrowheads="1"/>
              </p:cNvSpPr>
              <p:nvPr/>
            </p:nvSpPr>
            <p:spPr bwMode="auto">
              <a:xfrm>
                <a:off x="1517" y="3385"/>
                <a:ext cx="49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000" b="1"/>
                  <a:t>－</a:t>
                </a:r>
                <a:r>
                  <a:rPr lang="en-US" altLang="zh-CN" sz="2000" b="1"/>
                  <a:t>3</a:t>
                </a:r>
              </a:p>
            </p:txBody>
          </p:sp>
          <p:sp>
            <p:nvSpPr>
              <p:cNvPr id="85059" name="Line 67"/>
              <p:cNvSpPr>
                <a:spLocks noChangeShapeType="1"/>
              </p:cNvSpPr>
              <p:nvPr/>
            </p:nvSpPr>
            <p:spPr bwMode="auto">
              <a:xfrm>
                <a:off x="4329" y="3251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5060" name="Text Box 68"/>
              <p:cNvSpPr txBox="1">
                <a:spLocks noChangeArrowheads="1"/>
              </p:cNvSpPr>
              <p:nvPr/>
            </p:nvSpPr>
            <p:spPr bwMode="auto">
              <a:xfrm>
                <a:off x="4238" y="3397"/>
                <a:ext cx="23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/>
                  <a:t>4</a:t>
                </a:r>
              </a:p>
            </p:txBody>
          </p:sp>
          <p:sp>
            <p:nvSpPr>
              <p:cNvPr id="85061" name="Line 69"/>
              <p:cNvSpPr>
                <a:spLocks noChangeShapeType="1"/>
              </p:cNvSpPr>
              <p:nvPr/>
            </p:nvSpPr>
            <p:spPr bwMode="auto">
              <a:xfrm>
                <a:off x="1393" y="3263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5062" name="Text Box 70"/>
              <p:cNvSpPr txBox="1">
                <a:spLocks noChangeArrowheads="1"/>
              </p:cNvSpPr>
              <p:nvPr/>
            </p:nvSpPr>
            <p:spPr bwMode="auto">
              <a:xfrm>
                <a:off x="1178" y="3384"/>
                <a:ext cx="49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000" b="1"/>
                  <a:t>－</a:t>
                </a:r>
                <a:r>
                  <a:rPr lang="en-US" altLang="zh-CN" sz="2000" b="1"/>
                  <a:t>4</a:t>
                </a:r>
              </a:p>
            </p:txBody>
          </p:sp>
        </p:grpSp>
        <p:sp>
          <p:nvSpPr>
            <p:cNvPr id="85063" name="Oval 71"/>
            <p:cNvSpPr>
              <a:spLocks noChangeArrowheads="1"/>
            </p:cNvSpPr>
            <p:nvPr/>
          </p:nvSpPr>
          <p:spPr bwMode="auto">
            <a:xfrm>
              <a:off x="2856" y="3089"/>
              <a:ext cx="46" cy="4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64" name="Oval 72"/>
            <p:cNvSpPr>
              <a:spLocks noChangeArrowheads="1"/>
            </p:cNvSpPr>
            <p:nvPr/>
          </p:nvSpPr>
          <p:spPr bwMode="auto">
            <a:xfrm>
              <a:off x="2088" y="3080"/>
              <a:ext cx="46" cy="4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65" name="Oval 73"/>
            <p:cNvSpPr>
              <a:spLocks noChangeArrowheads="1"/>
            </p:cNvSpPr>
            <p:nvPr/>
          </p:nvSpPr>
          <p:spPr bwMode="auto">
            <a:xfrm>
              <a:off x="1713" y="3080"/>
              <a:ext cx="46" cy="4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66" name="Oval 74"/>
            <p:cNvSpPr>
              <a:spLocks noChangeArrowheads="1"/>
            </p:cNvSpPr>
            <p:nvPr/>
          </p:nvSpPr>
          <p:spPr bwMode="auto">
            <a:xfrm>
              <a:off x="3210" y="3080"/>
              <a:ext cx="46" cy="4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67" name="Oval 75"/>
            <p:cNvSpPr>
              <a:spLocks noChangeArrowheads="1"/>
            </p:cNvSpPr>
            <p:nvPr/>
          </p:nvSpPr>
          <p:spPr bwMode="auto">
            <a:xfrm>
              <a:off x="3763" y="3080"/>
              <a:ext cx="46" cy="4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68" name="Text Box 76"/>
            <p:cNvSpPr txBox="1">
              <a:spLocks noChangeArrowheads="1"/>
            </p:cNvSpPr>
            <p:nvPr/>
          </p:nvSpPr>
          <p:spPr bwMode="auto">
            <a:xfrm>
              <a:off x="1655" y="2750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85069" name="Text Box 77"/>
            <p:cNvSpPr txBox="1">
              <a:spLocks noChangeArrowheads="1"/>
            </p:cNvSpPr>
            <p:nvPr/>
          </p:nvSpPr>
          <p:spPr bwMode="auto">
            <a:xfrm>
              <a:off x="2744" y="2750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85070" name="Text Box 78"/>
            <p:cNvSpPr txBox="1">
              <a:spLocks noChangeArrowheads="1"/>
            </p:cNvSpPr>
            <p:nvPr/>
          </p:nvSpPr>
          <p:spPr bwMode="auto">
            <a:xfrm>
              <a:off x="1973" y="2750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5071" name="Text Box 79"/>
            <p:cNvSpPr txBox="1">
              <a:spLocks noChangeArrowheads="1"/>
            </p:cNvSpPr>
            <p:nvPr/>
          </p:nvSpPr>
          <p:spPr bwMode="auto">
            <a:xfrm>
              <a:off x="3107" y="2750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85072" name="Text Box 80"/>
            <p:cNvSpPr txBox="1">
              <a:spLocks noChangeArrowheads="1"/>
            </p:cNvSpPr>
            <p:nvPr/>
          </p:nvSpPr>
          <p:spPr bwMode="auto">
            <a:xfrm>
              <a:off x="3696" y="2761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i="1"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85073" name="Text Box 81"/>
          <p:cNvSpPr txBox="1">
            <a:spLocks noChangeArrowheads="1"/>
          </p:cNvSpPr>
          <p:nvPr/>
        </p:nvSpPr>
        <p:spPr bwMode="auto">
          <a:xfrm>
            <a:off x="611188" y="58769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</a:rPr>
              <a:t>点</a:t>
            </a:r>
            <a:r>
              <a:rPr lang="en-US" altLang="zh-CN" sz="2000" b="1" i="1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b="1">
                <a:solidFill>
                  <a:srgbClr val="FF0000"/>
                </a:solidFill>
              </a:rPr>
              <a:t>表示</a:t>
            </a:r>
            <a:r>
              <a:rPr lang="en-US" altLang="zh-CN" sz="20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5074" name="Text Box 82"/>
          <p:cNvSpPr txBox="1">
            <a:spLocks noChangeArrowheads="1"/>
          </p:cNvSpPr>
          <p:nvPr/>
        </p:nvSpPr>
        <p:spPr bwMode="auto">
          <a:xfrm>
            <a:off x="2193925" y="5876925"/>
            <a:ext cx="187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</a:rPr>
              <a:t>点</a:t>
            </a:r>
            <a:r>
              <a:rPr lang="en-US" altLang="zh-CN" sz="2000" b="1" i="1">
                <a:solidFill>
                  <a:srgbClr val="FF33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b="1">
                <a:solidFill>
                  <a:srgbClr val="FF0000"/>
                </a:solidFill>
              </a:rPr>
              <a:t>表示</a:t>
            </a:r>
            <a:r>
              <a:rPr lang="zh-CN" altLang="en-US" b="1">
                <a:solidFill>
                  <a:srgbClr val="FF0000"/>
                </a:solidFill>
              </a:rPr>
              <a:t>－</a:t>
            </a:r>
            <a:r>
              <a:rPr lang="en-US" altLang="zh-CN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5075" name="Text Box 83"/>
          <p:cNvSpPr txBox="1">
            <a:spLocks noChangeArrowheads="1"/>
          </p:cNvSpPr>
          <p:nvPr/>
        </p:nvSpPr>
        <p:spPr bwMode="auto">
          <a:xfrm>
            <a:off x="3851275" y="58769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</a:rPr>
              <a:t>点</a:t>
            </a:r>
            <a:r>
              <a:rPr lang="en-US" altLang="zh-CN" sz="2000" b="1" i="1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b="1">
                <a:solidFill>
                  <a:srgbClr val="FF0000"/>
                </a:solidFill>
              </a:rPr>
              <a:t>表示</a:t>
            </a:r>
            <a:r>
              <a:rPr lang="en-US" altLang="zh-CN" sz="2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5076" name="Text Box 84"/>
          <p:cNvSpPr txBox="1">
            <a:spLocks noChangeArrowheads="1"/>
          </p:cNvSpPr>
          <p:nvPr/>
        </p:nvSpPr>
        <p:spPr bwMode="auto">
          <a:xfrm>
            <a:off x="5292725" y="5876925"/>
            <a:ext cx="1943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</a:rPr>
              <a:t>点</a:t>
            </a:r>
            <a:r>
              <a:rPr lang="en-US" altLang="zh-CN" sz="2000" b="1" i="1">
                <a:solidFill>
                  <a:srgbClr val="FF33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000" b="1">
                <a:solidFill>
                  <a:srgbClr val="FF0000"/>
                </a:solidFill>
              </a:rPr>
              <a:t>表示</a:t>
            </a:r>
            <a:r>
              <a:rPr lang="en-US" altLang="zh-CN" sz="2000" b="1">
                <a:solidFill>
                  <a:srgbClr val="FF0000"/>
                </a:solidFill>
              </a:rPr>
              <a:t>2.5</a:t>
            </a:r>
          </a:p>
        </p:txBody>
      </p:sp>
      <p:sp>
        <p:nvSpPr>
          <p:cNvPr id="85077" name="Text Box 85"/>
          <p:cNvSpPr txBox="1">
            <a:spLocks noChangeArrowheads="1"/>
          </p:cNvSpPr>
          <p:nvPr/>
        </p:nvSpPr>
        <p:spPr bwMode="auto">
          <a:xfrm>
            <a:off x="6950075" y="5840413"/>
            <a:ext cx="1943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</a:rPr>
              <a:t>点</a:t>
            </a:r>
            <a:r>
              <a:rPr lang="en-US" altLang="zh-CN" sz="2000" b="1" i="1">
                <a:solidFill>
                  <a:srgbClr val="FF3300"/>
                </a:solidFill>
                <a:latin typeface="Times New Roman" panose="02020603050405020304" pitchFamily="18" charset="0"/>
              </a:rPr>
              <a:t>E</a:t>
            </a:r>
            <a:r>
              <a:rPr lang="zh-CN" altLang="en-US" sz="2000" b="1">
                <a:solidFill>
                  <a:srgbClr val="FF0000"/>
                </a:solidFill>
              </a:rPr>
              <a:t>表示</a:t>
            </a:r>
            <a:r>
              <a:rPr lang="zh-CN" altLang="en-US" b="1">
                <a:solidFill>
                  <a:srgbClr val="FF0000"/>
                </a:solidFill>
              </a:rPr>
              <a:t>－</a:t>
            </a:r>
            <a:r>
              <a:rPr lang="en-US" altLang="zh-CN" b="1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5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5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5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5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5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8" grpId="0"/>
      <p:bldP spid="85073" grpId="0"/>
      <p:bldP spid="85074" grpId="0"/>
      <p:bldP spid="85075" grpId="0"/>
      <p:bldP spid="85076" grpId="0"/>
      <p:bldP spid="850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7" name="Picture 3" descr="板头(绿色)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33400" y="76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zh-CN" altLang="zh-CN">
              <a:solidFill>
                <a:srgbClr val="00FFFF"/>
              </a:solidFill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971800" y="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zh-CN" altLang="zh-CN" sz="2400">
              <a:solidFill>
                <a:schemeClr val="bg1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6934200" y="76200"/>
            <a:ext cx="213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/>
          <a:p>
            <a:pPr eaLnBrk="0" hangingPunct="0"/>
            <a:r>
              <a:rPr lang="en-US" altLang="zh-CN" sz="1600">
                <a:solidFill>
                  <a:srgbClr val="00FFFF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            </a:t>
            </a:r>
            <a:r>
              <a:rPr lang="zh-CN" altLang="en-US" sz="1600">
                <a:solidFill>
                  <a:srgbClr val="00FFFF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多媒体课件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838200" y="6096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zh-CN" altLang="zh-CN" sz="2400"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1677988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>
            <a:off x="2287588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V="1">
            <a:off x="468313" y="3933825"/>
            <a:ext cx="8135937" cy="42863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>
            <a:off x="8532813" y="3933825"/>
            <a:ext cx="228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>
            <a:off x="4572000" y="3644900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4413250" y="39624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200">
                <a:latin typeface="宋体" panose="02010600030101010101" pitchFamily="2" charset="-122"/>
              </a:rPr>
              <a:t>0</a:t>
            </a: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4978400" y="39465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200">
                <a:latin typeface="宋体" panose="02010600030101010101" pitchFamily="2" charset="-122"/>
              </a:rPr>
              <a:t>1</a:t>
            </a:r>
          </a:p>
        </p:txBody>
      </p:sp>
      <p:sp>
        <p:nvSpPr>
          <p:cNvPr id="88079" name="Line 15"/>
          <p:cNvSpPr>
            <a:spLocks noChangeShapeType="1"/>
          </p:cNvSpPr>
          <p:nvPr/>
        </p:nvSpPr>
        <p:spPr bwMode="auto">
          <a:xfrm>
            <a:off x="6402388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 flipH="1">
            <a:off x="5792788" y="3644900"/>
            <a:ext cx="3175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5183188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5588000" y="39465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200"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6197600" y="39465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200">
                <a:latin typeface="宋体" panose="02010600030101010101" pitchFamily="2" charset="-122"/>
              </a:rPr>
              <a:t>3</a:t>
            </a:r>
          </a:p>
        </p:txBody>
      </p:sp>
      <p:sp>
        <p:nvSpPr>
          <p:cNvPr id="88084" name="AutoShape 20"/>
          <p:cNvSpPr>
            <a:spLocks noChangeArrowheads="1"/>
          </p:cNvSpPr>
          <p:nvPr/>
        </p:nvSpPr>
        <p:spPr bwMode="auto">
          <a:xfrm>
            <a:off x="3657600" y="3886200"/>
            <a:ext cx="152400" cy="76200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CC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85" name="AutoShape 21"/>
          <p:cNvSpPr>
            <a:spLocks noChangeArrowheads="1"/>
          </p:cNvSpPr>
          <p:nvPr/>
        </p:nvSpPr>
        <p:spPr bwMode="auto">
          <a:xfrm>
            <a:off x="2209800" y="3886200"/>
            <a:ext cx="152400" cy="76200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CC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86" name="AutoShape 22"/>
          <p:cNvSpPr>
            <a:spLocks noChangeArrowheads="1"/>
          </p:cNvSpPr>
          <p:nvPr/>
        </p:nvSpPr>
        <p:spPr bwMode="auto">
          <a:xfrm>
            <a:off x="1600200" y="3886200"/>
            <a:ext cx="152400" cy="76200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CC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87" name="AutoShape 23"/>
          <p:cNvSpPr>
            <a:spLocks noChangeArrowheads="1"/>
          </p:cNvSpPr>
          <p:nvPr/>
        </p:nvSpPr>
        <p:spPr bwMode="auto">
          <a:xfrm>
            <a:off x="5410200" y="3886200"/>
            <a:ext cx="152400" cy="76200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CC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88" name="Text Box 24"/>
          <p:cNvSpPr txBox="1">
            <a:spLocks noChangeArrowheads="1"/>
          </p:cNvSpPr>
          <p:nvPr/>
        </p:nvSpPr>
        <p:spPr bwMode="auto">
          <a:xfrm>
            <a:off x="457200" y="3048000"/>
            <a:ext cx="1162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>
                <a:latin typeface="Times New Roman" panose="02020603050405020304" pitchFamily="18" charset="0"/>
              </a:rPr>
              <a:t>解：</a:t>
            </a:r>
          </a:p>
        </p:txBody>
      </p:sp>
      <p:sp>
        <p:nvSpPr>
          <p:cNvPr id="88089" name="Text Box 25"/>
          <p:cNvSpPr txBox="1">
            <a:spLocks noChangeArrowheads="1"/>
          </p:cNvSpPr>
          <p:nvPr/>
        </p:nvSpPr>
        <p:spPr bwMode="auto">
          <a:xfrm>
            <a:off x="323850" y="620713"/>
            <a:ext cx="644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>
                <a:latin typeface="Times New Roman" panose="02020603050405020304" pitchFamily="18" charset="0"/>
              </a:rPr>
              <a:t>练习</a:t>
            </a:r>
          </a:p>
        </p:txBody>
      </p:sp>
      <p:sp>
        <p:nvSpPr>
          <p:cNvPr id="88090" name="Text Box 26"/>
          <p:cNvSpPr txBox="1">
            <a:spLocks noChangeArrowheads="1"/>
          </p:cNvSpPr>
          <p:nvPr/>
        </p:nvSpPr>
        <p:spPr bwMode="auto">
          <a:xfrm>
            <a:off x="1116013" y="620713"/>
            <a:ext cx="600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400" b="1">
                <a:latin typeface="Times New Roman" panose="02020603050405020304" pitchFamily="18" charset="0"/>
              </a:rPr>
              <a:t>画出数轴，并用数轴上的点表示下列各数</a:t>
            </a:r>
            <a:r>
              <a:rPr kumimoji="1" lang="zh-CN" altLang="en-US" sz="2400">
                <a:latin typeface="Times New Roman" panose="02020603050405020304" pitchFamily="18" charset="0"/>
              </a:rPr>
              <a:t>：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1547813" y="1268413"/>
            <a:ext cx="611187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ctr"/>
            <a:r>
              <a:rPr kumimoji="1" lang="en-US" altLang="zh-CN" sz="2800" b="1">
                <a:latin typeface="Times New Roman" panose="02020603050405020304" pitchFamily="18" charset="0"/>
              </a:rPr>
              <a:t>3|2</a:t>
            </a:r>
          </a:p>
        </p:txBody>
      </p:sp>
      <p:sp>
        <p:nvSpPr>
          <p:cNvPr id="88092" name="Text Box 28"/>
          <p:cNvSpPr txBox="1">
            <a:spLocks noChangeArrowheads="1"/>
          </p:cNvSpPr>
          <p:nvPr/>
        </p:nvSpPr>
        <p:spPr bwMode="auto">
          <a:xfrm>
            <a:off x="2209800" y="1524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88093" name="Text Box 29"/>
          <p:cNvSpPr txBox="1">
            <a:spLocks noChangeArrowheads="1"/>
          </p:cNvSpPr>
          <p:nvPr/>
        </p:nvSpPr>
        <p:spPr bwMode="auto">
          <a:xfrm>
            <a:off x="2339975" y="1484313"/>
            <a:ext cx="2555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2800" b="1">
                <a:latin typeface="Times New Roman" panose="02020603050405020304" pitchFamily="18" charset="0"/>
              </a:rPr>
              <a:t>-5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>
                <a:latin typeface="Times New Roman" panose="02020603050405020304" pitchFamily="18" charset="0"/>
              </a:rPr>
              <a:t>0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>
                <a:latin typeface="Times New Roman" panose="02020603050405020304" pitchFamily="18" charset="0"/>
              </a:rPr>
              <a:t>5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>
                <a:latin typeface="Times New Roman" panose="02020603050405020304" pitchFamily="18" charset="0"/>
              </a:rPr>
              <a:t>-4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88094" name="Text Box 30"/>
          <p:cNvSpPr txBox="1">
            <a:spLocks noChangeArrowheads="1"/>
          </p:cNvSpPr>
          <p:nvPr/>
        </p:nvSpPr>
        <p:spPr bwMode="auto">
          <a:xfrm>
            <a:off x="4716463" y="1341438"/>
            <a:ext cx="33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88095" name="Text Box 31"/>
          <p:cNvSpPr txBox="1">
            <a:spLocks noChangeArrowheads="1"/>
          </p:cNvSpPr>
          <p:nvPr/>
        </p:nvSpPr>
        <p:spPr bwMode="auto">
          <a:xfrm>
            <a:off x="5003800" y="1268413"/>
            <a:ext cx="611188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ctr"/>
            <a:r>
              <a:rPr kumimoji="1" lang="en-US" altLang="zh-CN" sz="2800">
                <a:latin typeface="Times New Roman" panose="02020603050405020304" pitchFamily="18" charset="0"/>
              </a:rPr>
              <a:t>3|2</a:t>
            </a:r>
          </a:p>
        </p:txBody>
      </p:sp>
      <p:sp>
        <p:nvSpPr>
          <p:cNvPr id="88096" name="Text Box 32"/>
          <p:cNvSpPr txBox="1">
            <a:spLocks noChangeArrowheads="1"/>
          </p:cNvSpPr>
          <p:nvPr/>
        </p:nvSpPr>
        <p:spPr bwMode="auto">
          <a:xfrm>
            <a:off x="2051050" y="16287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400"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88097" name="Line 33"/>
          <p:cNvSpPr>
            <a:spLocks noChangeShapeType="1"/>
          </p:cNvSpPr>
          <p:nvPr/>
        </p:nvSpPr>
        <p:spPr bwMode="auto">
          <a:xfrm>
            <a:off x="6934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8098" name="Text Box 34"/>
          <p:cNvSpPr txBox="1">
            <a:spLocks noChangeArrowheads="1"/>
          </p:cNvSpPr>
          <p:nvPr/>
        </p:nvSpPr>
        <p:spPr bwMode="auto">
          <a:xfrm>
            <a:off x="6731000" y="39465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200">
                <a:latin typeface="宋体" panose="02010600030101010101" pitchFamily="2" charset="-122"/>
              </a:rPr>
              <a:t>4</a:t>
            </a:r>
          </a:p>
        </p:txBody>
      </p:sp>
      <p:sp>
        <p:nvSpPr>
          <p:cNvPr id="88099" name="Line 35"/>
          <p:cNvSpPr>
            <a:spLocks noChangeShapeType="1"/>
          </p:cNvSpPr>
          <p:nvPr/>
        </p:nvSpPr>
        <p:spPr bwMode="auto">
          <a:xfrm>
            <a:off x="7469188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8100" name="Text Box 36"/>
          <p:cNvSpPr txBox="1">
            <a:spLocks noChangeArrowheads="1"/>
          </p:cNvSpPr>
          <p:nvPr/>
        </p:nvSpPr>
        <p:spPr bwMode="auto">
          <a:xfrm>
            <a:off x="7264400" y="39465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200">
                <a:latin typeface="宋体" panose="02010600030101010101" pitchFamily="2" charset="-122"/>
              </a:rPr>
              <a:t>5</a:t>
            </a:r>
          </a:p>
        </p:txBody>
      </p:sp>
      <p:sp>
        <p:nvSpPr>
          <p:cNvPr id="88101" name="Text Box 37"/>
          <p:cNvSpPr txBox="1">
            <a:spLocks noChangeArrowheads="1"/>
          </p:cNvSpPr>
          <p:nvPr/>
        </p:nvSpPr>
        <p:spPr bwMode="auto">
          <a:xfrm>
            <a:off x="1295400" y="39624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200">
                <a:latin typeface="宋体" panose="02010600030101010101" pitchFamily="2" charset="-122"/>
              </a:rPr>
              <a:t>-5</a:t>
            </a:r>
          </a:p>
        </p:txBody>
      </p:sp>
      <p:sp>
        <p:nvSpPr>
          <p:cNvPr id="88102" name="Line 38"/>
          <p:cNvSpPr>
            <a:spLocks noChangeShapeType="1"/>
          </p:cNvSpPr>
          <p:nvPr/>
        </p:nvSpPr>
        <p:spPr bwMode="auto">
          <a:xfrm>
            <a:off x="2897188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8103" name="Text Box 39"/>
          <p:cNvSpPr txBox="1">
            <a:spLocks noChangeArrowheads="1"/>
          </p:cNvSpPr>
          <p:nvPr/>
        </p:nvSpPr>
        <p:spPr bwMode="auto">
          <a:xfrm>
            <a:off x="1905000" y="39624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200">
                <a:latin typeface="宋体" panose="02010600030101010101" pitchFamily="2" charset="-122"/>
              </a:rPr>
              <a:t>-4</a:t>
            </a:r>
          </a:p>
        </p:txBody>
      </p:sp>
      <p:sp>
        <p:nvSpPr>
          <p:cNvPr id="88104" name="Text Box 40"/>
          <p:cNvSpPr txBox="1">
            <a:spLocks noChangeArrowheads="1"/>
          </p:cNvSpPr>
          <p:nvPr/>
        </p:nvSpPr>
        <p:spPr bwMode="auto">
          <a:xfrm>
            <a:off x="2514600" y="39624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200">
                <a:latin typeface="宋体" panose="02010600030101010101" pitchFamily="2" charset="-122"/>
              </a:rPr>
              <a:t>-3</a:t>
            </a:r>
          </a:p>
        </p:txBody>
      </p:sp>
      <p:sp>
        <p:nvSpPr>
          <p:cNvPr id="88105" name="Line 41"/>
          <p:cNvSpPr>
            <a:spLocks noChangeShapeType="1"/>
          </p:cNvSpPr>
          <p:nvPr/>
        </p:nvSpPr>
        <p:spPr bwMode="auto">
          <a:xfrm>
            <a:off x="34290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8106" name="Text Box 42"/>
          <p:cNvSpPr txBox="1">
            <a:spLocks noChangeArrowheads="1"/>
          </p:cNvSpPr>
          <p:nvPr/>
        </p:nvSpPr>
        <p:spPr bwMode="auto">
          <a:xfrm>
            <a:off x="3048000" y="39624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200">
                <a:latin typeface="宋体" panose="02010600030101010101" pitchFamily="2" charset="-122"/>
              </a:rPr>
              <a:t>-2</a:t>
            </a:r>
          </a:p>
        </p:txBody>
      </p:sp>
      <p:sp>
        <p:nvSpPr>
          <p:cNvPr id="88107" name="Line 43"/>
          <p:cNvSpPr>
            <a:spLocks noChangeShapeType="1"/>
          </p:cNvSpPr>
          <p:nvPr/>
        </p:nvSpPr>
        <p:spPr bwMode="auto">
          <a:xfrm>
            <a:off x="40386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8108" name="Text Box 44"/>
          <p:cNvSpPr txBox="1">
            <a:spLocks noChangeArrowheads="1"/>
          </p:cNvSpPr>
          <p:nvPr/>
        </p:nvSpPr>
        <p:spPr bwMode="auto">
          <a:xfrm>
            <a:off x="3657600" y="39624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200">
                <a:latin typeface="宋体" panose="02010600030101010101" pitchFamily="2" charset="-122"/>
              </a:rPr>
              <a:t>-1</a:t>
            </a:r>
          </a:p>
        </p:txBody>
      </p:sp>
      <p:sp>
        <p:nvSpPr>
          <p:cNvPr id="88109" name="Text Box 45"/>
          <p:cNvSpPr txBox="1">
            <a:spLocks noChangeArrowheads="1"/>
          </p:cNvSpPr>
          <p:nvPr/>
        </p:nvSpPr>
        <p:spPr bwMode="auto">
          <a:xfrm>
            <a:off x="3389313" y="3200400"/>
            <a:ext cx="268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00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88110" name="Text Box 46"/>
          <p:cNvSpPr txBox="1">
            <a:spLocks noChangeArrowheads="1"/>
          </p:cNvSpPr>
          <p:nvPr/>
        </p:nvSpPr>
        <p:spPr bwMode="auto">
          <a:xfrm>
            <a:off x="3505200" y="3101975"/>
            <a:ext cx="4889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ctr"/>
            <a:r>
              <a:rPr kumimoji="1" lang="en-US" altLang="zh-CN" sz="2000">
                <a:latin typeface="Times New Roman" panose="02020603050405020304" pitchFamily="18" charset="0"/>
              </a:rPr>
              <a:t>3|2</a:t>
            </a:r>
          </a:p>
        </p:txBody>
      </p:sp>
      <p:sp>
        <p:nvSpPr>
          <p:cNvPr id="88111" name="Text Box 47"/>
          <p:cNvSpPr txBox="1">
            <a:spLocks noChangeArrowheads="1"/>
          </p:cNvSpPr>
          <p:nvPr/>
        </p:nvSpPr>
        <p:spPr bwMode="auto">
          <a:xfrm>
            <a:off x="5257800" y="3124200"/>
            <a:ext cx="4889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ctr"/>
            <a:r>
              <a:rPr kumimoji="1" lang="en-US" altLang="zh-CN" sz="2000">
                <a:latin typeface="Times New Roman" panose="02020603050405020304" pitchFamily="18" charset="0"/>
              </a:rPr>
              <a:t>3|2</a:t>
            </a:r>
          </a:p>
        </p:txBody>
      </p:sp>
      <p:sp>
        <p:nvSpPr>
          <p:cNvPr id="88112" name="AutoShape 48"/>
          <p:cNvSpPr>
            <a:spLocks noChangeArrowheads="1"/>
          </p:cNvSpPr>
          <p:nvPr/>
        </p:nvSpPr>
        <p:spPr bwMode="auto">
          <a:xfrm>
            <a:off x="4495800" y="3886200"/>
            <a:ext cx="152400" cy="76200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CC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113" name="AutoShape 49"/>
          <p:cNvSpPr>
            <a:spLocks noChangeArrowheads="1"/>
          </p:cNvSpPr>
          <p:nvPr/>
        </p:nvSpPr>
        <p:spPr bwMode="auto">
          <a:xfrm>
            <a:off x="7391400" y="3886200"/>
            <a:ext cx="152400" cy="76200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CC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8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8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8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88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88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4" grpId="0" animBg="1"/>
      <p:bldP spid="88085" grpId="0" animBg="1"/>
      <p:bldP spid="88086" grpId="0" animBg="1"/>
      <p:bldP spid="88087" grpId="0" animBg="1"/>
      <p:bldP spid="88109" grpId="0" autoUpdateAnimBg="0"/>
      <p:bldP spid="88110" grpId="0" autoUpdateAnimBg="0"/>
      <p:bldP spid="88111" grpId="0" autoUpdateAnimBg="0"/>
      <p:bldP spid="88112" grpId="0" animBg="1"/>
      <p:bldP spid="881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530226" y="1485131"/>
            <a:ext cx="3384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/>
              <a:t>3</a:t>
            </a:r>
            <a:r>
              <a:rPr lang="zh-CN" altLang="en-US" sz="4000" b="1" dirty="0"/>
              <a:t>、小结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468313" y="5300663"/>
            <a:ext cx="6911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000" b="1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487016" y="2751559"/>
            <a:ext cx="76327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</a:rPr>
              <a:t>（</a:t>
            </a:r>
            <a:r>
              <a:rPr lang="en-US" altLang="zh-CN" sz="2800" b="1" dirty="0">
                <a:solidFill>
                  <a:srgbClr val="FF3300"/>
                </a:solidFill>
              </a:rPr>
              <a:t>1</a:t>
            </a:r>
            <a:r>
              <a:rPr lang="zh-CN" altLang="en-US" sz="2800" b="1" dirty="0">
                <a:solidFill>
                  <a:srgbClr val="FF3300"/>
                </a:solidFill>
              </a:rPr>
              <a:t>）数轴概念：</a:t>
            </a:r>
            <a:r>
              <a:rPr lang="zh-CN" altLang="en-US" sz="2400" b="1" dirty="0"/>
              <a:t>规定了原点、单位长度和正方向的直线叫做数轴</a:t>
            </a:r>
            <a:r>
              <a:rPr lang="en-US" altLang="zh-CN" sz="2400" b="1" dirty="0" smtClean="0"/>
              <a:t>. </a:t>
            </a:r>
            <a:endParaRPr lang="en-US" altLang="zh-CN" sz="2400" b="1" dirty="0"/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458788" y="3933056"/>
            <a:ext cx="7777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</a:rPr>
              <a:t>（</a:t>
            </a:r>
            <a:r>
              <a:rPr lang="en-US" altLang="zh-CN" sz="2800" b="1" dirty="0">
                <a:solidFill>
                  <a:srgbClr val="FF3300"/>
                </a:solidFill>
              </a:rPr>
              <a:t>2</a:t>
            </a:r>
            <a:r>
              <a:rPr lang="zh-CN" altLang="en-US" sz="2800" b="1" dirty="0">
                <a:solidFill>
                  <a:srgbClr val="FF3300"/>
                </a:solidFill>
              </a:rPr>
              <a:t>）数轴的三要素：</a:t>
            </a:r>
            <a:r>
              <a:rPr lang="zh-CN" altLang="en-US" sz="2800" b="1" dirty="0"/>
              <a:t>原点、正方向、长度单位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  <p:bldP spid="860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3200" b="1" dirty="0">
                <a:latin typeface="Times New Roman" panose="02020603050405020304" pitchFamily="18" charset="0"/>
              </a:rPr>
              <a:t>整数</a:t>
            </a:r>
            <a:r>
              <a:rPr lang="en-US" altLang="zh-CN" sz="24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(integer)</a:t>
            </a:r>
            <a:r>
              <a:rPr lang="zh-CN" altLang="en-US" sz="3200" b="1" dirty="0">
                <a:latin typeface="Times New Roman" panose="02020603050405020304" pitchFamily="18" charset="0"/>
              </a:rPr>
              <a:t>和分数</a:t>
            </a:r>
            <a:r>
              <a:rPr lang="en-US" altLang="zh-CN" sz="24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(fraction)</a:t>
            </a:r>
            <a:r>
              <a:rPr lang="zh-CN" altLang="en-US" sz="3200" b="1" dirty="0">
                <a:latin typeface="Times New Roman" panose="02020603050405020304" pitchFamily="18" charset="0"/>
              </a:rPr>
              <a:t>统称有理数</a:t>
            </a:r>
            <a:r>
              <a:rPr kumimoji="1"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anose="02010509060101010101" charset="-122"/>
              </a:rPr>
              <a:t>(rational number)</a:t>
            </a:r>
          </a:p>
        </p:txBody>
      </p:sp>
      <p:sp>
        <p:nvSpPr>
          <p:cNvPr id="58371" name="AutoShape 3"/>
          <p:cNvSpPr/>
          <p:nvPr/>
        </p:nvSpPr>
        <p:spPr bwMode="auto">
          <a:xfrm>
            <a:off x="2411413" y="1700213"/>
            <a:ext cx="457200" cy="1476375"/>
          </a:xfrm>
          <a:prstGeom prst="leftBrace">
            <a:avLst>
              <a:gd name="adj1" fmla="val 26910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58372" name="AutoShape 4"/>
          <p:cNvSpPr/>
          <p:nvPr/>
        </p:nvSpPr>
        <p:spPr bwMode="auto">
          <a:xfrm>
            <a:off x="4065588" y="1204913"/>
            <a:ext cx="541337" cy="1087437"/>
          </a:xfrm>
          <a:prstGeom prst="leftBrace">
            <a:avLst>
              <a:gd name="adj1" fmla="val 16740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3" name="AutoShape 5"/>
          <p:cNvSpPr/>
          <p:nvPr/>
        </p:nvSpPr>
        <p:spPr bwMode="auto">
          <a:xfrm>
            <a:off x="4011613" y="2840038"/>
            <a:ext cx="638175" cy="809625"/>
          </a:xfrm>
          <a:prstGeom prst="leftBrace">
            <a:avLst>
              <a:gd name="adj1" fmla="val 10572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4" name="AutoShape 6"/>
          <p:cNvSpPr/>
          <p:nvPr/>
        </p:nvSpPr>
        <p:spPr bwMode="auto">
          <a:xfrm>
            <a:off x="2338388" y="4460875"/>
            <a:ext cx="346075" cy="1730375"/>
          </a:xfrm>
          <a:prstGeom prst="leftBrace">
            <a:avLst>
              <a:gd name="adj1" fmla="val 41667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5" name="AutoShape 7"/>
          <p:cNvSpPr/>
          <p:nvPr/>
        </p:nvSpPr>
        <p:spPr bwMode="auto">
          <a:xfrm>
            <a:off x="4695825" y="5680075"/>
            <a:ext cx="508000" cy="874713"/>
          </a:xfrm>
          <a:prstGeom prst="leftBrace">
            <a:avLst>
              <a:gd name="adj1" fmla="val 14349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6" name="AutoShape 8"/>
          <p:cNvSpPr/>
          <p:nvPr/>
        </p:nvSpPr>
        <p:spPr bwMode="auto">
          <a:xfrm>
            <a:off x="4724400" y="4191000"/>
            <a:ext cx="541338" cy="806450"/>
          </a:xfrm>
          <a:prstGeom prst="leftBrace">
            <a:avLst>
              <a:gd name="adj1" fmla="val 12414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804863" y="2206625"/>
            <a:ext cx="1408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75000"/>
              </a:lnSpc>
            </a:pPr>
            <a:r>
              <a:rPr lang="zh-CN" altLang="en-US" sz="3200" b="1" dirty="0">
                <a:latin typeface="幼圆" panose="02010509060101010101" pitchFamily="49" charset="-122"/>
                <a:ea typeface="幼圆" panose="02010509060101010101" pitchFamily="49" charset="-122"/>
              </a:rPr>
              <a:t>有理数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2854325" y="1557338"/>
            <a:ext cx="99695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75000"/>
              </a:lnSpc>
            </a:pPr>
            <a:r>
              <a:rPr lang="zh-CN" altLang="en-US" sz="3200" b="1">
                <a:latin typeface="幼圆" panose="02010509060101010101" pitchFamily="49" charset="-122"/>
                <a:ea typeface="幼圆" panose="02010509060101010101" pitchFamily="49" charset="-122"/>
              </a:rPr>
              <a:t>整数</a:t>
            </a:r>
          </a:p>
          <a:p>
            <a:pPr eaLnBrk="0" hangingPunct="0">
              <a:lnSpc>
                <a:spcPct val="75000"/>
              </a:lnSpc>
            </a:pPr>
            <a:endParaRPr lang="en-US" altLang="zh-CN" sz="2400" b="1">
              <a:solidFill>
                <a:srgbClr val="FF3399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2854325" y="2970213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75000"/>
              </a:lnSpc>
            </a:pPr>
            <a:r>
              <a:rPr lang="zh-CN" altLang="en-US" sz="3200" b="1">
                <a:latin typeface="幼圆" panose="02010509060101010101" pitchFamily="49" charset="-122"/>
                <a:ea typeface="幼圆" panose="02010509060101010101" pitchFamily="49" charset="-122"/>
              </a:rPr>
              <a:t>分数</a:t>
            </a: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4578350" y="1022350"/>
            <a:ext cx="1408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75000"/>
              </a:lnSpc>
            </a:pPr>
            <a:r>
              <a:rPr lang="zh-CN" altLang="en-US" sz="3200" b="1">
                <a:latin typeface="幼圆" panose="02010509060101010101" pitchFamily="49" charset="-122"/>
                <a:ea typeface="幼圆" panose="02010509060101010101" pitchFamily="49" charset="-122"/>
              </a:rPr>
              <a:t>正整数</a:t>
            </a: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4429125" y="1524000"/>
            <a:ext cx="8223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75000"/>
              </a:lnSpc>
            </a:pPr>
            <a:r>
              <a:rPr lang="en-US" altLang="zh-CN" sz="3600" b="1" dirty="0">
                <a:solidFill>
                  <a:srgbClr val="FFFF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r>
              <a:rPr lang="zh-CN" altLang="en-US" sz="3200" b="1" dirty="0">
                <a:solidFill>
                  <a:srgbClr val="FF3399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零</a:t>
            </a: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4629150" y="2084388"/>
            <a:ext cx="1408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75000"/>
              </a:lnSpc>
            </a:pPr>
            <a:r>
              <a:rPr lang="zh-CN" altLang="en-US" sz="3200" b="1">
                <a:latin typeface="幼圆" panose="02010509060101010101" pitchFamily="49" charset="-122"/>
                <a:ea typeface="幼圆" panose="02010509060101010101" pitchFamily="49" charset="-122"/>
              </a:rPr>
              <a:t>负整数</a:t>
            </a:r>
          </a:p>
        </p:txBody>
      </p:sp>
      <p:sp>
        <p:nvSpPr>
          <p:cNvPr id="58383" name="Rectangle 15"/>
          <p:cNvSpPr>
            <a:spLocks noChangeArrowheads="1"/>
          </p:cNvSpPr>
          <p:nvPr/>
        </p:nvSpPr>
        <p:spPr bwMode="auto">
          <a:xfrm>
            <a:off x="4629150" y="2692400"/>
            <a:ext cx="1408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75000"/>
              </a:lnSpc>
            </a:pPr>
            <a:r>
              <a:rPr lang="zh-CN" altLang="en-US" sz="3200" b="1">
                <a:latin typeface="幼圆" panose="02010509060101010101" pitchFamily="49" charset="-122"/>
                <a:ea typeface="幼圆" panose="02010509060101010101" pitchFamily="49" charset="-122"/>
              </a:rPr>
              <a:t>正分数</a:t>
            </a:r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4646613" y="3328988"/>
            <a:ext cx="1408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75000"/>
              </a:lnSpc>
            </a:pPr>
            <a:r>
              <a:rPr lang="zh-CN" altLang="en-US" sz="3200" b="1">
                <a:latin typeface="幼圆" panose="02010509060101010101" pitchFamily="49" charset="-122"/>
                <a:ea typeface="幼圆" panose="02010509060101010101" pitchFamily="49" charset="-122"/>
              </a:rPr>
              <a:t>负分数</a:t>
            </a:r>
          </a:p>
        </p:txBody>
      </p:sp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765175" y="5113338"/>
            <a:ext cx="1408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75000"/>
              </a:lnSpc>
            </a:pPr>
            <a:r>
              <a:rPr lang="zh-CN" altLang="en-US" sz="3200" b="1">
                <a:latin typeface="幼圆" panose="02010509060101010101" pitchFamily="49" charset="-122"/>
                <a:ea typeface="幼圆" panose="02010509060101010101" pitchFamily="49" charset="-122"/>
              </a:rPr>
              <a:t>有理数</a:t>
            </a:r>
          </a:p>
        </p:txBody>
      </p:sp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2676525" y="4318000"/>
            <a:ext cx="181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75000"/>
              </a:lnSpc>
            </a:pPr>
            <a:r>
              <a:rPr lang="zh-CN" altLang="en-US" sz="3200" b="1">
                <a:latin typeface="幼圆" panose="02010509060101010101" pitchFamily="49" charset="-122"/>
                <a:ea typeface="幼圆" panose="02010509060101010101" pitchFamily="49" charset="-122"/>
              </a:rPr>
              <a:t>正有理数</a:t>
            </a:r>
          </a:p>
        </p:txBody>
      </p:sp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2755900" y="5133975"/>
            <a:ext cx="592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75000"/>
              </a:lnSpc>
            </a:pPr>
            <a:r>
              <a:rPr lang="zh-CN" altLang="en-US" sz="3200" b="1">
                <a:solidFill>
                  <a:srgbClr val="FF3399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零</a:t>
            </a:r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2676525" y="5884863"/>
            <a:ext cx="181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75000"/>
              </a:lnSpc>
            </a:pPr>
            <a:r>
              <a:rPr lang="zh-CN" altLang="en-US" sz="3200" b="1">
                <a:latin typeface="幼圆" panose="02010509060101010101" pitchFamily="49" charset="-122"/>
                <a:ea typeface="幼圆" panose="02010509060101010101" pitchFamily="49" charset="-122"/>
              </a:rPr>
              <a:t>负有理数</a:t>
            </a:r>
          </a:p>
        </p:txBody>
      </p: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5237163" y="4046538"/>
            <a:ext cx="1408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75000"/>
              </a:lnSpc>
            </a:pPr>
            <a:r>
              <a:rPr lang="zh-CN" altLang="en-US" sz="3200" b="1">
                <a:latin typeface="幼圆" panose="02010509060101010101" pitchFamily="49" charset="-122"/>
                <a:ea typeface="幼圆" panose="02010509060101010101" pitchFamily="49" charset="-122"/>
              </a:rPr>
              <a:t>正整数</a:t>
            </a: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5237163" y="4741863"/>
            <a:ext cx="1408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75000"/>
              </a:lnSpc>
            </a:pPr>
            <a:r>
              <a:rPr lang="zh-CN" altLang="en-US" sz="3200" b="1">
                <a:latin typeface="幼圆" panose="02010509060101010101" pitchFamily="49" charset="-122"/>
                <a:ea typeface="幼圆" panose="02010509060101010101" pitchFamily="49" charset="-122"/>
              </a:rPr>
              <a:t>正分数</a:t>
            </a:r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5203825" y="5491163"/>
            <a:ext cx="1408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75000"/>
              </a:lnSpc>
            </a:pPr>
            <a:r>
              <a:rPr lang="zh-CN" altLang="en-US" sz="3200" b="1">
                <a:latin typeface="幼圆" panose="02010509060101010101" pitchFamily="49" charset="-122"/>
                <a:ea typeface="幼圆" panose="02010509060101010101" pitchFamily="49" charset="-122"/>
              </a:rPr>
              <a:t>负整数</a:t>
            </a:r>
          </a:p>
        </p:txBody>
      </p:sp>
      <p:sp>
        <p:nvSpPr>
          <p:cNvPr id="58392" name="Rectangle 24"/>
          <p:cNvSpPr>
            <a:spLocks noChangeArrowheads="1"/>
          </p:cNvSpPr>
          <p:nvPr/>
        </p:nvSpPr>
        <p:spPr bwMode="auto">
          <a:xfrm>
            <a:off x="5203825" y="6197600"/>
            <a:ext cx="1408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75000"/>
              </a:lnSpc>
            </a:pPr>
            <a:r>
              <a:rPr lang="zh-CN" altLang="en-US" sz="3200" b="1">
                <a:latin typeface="幼圆" panose="02010509060101010101" pitchFamily="49" charset="-122"/>
                <a:ea typeface="幼圆" panose="02010509060101010101" pitchFamily="49" charset="-122"/>
              </a:rPr>
              <a:t>负分数</a:t>
            </a:r>
          </a:p>
        </p:txBody>
      </p:sp>
      <p:pic>
        <p:nvPicPr>
          <p:cNvPr id="58393" name="Picture 25" descr="a按钮17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45513" y="6342063"/>
            <a:ext cx="4064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8100" y="1844675"/>
            <a:ext cx="671513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3300"/>
                </a:solidFill>
              </a:rPr>
              <a:t>上节知识回顾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nimBg="1"/>
      <p:bldP spid="58372" grpId="0" animBg="1"/>
      <p:bldP spid="58373" grpId="0" animBg="1"/>
      <p:bldP spid="58374" grpId="0" animBg="1"/>
      <p:bldP spid="58375" grpId="0" animBg="1"/>
      <p:bldP spid="58376" grpId="0" animBg="1"/>
      <p:bldP spid="58377" grpId="0" autoUpdateAnimBg="0"/>
      <p:bldP spid="58378" grpId="0" autoUpdateAnimBg="0"/>
      <p:bldP spid="58379" grpId="0" autoUpdateAnimBg="0"/>
      <p:bldP spid="58380" grpId="0" autoUpdateAnimBg="0"/>
      <p:bldP spid="58381" grpId="0" autoUpdateAnimBg="0"/>
      <p:bldP spid="58382" grpId="0" autoUpdateAnimBg="0"/>
      <p:bldP spid="58383" grpId="0" autoUpdateAnimBg="0"/>
      <p:bldP spid="58384" grpId="0" autoUpdateAnimBg="0"/>
      <p:bldP spid="58385" grpId="0" autoUpdateAnimBg="0"/>
      <p:bldP spid="58386" grpId="0" autoUpdateAnimBg="0"/>
      <p:bldP spid="58387" grpId="0" autoUpdateAnimBg="0"/>
      <p:bldP spid="58388" grpId="0" autoUpdateAnimBg="0"/>
      <p:bldP spid="58389" grpId="0" autoUpdateAnimBg="0"/>
      <p:bldP spid="58390" grpId="0" autoUpdateAnimBg="0"/>
      <p:bldP spid="58391" grpId="0" autoUpdateAnimBg="0"/>
      <p:bldP spid="5839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 descr="板头(绿色)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533400" y="76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>
                <a:solidFill>
                  <a:srgbClr val="00FF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七年级   数学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971800" y="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zh-CN" altLang="zh-CN" sz="2400">
              <a:solidFill>
                <a:schemeClr val="bg1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6934200" y="76200"/>
            <a:ext cx="213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/>
          <a:p>
            <a:pPr eaLnBrk="0" hangingPunct="0"/>
            <a:r>
              <a:rPr lang="en-US" altLang="zh-CN" sz="1600">
                <a:solidFill>
                  <a:srgbClr val="00FFFF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            </a:t>
            </a:r>
            <a:r>
              <a:rPr lang="zh-CN" altLang="en-US" sz="1600">
                <a:solidFill>
                  <a:srgbClr val="00FFFF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多媒体课件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838200" y="6096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zh-CN" altLang="zh-CN" sz="2400"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30213" y="1412875"/>
            <a:ext cx="871378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在一条东西向的马路上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有一个汽车站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汽车站东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3m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和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7.5m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处分别有一棵柳树和一棵杨树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汽车站西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3m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和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4.8m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处分别有一棵槐树和一根电线杆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试画图表示这一情境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539750" y="0"/>
            <a:ext cx="16922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dist">
              <a:spcBef>
                <a:spcPct val="50000"/>
              </a:spcBef>
            </a:pPr>
            <a:r>
              <a:rPr lang="zh-CN" altLang="en-US" sz="3600" b="1" dirty="0">
                <a:solidFill>
                  <a:srgbClr val="3333FF"/>
                </a:solidFill>
                <a:ea typeface="华文彩云" panose="02010800040101010101" pitchFamily="2" charset="-122"/>
              </a:rPr>
              <a:t>引入</a:t>
            </a:r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1799431" y="4407694"/>
            <a:ext cx="6048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6" name="Oval 18"/>
          <p:cNvSpPr>
            <a:spLocks noChangeArrowheads="1"/>
          </p:cNvSpPr>
          <p:nvPr/>
        </p:nvSpPr>
        <p:spPr bwMode="auto">
          <a:xfrm>
            <a:off x="4752181" y="4336256"/>
            <a:ext cx="142875" cy="5893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67" name="Oval 19"/>
          <p:cNvSpPr>
            <a:spLocks noChangeArrowheads="1"/>
          </p:cNvSpPr>
          <p:nvPr/>
        </p:nvSpPr>
        <p:spPr bwMode="auto">
          <a:xfrm>
            <a:off x="5544343" y="4336256"/>
            <a:ext cx="142875" cy="58939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68" name="Oval 20"/>
          <p:cNvSpPr>
            <a:spLocks noChangeArrowheads="1"/>
          </p:cNvSpPr>
          <p:nvPr/>
        </p:nvSpPr>
        <p:spPr bwMode="auto">
          <a:xfrm>
            <a:off x="3960018" y="4336256"/>
            <a:ext cx="142875" cy="58939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69" name="Oval 21"/>
          <p:cNvSpPr>
            <a:spLocks noChangeArrowheads="1"/>
          </p:cNvSpPr>
          <p:nvPr/>
        </p:nvSpPr>
        <p:spPr bwMode="auto">
          <a:xfrm>
            <a:off x="6623843" y="4336256"/>
            <a:ext cx="142875" cy="58939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5471318" y="4480719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6407943" y="4480719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7.5</a:t>
            </a:r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3815556" y="4407694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-</a:t>
            </a:r>
            <a:r>
              <a:rPr kumimoji="1" lang="en-US" altLang="zh-CN" sz="24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3273" name="Oval 25"/>
          <p:cNvSpPr>
            <a:spLocks noChangeArrowheads="1"/>
          </p:cNvSpPr>
          <p:nvPr/>
        </p:nvSpPr>
        <p:spPr bwMode="auto">
          <a:xfrm>
            <a:off x="3455193" y="4336256"/>
            <a:ext cx="142875" cy="58939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74" name="Text Box 26"/>
          <p:cNvSpPr txBox="1">
            <a:spLocks noChangeArrowheads="1"/>
          </p:cNvSpPr>
          <p:nvPr/>
        </p:nvSpPr>
        <p:spPr bwMode="auto">
          <a:xfrm>
            <a:off x="3094831" y="4407694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-</a:t>
            </a:r>
            <a:r>
              <a:rPr kumimoji="1" lang="en-US" altLang="zh-CN" sz="2400" b="1">
                <a:latin typeface="Times New Roman" panose="02020603050405020304" pitchFamily="18" charset="0"/>
              </a:rPr>
              <a:t>4.8</a:t>
            </a:r>
          </a:p>
        </p:txBody>
      </p: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7560468" y="3759994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</a:rPr>
              <a:t>东</a:t>
            </a:r>
          </a:p>
        </p:txBody>
      </p:sp>
      <p:sp>
        <p:nvSpPr>
          <p:cNvPr id="53277" name="Rectangle 29"/>
          <p:cNvSpPr>
            <a:spLocks noChangeArrowheads="1"/>
          </p:cNvSpPr>
          <p:nvPr/>
        </p:nvSpPr>
        <p:spPr bwMode="auto">
          <a:xfrm>
            <a:off x="1870868" y="3759994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400" b="1">
                <a:latin typeface="Times New Roman" panose="02020603050405020304" pitchFamily="18" charset="0"/>
              </a:rPr>
              <a:t>西</a:t>
            </a:r>
          </a:p>
        </p:txBody>
      </p:sp>
      <p:sp>
        <p:nvSpPr>
          <p:cNvPr id="53278" name="Rectangle 30"/>
          <p:cNvSpPr>
            <a:spLocks noChangeArrowheads="1"/>
          </p:cNvSpPr>
          <p:nvPr/>
        </p:nvSpPr>
        <p:spPr bwMode="auto">
          <a:xfrm>
            <a:off x="4536281" y="3112294"/>
            <a:ext cx="7191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>
                <a:latin typeface="Times New Roman" panose="02020603050405020304" pitchFamily="18" charset="0"/>
              </a:rPr>
              <a:t>汽车站</a:t>
            </a:r>
          </a:p>
        </p:txBody>
      </p:sp>
      <p:sp>
        <p:nvSpPr>
          <p:cNvPr id="53279" name="Rectangle 31"/>
          <p:cNvSpPr>
            <a:spLocks noChangeArrowheads="1"/>
          </p:cNvSpPr>
          <p:nvPr/>
        </p:nvSpPr>
        <p:spPr bwMode="auto">
          <a:xfrm>
            <a:off x="5183981" y="3831431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>
                <a:latin typeface="Times New Roman" panose="02020603050405020304" pitchFamily="18" charset="0"/>
              </a:rPr>
              <a:t>柳树</a:t>
            </a:r>
          </a:p>
        </p:txBody>
      </p:sp>
      <p:sp>
        <p:nvSpPr>
          <p:cNvPr id="53280" name="Rectangle 32"/>
          <p:cNvSpPr>
            <a:spLocks noChangeArrowheads="1"/>
          </p:cNvSpPr>
          <p:nvPr/>
        </p:nvSpPr>
        <p:spPr bwMode="auto">
          <a:xfrm>
            <a:off x="6263481" y="3831431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>
                <a:latin typeface="Times New Roman" panose="02020603050405020304" pitchFamily="18" charset="0"/>
              </a:rPr>
              <a:t>杨树</a:t>
            </a:r>
          </a:p>
        </p:txBody>
      </p:sp>
      <p:sp>
        <p:nvSpPr>
          <p:cNvPr id="53281" name="Rectangle 33"/>
          <p:cNvSpPr>
            <a:spLocks noChangeArrowheads="1"/>
          </p:cNvSpPr>
          <p:nvPr/>
        </p:nvSpPr>
        <p:spPr bwMode="auto">
          <a:xfrm>
            <a:off x="3671093" y="3831431"/>
            <a:ext cx="93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>
                <a:latin typeface="Times New Roman" panose="02020603050405020304" pitchFamily="18" charset="0"/>
              </a:rPr>
              <a:t>槐树</a:t>
            </a:r>
          </a:p>
        </p:txBody>
      </p:sp>
      <p:sp>
        <p:nvSpPr>
          <p:cNvPr id="53282" name="Rectangle 34"/>
          <p:cNvSpPr>
            <a:spLocks noChangeArrowheads="1"/>
          </p:cNvSpPr>
          <p:nvPr/>
        </p:nvSpPr>
        <p:spPr bwMode="auto">
          <a:xfrm>
            <a:off x="3239293" y="3183731"/>
            <a:ext cx="6477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latin typeface="Times New Roman" panose="02020603050405020304" pitchFamily="18" charset="0"/>
              </a:rPr>
              <a:t>电线杆</a:t>
            </a:r>
          </a:p>
        </p:txBody>
      </p:sp>
      <p:sp>
        <p:nvSpPr>
          <p:cNvPr id="53283" name="Text Box 35"/>
          <p:cNvSpPr txBox="1">
            <a:spLocks noChangeArrowheads="1"/>
          </p:cNvSpPr>
          <p:nvPr/>
        </p:nvSpPr>
        <p:spPr bwMode="auto">
          <a:xfrm>
            <a:off x="4679156" y="4407694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3284" name="Line 36"/>
          <p:cNvSpPr>
            <a:spLocks noChangeShapeType="1"/>
          </p:cNvSpPr>
          <p:nvPr/>
        </p:nvSpPr>
        <p:spPr bwMode="auto">
          <a:xfrm>
            <a:off x="7271543" y="4407694"/>
            <a:ext cx="6477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3286" name="Group 38"/>
          <p:cNvGrpSpPr/>
          <p:nvPr/>
        </p:nvGrpSpPr>
        <p:grpSpPr bwMode="auto">
          <a:xfrm>
            <a:off x="34925" y="4868863"/>
            <a:ext cx="8820150" cy="1552575"/>
            <a:chOff x="0" y="3158"/>
            <a:chExt cx="5556" cy="978"/>
          </a:xfrm>
        </p:grpSpPr>
        <p:sp>
          <p:nvSpPr>
            <p:cNvPr id="53285" name="Text Box 37"/>
            <p:cNvSpPr txBox="1">
              <a:spLocks noChangeArrowheads="1"/>
            </p:cNvSpPr>
            <p:nvPr/>
          </p:nvSpPr>
          <p:spPr bwMode="auto">
            <a:xfrm>
              <a:off x="158" y="3612"/>
              <a:ext cx="5398" cy="52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 dirty="0" smtClean="0">
                  <a:latin typeface="Times New Roman" panose="02020603050405020304" pitchFamily="18" charset="0"/>
                </a:rPr>
                <a:t>        怎</a:t>
              </a:r>
              <a:r>
                <a:rPr kumimoji="1" lang="zh-CN" altLang="en-US" sz="2400" b="1" dirty="0">
                  <a:latin typeface="Times New Roman" panose="02020603050405020304" pitchFamily="18" charset="0"/>
                </a:rPr>
                <a:t>样用数简明地表示这些树、电线杆与汽车站的相对位置关系 </a:t>
              </a:r>
              <a:r>
                <a:rPr kumimoji="1" lang="en-US" altLang="zh-CN" sz="2400" b="1" dirty="0">
                  <a:latin typeface="Times New Roman" panose="02020603050405020304" pitchFamily="18" charset="0"/>
                </a:rPr>
                <a:t>(</a:t>
              </a:r>
              <a:r>
                <a:rPr kumimoji="1" lang="zh-CN" altLang="en-US" sz="2400" b="1" dirty="0">
                  <a:latin typeface="Times New Roman" panose="02020603050405020304" pitchFamily="18" charset="0"/>
                </a:rPr>
                <a:t>方向、距离</a:t>
              </a:r>
              <a:r>
                <a:rPr kumimoji="1" lang="en-US" altLang="zh-CN" sz="2400" b="1" dirty="0">
                  <a:latin typeface="Times New Roman" panose="02020603050405020304" pitchFamily="18" charset="0"/>
                </a:rPr>
                <a:t>) ?</a:t>
              </a:r>
            </a:p>
          </p:txBody>
        </p:sp>
        <p:grpSp>
          <p:nvGrpSpPr>
            <p:cNvPr id="53258" name="Group 10"/>
            <p:cNvGrpSpPr/>
            <p:nvPr/>
          </p:nvGrpSpPr>
          <p:grpSpPr bwMode="auto">
            <a:xfrm>
              <a:off x="0" y="3158"/>
              <a:ext cx="1587" cy="634"/>
              <a:chOff x="384" y="3552"/>
              <a:chExt cx="1632" cy="624"/>
            </a:xfrm>
          </p:grpSpPr>
          <p:sp>
            <p:nvSpPr>
              <p:cNvPr id="53260" name="Freeform 12"/>
              <p:cNvSpPr/>
              <p:nvPr/>
            </p:nvSpPr>
            <p:spPr bwMode="auto">
              <a:xfrm>
                <a:off x="672" y="3648"/>
                <a:ext cx="288" cy="528"/>
              </a:xfrm>
              <a:custGeom>
                <a:avLst/>
                <a:gdLst>
                  <a:gd name="T0" fmla="*/ 0 w 1104"/>
                  <a:gd name="T1" fmla="*/ 2256 h 2256"/>
                  <a:gd name="T2" fmla="*/ 384 w 1104"/>
                  <a:gd name="T3" fmla="*/ 2256 h 2256"/>
                  <a:gd name="T4" fmla="*/ 528 w 1104"/>
                  <a:gd name="T5" fmla="*/ 2064 h 2256"/>
                  <a:gd name="T6" fmla="*/ 720 w 1104"/>
                  <a:gd name="T7" fmla="*/ 1968 h 2256"/>
                  <a:gd name="T8" fmla="*/ 912 w 1104"/>
                  <a:gd name="T9" fmla="*/ 1920 h 2256"/>
                  <a:gd name="T10" fmla="*/ 960 w 1104"/>
                  <a:gd name="T11" fmla="*/ 1872 h 2256"/>
                  <a:gd name="T12" fmla="*/ 1008 w 1104"/>
                  <a:gd name="T13" fmla="*/ 1776 h 2256"/>
                  <a:gd name="T14" fmla="*/ 960 w 1104"/>
                  <a:gd name="T15" fmla="*/ 1632 h 2256"/>
                  <a:gd name="T16" fmla="*/ 1008 w 1104"/>
                  <a:gd name="T17" fmla="*/ 1584 h 2256"/>
                  <a:gd name="T18" fmla="*/ 912 w 1104"/>
                  <a:gd name="T19" fmla="*/ 1584 h 2256"/>
                  <a:gd name="T20" fmla="*/ 960 w 1104"/>
                  <a:gd name="T21" fmla="*/ 1536 h 2256"/>
                  <a:gd name="T22" fmla="*/ 1056 w 1104"/>
                  <a:gd name="T23" fmla="*/ 1440 h 2256"/>
                  <a:gd name="T24" fmla="*/ 912 w 1104"/>
                  <a:gd name="T25" fmla="*/ 1392 h 2256"/>
                  <a:gd name="T26" fmla="*/ 864 w 1104"/>
                  <a:gd name="T27" fmla="*/ 1248 h 2256"/>
                  <a:gd name="T28" fmla="*/ 864 w 1104"/>
                  <a:gd name="T29" fmla="*/ 1104 h 2256"/>
                  <a:gd name="T30" fmla="*/ 1056 w 1104"/>
                  <a:gd name="T31" fmla="*/ 1056 h 2256"/>
                  <a:gd name="T32" fmla="*/ 1104 w 1104"/>
                  <a:gd name="T33" fmla="*/ 1008 h 2256"/>
                  <a:gd name="T34" fmla="*/ 1104 w 1104"/>
                  <a:gd name="T35" fmla="*/ 912 h 2256"/>
                  <a:gd name="T36" fmla="*/ 768 w 1104"/>
                  <a:gd name="T37" fmla="*/ 624 h 2256"/>
                  <a:gd name="T38" fmla="*/ 720 w 1104"/>
                  <a:gd name="T39" fmla="*/ 480 h 2256"/>
                  <a:gd name="T40" fmla="*/ 768 w 1104"/>
                  <a:gd name="T41" fmla="*/ 432 h 2256"/>
                  <a:gd name="T42" fmla="*/ 768 w 1104"/>
                  <a:gd name="T43" fmla="*/ 336 h 2256"/>
                  <a:gd name="T44" fmla="*/ 720 w 1104"/>
                  <a:gd name="T45" fmla="*/ 288 h 2256"/>
                  <a:gd name="T46" fmla="*/ 672 w 1104"/>
                  <a:gd name="T47" fmla="*/ 144 h 2256"/>
                  <a:gd name="T48" fmla="*/ 480 w 1104"/>
                  <a:gd name="T49" fmla="*/ 48 h 2256"/>
                  <a:gd name="T50" fmla="*/ 144 w 1104"/>
                  <a:gd name="T51" fmla="*/ 0 h 2256"/>
                  <a:gd name="T52" fmla="*/ 0 w 1104"/>
                  <a:gd name="T53" fmla="*/ 0 h 2256"/>
                  <a:gd name="T54" fmla="*/ 0 w 1104"/>
                  <a:gd name="T55" fmla="*/ 2256 h 2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04" h="2256">
                    <a:moveTo>
                      <a:pt x="0" y="2256"/>
                    </a:moveTo>
                    <a:lnTo>
                      <a:pt x="384" y="2256"/>
                    </a:lnTo>
                    <a:lnTo>
                      <a:pt x="528" y="2064"/>
                    </a:lnTo>
                    <a:lnTo>
                      <a:pt x="720" y="1968"/>
                    </a:lnTo>
                    <a:lnTo>
                      <a:pt x="912" y="1920"/>
                    </a:lnTo>
                    <a:lnTo>
                      <a:pt x="960" y="1872"/>
                    </a:lnTo>
                    <a:lnTo>
                      <a:pt x="1008" y="1776"/>
                    </a:lnTo>
                    <a:lnTo>
                      <a:pt x="960" y="1632"/>
                    </a:lnTo>
                    <a:lnTo>
                      <a:pt x="1008" y="1584"/>
                    </a:lnTo>
                    <a:lnTo>
                      <a:pt x="912" y="1584"/>
                    </a:lnTo>
                    <a:lnTo>
                      <a:pt x="960" y="1536"/>
                    </a:lnTo>
                    <a:lnTo>
                      <a:pt x="1056" y="1440"/>
                    </a:lnTo>
                    <a:lnTo>
                      <a:pt x="912" y="1392"/>
                    </a:lnTo>
                    <a:lnTo>
                      <a:pt x="864" y="1248"/>
                    </a:lnTo>
                    <a:lnTo>
                      <a:pt x="864" y="1104"/>
                    </a:lnTo>
                    <a:lnTo>
                      <a:pt x="1056" y="1056"/>
                    </a:lnTo>
                    <a:lnTo>
                      <a:pt x="1104" y="1008"/>
                    </a:lnTo>
                    <a:lnTo>
                      <a:pt x="1104" y="912"/>
                    </a:lnTo>
                    <a:lnTo>
                      <a:pt x="768" y="624"/>
                    </a:lnTo>
                    <a:lnTo>
                      <a:pt x="720" y="480"/>
                    </a:lnTo>
                    <a:lnTo>
                      <a:pt x="768" y="432"/>
                    </a:lnTo>
                    <a:lnTo>
                      <a:pt x="768" y="336"/>
                    </a:lnTo>
                    <a:lnTo>
                      <a:pt x="720" y="288"/>
                    </a:lnTo>
                    <a:lnTo>
                      <a:pt x="672" y="144"/>
                    </a:lnTo>
                    <a:lnTo>
                      <a:pt x="480" y="48"/>
                    </a:lnTo>
                    <a:lnTo>
                      <a:pt x="144" y="0"/>
                    </a:lnTo>
                    <a:lnTo>
                      <a:pt x="0" y="0"/>
                    </a:lnTo>
                    <a:lnTo>
                      <a:pt x="0" y="225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90D8"/>
                  </a:gs>
                  <a:gs pos="100000">
                    <a:srgbClr val="8FABE3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261" name="Text Box 13"/>
              <p:cNvSpPr txBox="1">
                <a:spLocks noChangeArrowheads="1"/>
              </p:cNvSpPr>
              <p:nvPr/>
            </p:nvSpPr>
            <p:spPr bwMode="auto">
              <a:xfrm>
                <a:off x="960" y="3657"/>
                <a:ext cx="1056" cy="3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sz="28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黑体" panose="02010609060101010101" pitchFamily="49" charset="-122"/>
                    <a:ea typeface="黑体" panose="02010609060101010101" pitchFamily="49" charset="-122"/>
                  </a:rPr>
                  <a:t>思 </a:t>
                </a:r>
                <a:r>
                  <a:rPr kumimoji="1" lang="zh-CN" altLang="en-US" sz="2800" b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黑体" panose="02010609060101010101" pitchFamily="49" charset="-122"/>
                    <a:ea typeface="黑体" panose="02010609060101010101" pitchFamily="49" charset="-122"/>
                  </a:rPr>
                  <a:t>考</a:t>
                </a:r>
                <a:endParaRPr kumimoji="1" lang="zh-CN" altLang="en-US" sz="28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53262" name="Freeform 14"/>
              <p:cNvSpPr/>
              <p:nvPr/>
            </p:nvSpPr>
            <p:spPr bwMode="auto">
              <a:xfrm>
                <a:off x="384" y="3648"/>
                <a:ext cx="288" cy="528"/>
              </a:xfrm>
              <a:custGeom>
                <a:avLst/>
                <a:gdLst>
                  <a:gd name="T0" fmla="*/ 288 w 288"/>
                  <a:gd name="T1" fmla="*/ 0 h 672"/>
                  <a:gd name="T2" fmla="*/ 144 w 288"/>
                  <a:gd name="T3" fmla="*/ 48 h 672"/>
                  <a:gd name="T4" fmla="*/ 96 w 288"/>
                  <a:gd name="T5" fmla="*/ 144 h 672"/>
                  <a:gd name="T6" fmla="*/ 144 w 288"/>
                  <a:gd name="T7" fmla="*/ 192 h 672"/>
                  <a:gd name="T8" fmla="*/ 0 w 288"/>
                  <a:gd name="T9" fmla="*/ 288 h 672"/>
                  <a:gd name="T10" fmla="*/ 96 w 288"/>
                  <a:gd name="T11" fmla="*/ 336 h 672"/>
                  <a:gd name="T12" fmla="*/ 48 w 288"/>
                  <a:gd name="T13" fmla="*/ 432 h 672"/>
                  <a:gd name="T14" fmla="*/ 144 w 288"/>
                  <a:gd name="T15" fmla="*/ 528 h 672"/>
                  <a:gd name="T16" fmla="*/ 192 w 288"/>
                  <a:gd name="T17" fmla="*/ 672 h 672"/>
                  <a:gd name="T18" fmla="*/ 288 w 288"/>
                  <a:gd name="T19" fmla="*/ 672 h 672"/>
                  <a:gd name="T20" fmla="*/ 288 w 288"/>
                  <a:gd name="T21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8" h="672">
                    <a:moveTo>
                      <a:pt x="288" y="0"/>
                    </a:moveTo>
                    <a:lnTo>
                      <a:pt x="144" y="48"/>
                    </a:lnTo>
                    <a:lnTo>
                      <a:pt x="96" y="144"/>
                    </a:lnTo>
                    <a:lnTo>
                      <a:pt x="144" y="192"/>
                    </a:lnTo>
                    <a:lnTo>
                      <a:pt x="0" y="288"/>
                    </a:lnTo>
                    <a:lnTo>
                      <a:pt x="96" y="336"/>
                    </a:lnTo>
                    <a:lnTo>
                      <a:pt x="48" y="432"/>
                    </a:lnTo>
                    <a:lnTo>
                      <a:pt x="144" y="528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288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7497DC"/>
                  </a:gs>
                  <a:gs pos="100000">
                    <a:srgbClr val="0099C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263" name="Text Box 15"/>
              <p:cNvSpPr txBox="1">
                <a:spLocks noChangeArrowheads="1"/>
              </p:cNvSpPr>
              <p:nvPr/>
            </p:nvSpPr>
            <p:spPr bwMode="auto">
              <a:xfrm>
                <a:off x="480" y="3552"/>
                <a:ext cx="720" cy="6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sz="6000" b="1">
                    <a:solidFill>
                      <a:srgbClr val="FF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Black" panose="020B0A04020102020204" pitchFamily="34" charset="0"/>
                    <a:ea typeface="华文琥珀" panose="02010800040101010101" pitchFamily="2" charset="-122"/>
                  </a:rPr>
                  <a:t>？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5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3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3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3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3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3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4" grpId="0" animBg="1"/>
      <p:bldP spid="53266" grpId="0" animBg="1"/>
      <p:bldP spid="53267" grpId="0" animBg="1"/>
      <p:bldP spid="53268" grpId="0" animBg="1"/>
      <p:bldP spid="53269" grpId="0" animBg="1"/>
      <p:bldP spid="53270" grpId="0"/>
      <p:bldP spid="53271" grpId="0"/>
      <p:bldP spid="53272" grpId="0"/>
      <p:bldP spid="53273" grpId="0" animBg="1"/>
      <p:bldP spid="53274" grpId="0"/>
      <p:bldP spid="53276" grpId="0"/>
      <p:bldP spid="53277" grpId="0"/>
      <p:bldP spid="53278" grpId="0"/>
      <p:bldP spid="53279" grpId="0"/>
      <p:bldP spid="53280" grpId="0"/>
      <p:bldP spid="53281" grpId="0"/>
      <p:bldP spid="53282" grpId="0"/>
      <p:bldP spid="53283" grpId="0"/>
      <p:bldP spid="532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we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57200"/>
            <a:ext cx="2465388" cy="543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 descr="wen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457200"/>
            <a:ext cx="2457450" cy="542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 descr="wen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457200"/>
            <a:ext cx="2457450" cy="542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219200" y="6477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828800" y="6096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chemeClr val="tx2"/>
                </a:solidFill>
                <a:latin typeface="Times New Roman" panose="02020603050405020304" pitchFamily="18" charset="0"/>
              </a:rPr>
              <a:t>℃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4038600" y="6477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648200" y="6096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chemeClr val="tx2"/>
                </a:solidFill>
                <a:latin typeface="Times New Roman" panose="02020603050405020304" pitchFamily="18" charset="0"/>
              </a:rPr>
              <a:t>℃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781800" y="6477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7391400" y="6096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chemeClr val="tx2"/>
                </a:solidFill>
                <a:latin typeface="Times New Roman" panose="02020603050405020304" pitchFamily="18" charset="0"/>
              </a:rPr>
              <a:t>℃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447800" y="6019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191000" y="6019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6781800" y="6019800"/>
            <a:ext cx="658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-10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33400" y="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>请读出下面温度计所表示的温度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utoUpdateAnimBg="0"/>
      <p:bldP spid="22542" grpId="0" autoUpdateAnimBg="0"/>
      <p:bldP spid="225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we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1052736"/>
            <a:ext cx="8424863" cy="50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-12154" y="694531"/>
            <a:ext cx="89646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3300"/>
                </a:solidFill>
              </a:rPr>
              <a:t>数轴</a:t>
            </a:r>
            <a:r>
              <a:rPr lang="zh-CN" altLang="en-US" sz="2000" b="1" dirty="0"/>
              <a:t>：</a:t>
            </a:r>
            <a:r>
              <a:rPr lang="zh-CN" altLang="en-US" sz="2800" b="1" dirty="0"/>
              <a:t>规定了原点、单位长度和正方向的直线叫做数轴</a:t>
            </a:r>
            <a:r>
              <a:rPr lang="en-US" altLang="zh-CN" sz="2800" b="1" dirty="0"/>
              <a:t>.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318219" y="1341438"/>
            <a:ext cx="8143081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（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）在直线上任取一个点表示数</a:t>
            </a:r>
            <a:r>
              <a:rPr lang="en-US" altLang="zh-CN" sz="2800" b="1" dirty="0"/>
              <a:t>0</a:t>
            </a:r>
            <a:r>
              <a:rPr lang="zh-CN" altLang="en-US" sz="2800" b="1" dirty="0"/>
              <a:t>，这个点叫做原点；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06388" y="2482850"/>
            <a:ext cx="837006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（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）通常规定直线上从原点向右（或上）为正方向，从原点向左（或下）为负方向；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344090" y="3501008"/>
            <a:ext cx="79565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（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）选取适当的长度为单位长度，直线上从原点向右，每隔一个单位长度取一个点，依次表示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，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，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，</a:t>
            </a:r>
            <a:r>
              <a:rPr lang="en-US" altLang="zh-CN" sz="2800" b="1" dirty="0"/>
              <a:t>…</a:t>
            </a:r>
            <a:r>
              <a:rPr lang="zh-CN" altLang="en-US" sz="2800" b="1" dirty="0"/>
              <a:t>；从原点向左，用类似方法表示－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，－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，－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，</a:t>
            </a:r>
            <a:r>
              <a:rPr lang="en-US" altLang="zh-CN" sz="2800" b="1" dirty="0"/>
              <a:t>…</a:t>
            </a:r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755650" y="5661025"/>
            <a:ext cx="7345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80905" name="Group 9"/>
          <p:cNvGrpSpPr/>
          <p:nvPr/>
        </p:nvGrpSpPr>
        <p:grpSpPr bwMode="auto">
          <a:xfrm>
            <a:off x="4284663" y="5516563"/>
            <a:ext cx="792162" cy="609600"/>
            <a:chOff x="2699" y="3475"/>
            <a:chExt cx="499" cy="384"/>
          </a:xfrm>
        </p:grpSpPr>
        <p:sp>
          <p:nvSpPr>
            <p:cNvPr id="80906" name="Line 10"/>
            <p:cNvSpPr>
              <a:spLocks noChangeShapeType="1"/>
            </p:cNvSpPr>
            <p:nvPr/>
          </p:nvSpPr>
          <p:spPr bwMode="auto">
            <a:xfrm>
              <a:off x="2789" y="347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907" name="Text Box 11"/>
            <p:cNvSpPr txBox="1">
              <a:spLocks noChangeArrowheads="1"/>
            </p:cNvSpPr>
            <p:nvPr/>
          </p:nvSpPr>
          <p:spPr bwMode="auto">
            <a:xfrm>
              <a:off x="2699" y="3609"/>
              <a:ext cx="4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80908" name="Group 12"/>
          <p:cNvGrpSpPr/>
          <p:nvPr/>
        </p:nvGrpSpPr>
        <p:grpSpPr bwMode="auto">
          <a:xfrm>
            <a:off x="7956550" y="5661025"/>
            <a:ext cx="874713" cy="511175"/>
            <a:chOff x="5012" y="3566"/>
            <a:chExt cx="551" cy="322"/>
          </a:xfrm>
        </p:grpSpPr>
        <p:sp>
          <p:nvSpPr>
            <p:cNvPr id="80909" name="Line 13"/>
            <p:cNvSpPr>
              <a:spLocks noChangeShapeType="1"/>
            </p:cNvSpPr>
            <p:nvPr/>
          </p:nvSpPr>
          <p:spPr bwMode="auto">
            <a:xfrm>
              <a:off x="5081" y="3566"/>
              <a:ext cx="91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910" name="Rectangle 14"/>
            <p:cNvSpPr>
              <a:spLocks noChangeArrowheads="1"/>
            </p:cNvSpPr>
            <p:nvPr/>
          </p:nvSpPr>
          <p:spPr bwMode="auto">
            <a:xfrm>
              <a:off x="5012" y="3657"/>
              <a:ext cx="5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/>
                <a:t>正方向</a:t>
              </a:r>
            </a:p>
          </p:txBody>
        </p:sp>
      </p:grpSp>
      <p:grpSp>
        <p:nvGrpSpPr>
          <p:cNvPr id="80911" name="Group 15"/>
          <p:cNvGrpSpPr/>
          <p:nvPr/>
        </p:nvGrpSpPr>
        <p:grpSpPr bwMode="auto">
          <a:xfrm>
            <a:off x="2268538" y="5516563"/>
            <a:ext cx="4122737" cy="647700"/>
            <a:chOff x="1429" y="3475"/>
            <a:chExt cx="2597" cy="408"/>
          </a:xfrm>
        </p:grpSpPr>
        <p:sp>
          <p:nvSpPr>
            <p:cNvPr id="80912" name="Line 16"/>
            <p:cNvSpPr>
              <a:spLocks noChangeShapeType="1"/>
            </p:cNvSpPr>
            <p:nvPr/>
          </p:nvSpPr>
          <p:spPr bwMode="auto">
            <a:xfrm>
              <a:off x="3152" y="347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913" name="Line 17"/>
            <p:cNvSpPr>
              <a:spLocks noChangeShapeType="1"/>
            </p:cNvSpPr>
            <p:nvPr/>
          </p:nvSpPr>
          <p:spPr bwMode="auto">
            <a:xfrm>
              <a:off x="3515" y="347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914" name="Line 18"/>
            <p:cNvSpPr>
              <a:spLocks noChangeShapeType="1"/>
            </p:cNvSpPr>
            <p:nvPr/>
          </p:nvSpPr>
          <p:spPr bwMode="auto">
            <a:xfrm>
              <a:off x="2426" y="347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915" name="Line 19"/>
            <p:cNvSpPr>
              <a:spLocks noChangeShapeType="1"/>
            </p:cNvSpPr>
            <p:nvPr/>
          </p:nvSpPr>
          <p:spPr bwMode="auto">
            <a:xfrm>
              <a:off x="3878" y="347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916" name="Line 20"/>
            <p:cNvSpPr>
              <a:spLocks noChangeShapeType="1"/>
            </p:cNvSpPr>
            <p:nvPr/>
          </p:nvSpPr>
          <p:spPr bwMode="auto">
            <a:xfrm>
              <a:off x="2018" y="347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917" name="Line 21"/>
            <p:cNvSpPr>
              <a:spLocks noChangeShapeType="1"/>
            </p:cNvSpPr>
            <p:nvPr/>
          </p:nvSpPr>
          <p:spPr bwMode="auto">
            <a:xfrm>
              <a:off x="1655" y="347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918" name="Text Box 22"/>
            <p:cNvSpPr txBox="1">
              <a:spLocks noChangeArrowheads="1"/>
            </p:cNvSpPr>
            <p:nvPr/>
          </p:nvSpPr>
          <p:spPr bwMode="auto">
            <a:xfrm>
              <a:off x="3061" y="3621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/>
                <a:t>1</a:t>
              </a:r>
            </a:p>
          </p:txBody>
        </p:sp>
        <p:sp>
          <p:nvSpPr>
            <p:cNvPr id="80919" name="Text Box 23"/>
            <p:cNvSpPr txBox="1">
              <a:spLocks noChangeArrowheads="1"/>
            </p:cNvSpPr>
            <p:nvPr/>
          </p:nvSpPr>
          <p:spPr bwMode="auto">
            <a:xfrm>
              <a:off x="3427" y="3621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/>
                <a:t>2</a:t>
              </a:r>
            </a:p>
          </p:txBody>
        </p:sp>
        <p:sp>
          <p:nvSpPr>
            <p:cNvPr id="80920" name="Text Box 24"/>
            <p:cNvSpPr txBox="1">
              <a:spLocks noChangeArrowheads="1"/>
            </p:cNvSpPr>
            <p:nvPr/>
          </p:nvSpPr>
          <p:spPr bwMode="auto">
            <a:xfrm>
              <a:off x="3787" y="3633"/>
              <a:ext cx="23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/>
                <a:t>3</a:t>
              </a:r>
            </a:p>
          </p:txBody>
        </p:sp>
        <p:sp>
          <p:nvSpPr>
            <p:cNvPr id="80921" name="Text Box 25"/>
            <p:cNvSpPr txBox="1">
              <a:spLocks noChangeArrowheads="1"/>
            </p:cNvSpPr>
            <p:nvPr/>
          </p:nvSpPr>
          <p:spPr bwMode="auto">
            <a:xfrm>
              <a:off x="2236" y="3612"/>
              <a:ext cx="4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/>
                <a:t>－</a:t>
              </a:r>
              <a:r>
                <a:rPr lang="en-US" altLang="zh-CN" sz="2000" b="1"/>
                <a:t>1</a:t>
              </a:r>
            </a:p>
          </p:txBody>
        </p:sp>
        <p:sp>
          <p:nvSpPr>
            <p:cNvPr id="80922" name="Text Box 26"/>
            <p:cNvSpPr txBox="1">
              <a:spLocks noChangeArrowheads="1"/>
            </p:cNvSpPr>
            <p:nvPr/>
          </p:nvSpPr>
          <p:spPr bwMode="auto">
            <a:xfrm>
              <a:off x="1815" y="3612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/>
                <a:t>－</a:t>
              </a:r>
              <a:r>
                <a:rPr lang="en-US" altLang="zh-CN" sz="2000" b="1"/>
                <a:t>2</a:t>
              </a:r>
            </a:p>
          </p:txBody>
        </p:sp>
        <p:sp>
          <p:nvSpPr>
            <p:cNvPr id="80923" name="Text Box 27"/>
            <p:cNvSpPr txBox="1">
              <a:spLocks noChangeArrowheads="1"/>
            </p:cNvSpPr>
            <p:nvPr/>
          </p:nvSpPr>
          <p:spPr bwMode="auto">
            <a:xfrm>
              <a:off x="1429" y="3609"/>
              <a:ext cx="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/>
                <a:t>－</a:t>
              </a:r>
              <a:r>
                <a:rPr lang="en-US" altLang="zh-CN" sz="2000" b="1"/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80901" grpId="0"/>
      <p:bldP spid="80902" grpId="0"/>
      <p:bldP spid="80903" grpId="0"/>
      <p:bldP spid="809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ChangeArrowheads="1"/>
          </p:cNvSpPr>
          <p:nvPr/>
        </p:nvSpPr>
        <p:spPr bwMode="auto">
          <a:xfrm>
            <a:off x="827088" y="3357563"/>
            <a:ext cx="6192837" cy="2420937"/>
          </a:xfrm>
          <a:prstGeom prst="cloudCallout">
            <a:avLst>
              <a:gd name="adj1" fmla="val -35361"/>
              <a:gd name="adj2" fmla="val 87968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FF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      </a:t>
            </a:r>
            <a:r>
              <a:rPr lang="zh-CN" altLang="en-US" sz="2400" b="1" dirty="0">
                <a:solidFill>
                  <a:srgbClr val="FF0000"/>
                </a:solidFill>
              </a:rPr>
              <a:t>画数轴要体现出数轴的三要素：原点、正方向、长度单位</a:t>
            </a:r>
            <a:r>
              <a:rPr lang="en-US" altLang="zh-CN" sz="2400" b="1" dirty="0">
                <a:solidFill>
                  <a:srgbClr val="FF0000"/>
                </a:solidFill>
              </a:rPr>
              <a:t>.</a:t>
            </a:r>
            <a:r>
              <a:rPr lang="zh-CN" altLang="en-US" sz="2400" b="1" dirty="0">
                <a:solidFill>
                  <a:srgbClr val="FF0000"/>
                </a:solidFill>
              </a:rPr>
              <a:t>所有的有理数都可以用数轴的点表示出来</a:t>
            </a:r>
            <a:r>
              <a:rPr lang="en-US" altLang="zh-CN" sz="2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755650" y="333375"/>
            <a:ext cx="2447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/>
              <a:t>1</a:t>
            </a:r>
            <a:r>
              <a:rPr lang="zh-CN" altLang="en-US" sz="3200" b="1"/>
              <a:t>、画数轴</a:t>
            </a:r>
          </a:p>
        </p:txBody>
      </p:sp>
      <p:graphicFrame>
        <p:nvGraphicFramePr>
          <p:cNvPr id="95237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3532188" y="985838"/>
          <a:ext cx="4603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9" name="公式" r:id="rId3" imgW="254000" imgH="393700" progId="Equation.3">
                  <p:embed/>
                </p:oleObj>
              </mc:Choice>
              <mc:Fallback>
                <p:oleObj name="公式" r:id="rId3" imgW="2540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2188" y="985838"/>
                        <a:ext cx="46037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5238" name="Group 6"/>
          <p:cNvGrpSpPr/>
          <p:nvPr/>
        </p:nvGrpSpPr>
        <p:grpSpPr bwMode="auto">
          <a:xfrm>
            <a:off x="1708150" y="1628775"/>
            <a:ext cx="5943600" cy="628650"/>
            <a:chOff x="1076" y="1026"/>
            <a:chExt cx="3744" cy="396"/>
          </a:xfrm>
        </p:grpSpPr>
        <p:sp>
          <p:nvSpPr>
            <p:cNvPr id="95239" name="Line 7"/>
            <p:cNvSpPr>
              <a:spLocks noChangeShapeType="1"/>
            </p:cNvSpPr>
            <p:nvPr/>
          </p:nvSpPr>
          <p:spPr bwMode="auto">
            <a:xfrm>
              <a:off x="1076" y="1117"/>
              <a:ext cx="36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95240" name="Group 8"/>
            <p:cNvGrpSpPr/>
            <p:nvPr/>
          </p:nvGrpSpPr>
          <p:grpSpPr bwMode="auto">
            <a:xfrm>
              <a:off x="2860" y="1026"/>
              <a:ext cx="499" cy="384"/>
              <a:chOff x="2699" y="3475"/>
              <a:chExt cx="499" cy="384"/>
            </a:xfrm>
          </p:grpSpPr>
          <p:sp>
            <p:nvSpPr>
              <p:cNvPr id="95241" name="Line 9"/>
              <p:cNvSpPr>
                <a:spLocks noChangeShapeType="1"/>
              </p:cNvSpPr>
              <p:nvPr/>
            </p:nvSpPr>
            <p:spPr bwMode="auto">
              <a:xfrm>
                <a:off x="2789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5242" name="Text Box 10"/>
              <p:cNvSpPr txBox="1">
                <a:spLocks noChangeArrowheads="1"/>
              </p:cNvSpPr>
              <p:nvPr/>
            </p:nvSpPr>
            <p:spPr bwMode="auto">
              <a:xfrm>
                <a:off x="2699" y="3609"/>
                <a:ext cx="4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</p:grpSp>
        <p:sp>
          <p:nvSpPr>
            <p:cNvPr id="95243" name="Line 11"/>
            <p:cNvSpPr>
              <a:spLocks noChangeShapeType="1"/>
            </p:cNvSpPr>
            <p:nvPr/>
          </p:nvSpPr>
          <p:spPr bwMode="auto">
            <a:xfrm>
              <a:off x="4729" y="1117"/>
              <a:ext cx="91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44" name="Line 12"/>
            <p:cNvSpPr>
              <a:spLocks noChangeShapeType="1"/>
            </p:cNvSpPr>
            <p:nvPr/>
          </p:nvSpPr>
          <p:spPr bwMode="auto">
            <a:xfrm>
              <a:off x="3313" y="102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45" name="Line 13"/>
            <p:cNvSpPr>
              <a:spLocks noChangeShapeType="1"/>
            </p:cNvSpPr>
            <p:nvPr/>
          </p:nvSpPr>
          <p:spPr bwMode="auto">
            <a:xfrm>
              <a:off x="3676" y="102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46" name="Line 14"/>
            <p:cNvSpPr>
              <a:spLocks noChangeShapeType="1"/>
            </p:cNvSpPr>
            <p:nvPr/>
          </p:nvSpPr>
          <p:spPr bwMode="auto">
            <a:xfrm>
              <a:off x="2566" y="102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47" name="Line 15"/>
            <p:cNvSpPr>
              <a:spLocks noChangeShapeType="1"/>
            </p:cNvSpPr>
            <p:nvPr/>
          </p:nvSpPr>
          <p:spPr bwMode="auto">
            <a:xfrm>
              <a:off x="4039" y="102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48" name="Line 16"/>
            <p:cNvSpPr>
              <a:spLocks noChangeShapeType="1"/>
            </p:cNvSpPr>
            <p:nvPr/>
          </p:nvSpPr>
          <p:spPr bwMode="auto">
            <a:xfrm>
              <a:off x="2179" y="102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49" name="Line 17"/>
            <p:cNvSpPr>
              <a:spLocks noChangeShapeType="1"/>
            </p:cNvSpPr>
            <p:nvPr/>
          </p:nvSpPr>
          <p:spPr bwMode="auto">
            <a:xfrm>
              <a:off x="1816" y="102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50" name="Text Box 18"/>
            <p:cNvSpPr txBox="1">
              <a:spLocks noChangeArrowheads="1"/>
            </p:cNvSpPr>
            <p:nvPr/>
          </p:nvSpPr>
          <p:spPr bwMode="auto">
            <a:xfrm>
              <a:off x="3222" y="1172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/>
                <a:t>1</a:t>
              </a:r>
            </a:p>
          </p:txBody>
        </p:sp>
        <p:sp>
          <p:nvSpPr>
            <p:cNvPr id="95251" name="Text Box 19"/>
            <p:cNvSpPr txBox="1">
              <a:spLocks noChangeArrowheads="1"/>
            </p:cNvSpPr>
            <p:nvPr/>
          </p:nvSpPr>
          <p:spPr bwMode="auto">
            <a:xfrm>
              <a:off x="3588" y="1160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/>
                <a:t>2</a:t>
              </a:r>
            </a:p>
          </p:txBody>
        </p:sp>
        <p:sp>
          <p:nvSpPr>
            <p:cNvPr id="95252" name="Text Box 20"/>
            <p:cNvSpPr txBox="1">
              <a:spLocks noChangeArrowheads="1"/>
            </p:cNvSpPr>
            <p:nvPr/>
          </p:nvSpPr>
          <p:spPr bwMode="auto">
            <a:xfrm>
              <a:off x="3948" y="1162"/>
              <a:ext cx="23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/>
                <a:t>3</a:t>
              </a:r>
            </a:p>
          </p:txBody>
        </p:sp>
        <p:sp>
          <p:nvSpPr>
            <p:cNvPr id="95253" name="Text Box 21"/>
            <p:cNvSpPr txBox="1">
              <a:spLocks noChangeArrowheads="1"/>
            </p:cNvSpPr>
            <p:nvPr/>
          </p:nvSpPr>
          <p:spPr bwMode="auto">
            <a:xfrm>
              <a:off x="2397" y="1163"/>
              <a:ext cx="4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/>
                <a:t>－</a:t>
              </a:r>
              <a:r>
                <a:rPr lang="en-US" altLang="zh-CN" sz="2000" b="1"/>
                <a:t>1</a:t>
              </a:r>
            </a:p>
          </p:txBody>
        </p:sp>
        <p:sp>
          <p:nvSpPr>
            <p:cNvPr id="95254" name="Text Box 22"/>
            <p:cNvSpPr txBox="1">
              <a:spLocks noChangeArrowheads="1"/>
            </p:cNvSpPr>
            <p:nvPr/>
          </p:nvSpPr>
          <p:spPr bwMode="auto">
            <a:xfrm>
              <a:off x="1976" y="1163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/>
                <a:t>－</a:t>
              </a:r>
              <a:r>
                <a:rPr lang="en-US" altLang="zh-CN" sz="2000" b="1"/>
                <a:t>2</a:t>
              </a:r>
            </a:p>
          </p:txBody>
        </p:sp>
        <p:sp>
          <p:nvSpPr>
            <p:cNvPr id="95255" name="Text Box 23"/>
            <p:cNvSpPr txBox="1">
              <a:spLocks noChangeArrowheads="1"/>
            </p:cNvSpPr>
            <p:nvPr/>
          </p:nvSpPr>
          <p:spPr bwMode="auto">
            <a:xfrm>
              <a:off x="1590" y="1160"/>
              <a:ext cx="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/>
                <a:t>－</a:t>
              </a:r>
              <a:r>
                <a:rPr lang="en-US" altLang="zh-CN" sz="2000" b="1"/>
                <a:t>3</a:t>
              </a:r>
            </a:p>
          </p:txBody>
        </p:sp>
        <p:sp>
          <p:nvSpPr>
            <p:cNvPr id="95256" name="Oval 24"/>
            <p:cNvSpPr>
              <a:spLocks noChangeArrowheads="1"/>
            </p:cNvSpPr>
            <p:nvPr/>
          </p:nvSpPr>
          <p:spPr bwMode="auto">
            <a:xfrm>
              <a:off x="2360" y="1083"/>
              <a:ext cx="46" cy="4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57" name="Line 25"/>
            <p:cNvSpPr>
              <a:spLocks noChangeShapeType="1"/>
            </p:cNvSpPr>
            <p:nvPr/>
          </p:nvSpPr>
          <p:spPr bwMode="auto">
            <a:xfrm>
              <a:off x="4402" y="102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58" name="Text Box 26"/>
            <p:cNvSpPr txBox="1">
              <a:spLocks noChangeArrowheads="1"/>
            </p:cNvSpPr>
            <p:nvPr/>
          </p:nvSpPr>
          <p:spPr bwMode="auto">
            <a:xfrm>
              <a:off x="4311" y="1172"/>
              <a:ext cx="23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/>
                <a:t>4</a:t>
              </a:r>
            </a:p>
          </p:txBody>
        </p:sp>
        <p:sp>
          <p:nvSpPr>
            <p:cNvPr id="95259" name="Line 27"/>
            <p:cNvSpPr>
              <a:spLocks noChangeShapeType="1"/>
            </p:cNvSpPr>
            <p:nvPr/>
          </p:nvSpPr>
          <p:spPr bwMode="auto">
            <a:xfrm>
              <a:off x="1466" y="1038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60" name="Text Box 28"/>
            <p:cNvSpPr txBox="1">
              <a:spLocks noChangeArrowheads="1"/>
            </p:cNvSpPr>
            <p:nvPr/>
          </p:nvSpPr>
          <p:spPr bwMode="auto">
            <a:xfrm>
              <a:off x="1251" y="1159"/>
              <a:ext cx="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/>
                <a:t>－</a:t>
              </a:r>
              <a:r>
                <a:rPr lang="en-US" altLang="zh-CN" sz="2000" b="1"/>
                <a:t>4</a:t>
              </a:r>
            </a:p>
          </p:txBody>
        </p:sp>
        <p:sp>
          <p:nvSpPr>
            <p:cNvPr id="95261" name="Oval 29"/>
            <p:cNvSpPr>
              <a:spLocks noChangeArrowheads="1"/>
            </p:cNvSpPr>
            <p:nvPr/>
          </p:nvSpPr>
          <p:spPr bwMode="auto">
            <a:xfrm>
              <a:off x="4199" y="1083"/>
              <a:ext cx="46" cy="4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5262" name="Text Box 30"/>
          <p:cNvSpPr txBox="1">
            <a:spLocks noChangeArrowheads="1"/>
          </p:cNvSpPr>
          <p:nvPr/>
        </p:nvSpPr>
        <p:spPr bwMode="auto">
          <a:xfrm>
            <a:off x="6450013" y="1341438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/>
              <a:t>3.5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nimBg="1"/>
      <p:bldP spid="952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E8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1692275" y="404813"/>
            <a:ext cx="71628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chemeClr val="tx1"/>
                  </a:solidFill>
                  <a:round/>
                </a:ln>
                <a:latin typeface="隶书" panose="02010509060101010101" charset="-122"/>
                <a:ea typeface="隶书" panose="02010509060101010101" charset="-122"/>
              </a:rPr>
              <a:t>判断下面所画数轴是否正确，并说明理由。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1143000" y="1447800"/>
            <a:ext cx="279400" cy="1825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FF"/>
                  </a:solidFill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endParaRPr lang="zh-CN" altLang="en-US" sz="3600" kern="10">
              <a:ln w="9525">
                <a:solidFill>
                  <a:srgbClr val="FF00FF"/>
                </a:solidFill>
                <a:round/>
              </a:ln>
              <a:solidFill>
                <a:srgbClr val="FF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20" name="Freeform 4"/>
          <p:cNvSpPr/>
          <p:nvPr/>
        </p:nvSpPr>
        <p:spPr bwMode="auto">
          <a:xfrm>
            <a:off x="1676400" y="1447800"/>
            <a:ext cx="2286000" cy="228600"/>
          </a:xfrm>
          <a:custGeom>
            <a:avLst/>
            <a:gdLst>
              <a:gd name="T0" fmla="*/ 0 w 1776"/>
              <a:gd name="T1" fmla="*/ 240 h 248"/>
              <a:gd name="T2" fmla="*/ 528 w 1776"/>
              <a:gd name="T3" fmla="*/ 0 h 248"/>
              <a:gd name="T4" fmla="*/ 1056 w 1776"/>
              <a:gd name="T5" fmla="*/ 240 h 248"/>
              <a:gd name="T6" fmla="*/ 1776 w 1776"/>
              <a:gd name="T7" fmla="*/ 48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76" h="248">
                <a:moveTo>
                  <a:pt x="0" y="240"/>
                </a:moveTo>
                <a:cubicBezTo>
                  <a:pt x="176" y="120"/>
                  <a:pt x="352" y="0"/>
                  <a:pt x="528" y="0"/>
                </a:cubicBezTo>
                <a:cubicBezTo>
                  <a:pt x="704" y="0"/>
                  <a:pt x="848" y="232"/>
                  <a:pt x="1056" y="240"/>
                </a:cubicBezTo>
                <a:cubicBezTo>
                  <a:pt x="1264" y="248"/>
                  <a:pt x="1656" y="80"/>
                  <a:pt x="1776" y="48"/>
                </a:cubicBezTo>
              </a:path>
            </a:pathLst>
          </a:custGeom>
          <a:noFill/>
          <a:ln w="57150" cmpd="sng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3810000" y="1447800"/>
            <a:ext cx="609600" cy="762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7086600" y="4346575"/>
            <a:ext cx="1588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971800" y="15240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581400" y="14478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362200" y="12954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6" name="WordArt 10"/>
          <p:cNvSpPr>
            <a:spLocks noChangeArrowheads="1" noChangeShapeType="1" noTextEdit="1"/>
          </p:cNvSpPr>
          <p:nvPr/>
        </p:nvSpPr>
        <p:spPr bwMode="auto">
          <a:xfrm>
            <a:off x="2895600" y="1795463"/>
            <a:ext cx="139700" cy="1857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27" name="WordArt 11"/>
          <p:cNvSpPr>
            <a:spLocks noChangeArrowheads="1" noChangeShapeType="1" noTextEdit="1"/>
          </p:cNvSpPr>
          <p:nvPr/>
        </p:nvSpPr>
        <p:spPr bwMode="auto">
          <a:xfrm>
            <a:off x="3517900" y="1676400"/>
            <a:ext cx="139700" cy="1857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28" name="WordArt 12"/>
          <p:cNvSpPr>
            <a:spLocks noChangeArrowheads="1" noChangeShapeType="1" noTextEdit="1"/>
          </p:cNvSpPr>
          <p:nvPr/>
        </p:nvSpPr>
        <p:spPr bwMode="auto">
          <a:xfrm>
            <a:off x="2159000" y="1566863"/>
            <a:ext cx="279400" cy="1857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29" name="Freeform 13"/>
          <p:cNvSpPr/>
          <p:nvPr/>
        </p:nvSpPr>
        <p:spPr bwMode="auto">
          <a:xfrm>
            <a:off x="1676400" y="1447800"/>
            <a:ext cx="2286000" cy="228600"/>
          </a:xfrm>
          <a:custGeom>
            <a:avLst/>
            <a:gdLst>
              <a:gd name="T0" fmla="*/ 0 w 1440"/>
              <a:gd name="T1" fmla="*/ 139 h 144"/>
              <a:gd name="T2" fmla="*/ 428 w 1440"/>
              <a:gd name="T3" fmla="*/ 0 h 144"/>
              <a:gd name="T4" fmla="*/ 856 w 1440"/>
              <a:gd name="T5" fmla="*/ 139 h 144"/>
              <a:gd name="T6" fmla="*/ 1440 w 1440"/>
              <a:gd name="T7" fmla="*/ 2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40" h="144">
                <a:moveTo>
                  <a:pt x="0" y="139"/>
                </a:moveTo>
                <a:cubicBezTo>
                  <a:pt x="143" y="70"/>
                  <a:pt x="285" y="0"/>
                  <a:pt x="428" y="0"/>
                </a:cubicBezTo>
                <a:cubicBezTo>
                  <a:pt x="571" y="0"/>
                  <a:pt x="688" y="135"/>
                  <a:pt x="856" y="139"/>
                </a:cubicBezTo>
                <a:cubicBezTo>
                  <a:pt x="1025" y="144"/>
                  <a:pt x="1343" y="46"/>
                  <a:pt x="1440" y="28"/>
                </a:cubicBezTo>
              </a:path>
            </a:pathLst>
          </a:custGeom>
          <a:noFill/>
          <a:ln w="57150" cmpd="sng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3810000" y="1447800"/>
            <a:ext cx="609600" cy="762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31" name="WordArt 15"/>
          <p:cNvSpPr>
            <a:spLocks noChangeArrowheads="1" noChangeShapeType="1" noTextEdit="1"/>
          </p:cNvSpPr>
          <p:nvPr/>
        </p:nvSpPr>
        <p:spPr bwMode="auto">
          <a:xfrm>
            <a:off x="4038600" y="1628775"/>
            <a:ext cx="352425" cy="352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>
                <a:ln w="9525">
                  <a:solidFill>
                    <a:srgbClr val="CC3300"/>
                  </a:solidFill>
                  <a:round/>
                </a:ln>
                <a:solidFill>
                  <a:srgbClr val="CC0000"/>
                </a:solidFill>
                <a:latin typeface="隶书" panose="02010509060101010101" charset="-122"/>
                <a:ea typeface="隶书" panose="02010509060101010101" charset="-122"/>
              </a:rPr>
              <a:t>错</a:t>
            </a:r>
          </a:p>
        </p:txBody>
      </p:sp>
      <p:sp>
        <p:nvSpPr>
          <p:cNvPr id="9232" name="WordArt 16"/>
          <p:cNvSpPr>
            <a:spLocks noChangeArrowheads="1" noChangeShapeType="1" noTextEdit="1"/>
          </p:cNvSpPr>
          <p:nvPr/>
        </p:nvSpPr>
        <p:spPr bwMode="auto">
          <a:xfrm>
            <a:off x="4953000" y="1447800"/>
            <a:ext cx="3048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FF"/>
                  </a:solidFill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endParaRPr lang="zh-CN" altLang="en-US" sz="3600" kern="10">
              <a:ln w="9525">
                <a:solidFill>
                  <a:srgbClr val="FF00FF"/>
                </a:solidFill>
                <a:round/>
              </a:ln>
              <a:solidFill>
                <a:srgbClr val="FF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33" name="WordArt 17"/>
          <p:cNvSpPr>
            <a:spLocks noChangeArrowheads="1" noChangeShapeType="1" noTextEdit="1"/>
          </p:cNvSpPr>
          <p:nvPr/>
        </p:nvSpPr>
        <p:spPr bwMode="auto">
          <a:xfrm>
            <a:off x="4953000" y="2362200"/>
            <a:ext cx="3048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FF"/>
                  </a:solidFill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  <a:endParaRPr lang="zh-CN" altLang="en-US" sz="3600" kern="10">
              <a:ln w="9525">
                <a:solidFill>
                  <a:srgbClr val="FF00FF"/>
                </a:solidFill>
                <a:round/>
              </a:ln>
              <a:solidFill>
                <a:srgbClr val="FF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34" name="WordArt 18"/>
          <p:cNvSpPr>
            <a:spLocks noChangeArrowheads="1" noChangeShapeType="1" noTextEdit="1"/>
          </p:cNvSpPr>
          <p:nvPr/>
        </p:nvSpPr>
        <p:spPr bwMode="auto">
          <a:xfrm>
            <a:off x="4953000" y="3352800"/>
            <a:ext cx="3048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FF"/>
                  </a:solidFill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6.</a:t>
            </a:r>
            <a:endParaRPr lang="zh-CN" altLang="en-US" sz="3600" kern="10">
              <a:ln w="9525">
                <a:solidFill>
                  <a:srgbClr val="FF00FF"/>
                </a:solidFill>
                <a:round/>
              </a:ln>
              <a:solidFill>
                <a:srgbClr val="FF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36" name="WordArt 20"/>
          <p:cNvSpPr>
            <a:spLocks noChangeArrowheads="1" noChangeShapeType="1" noTextEdit="1"/>
          </p:cNvSpPr>
          <p:nvPr/>
        </p:nvSpPr>
        <p:spPr bwMode="auto">
          <a:xfrm>
            <a:off x="1143000" y="2362200"/>
            <a:ext cx="3048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FF"/>
                  </a:solidFill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endParaRPr lang="zh-CN" altLang="en-US" sz="3600" kern="10">
              <a:ln w="9525">
                <a:solidFill>
                  <a:srgbClr val="FF00FF"/>
                </a:solidFill>
                <a:round/>
              </a:ln>
              <a:solidFill>
                <a:srgbClr val="FF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37" name="WordArt 21"/>
          <p:cNvSpPr>
            <a:spLocks noChangeArrowheads="1" noChangeShapeType="1" noTextEdit="1"/>
          </p:cNvSpPr>
          <p:nvPr/>
        </p:nvSpPr>
        <p:spPr bwMode="auto">
          <a:xfrm>
            <a:off x="1143000" y="4267200"/>
            <a:ext cx="3048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FF"/>
                  </a:solidFill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7.</a:t>
            </a:r>
            <a:endParaRPr lang="zh-CN" altLang="en-US" sz="3600" kern="10">
              <a:ln w="9525">
                <a:solidFill>
                  <a:srgbClr val="FF00FF"/>
                </a:solidFill>
                <a:round/>
              </a:ln>
              <a:solidFill>
                <a:srgbClr val="FF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38" name="WordArt 22"/>
          <p:cNvSpPr>
            <a:spLocks noChangeArrowheads="1" noChangeShapeType="1" noTextEdit="1"/>
          </p:cNvSpPr>
          <p:nvPr/>
        </p:nvSpPr>
        <p:spPr bwMode="auto">
          <a:xfrm>
            <a:off x="1143000" y="3352800"/>
            <a:ext cx="3048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FF"/>
                  </a:solidFill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</a:t>
            </a:r>
            <a:endParaRPr lang="zh-CN" altLang="en-US" sz="3600" kern="10">
              <a:ln w="9525">
                <a:solidFill>
                  <a:srgbClr val="FF00FF"/>
                </a:solidFill>
                <a:round/>
              </a:ln>
              <a:solidFill>
                <a:srgbClr val="FF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40" name="WordArt 24"/>
          <p:cNvSpPr>
            <a:spLocks noChangeArrowheads="1" noChangeShapeType="1" noTextEdit="1"/>
          </p:cNvSpPr>
          <p:nvPr/>
        </p:nvSpPr>
        <p:spPr bwMode="auto">
          <a:xfrm>
            <a:off x="4876800" y="4343400"/>
            <a:ext cx="4572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FF"/>
                  </a:solidFill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8.</a:t>
            </a:r>
            <a:endParaRPr lang="zh-CN" altLang="en-US" sz="3600" kern="10">
              <a:ln w="9525">
                <a:solidFill>
                  <a:srgbClr val="FF00FF"/>
                </a:solidFill>
                <a:round/>
              </a:ln>
              <a:solidFill>
                <a:srgbClr val="FF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5410200" y="1371600"/>
            <a:ext cx="838200" cy="381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V="1">
            <a:off x="6248400" y="1371600"/>
            <a:ext cx="2057400" cy="381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5410200" y="1371600"/>
            <a:ext cx="838200" cy="3810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V="1">
            <a:off x="6248400" y="1371600"/>
            <a:ext cx="2057400" cy="3810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6705600" y="15240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7467600" y="13716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6019800" y="15240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48" name="WordArt 32"/>
          <p:cNvSpPr>
            <a:spLocks noChangeArrowheads="1" noChangeShapeType="1" noTextEdit="1"/>
          </p:cNvSpPr>
          <p:nvPr/>
        </p:nvSpPr>
        <p:spPr bwMode="auto">
          <a:xfrm>
            <a:off x="5638800" y="1752600"/>
            <a:ext cx="3810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49" name="WordArt 33"/>
          <p:cNvSpPr>
            <a:spLocks noChangeArrowheads="1" noChangeShapeType="1" noTextEdit="1"/>
          </p:cNvSpPr>
          <p:nvPr/>
        </p:nvSpPr>
        <p:spPr bwMode="auto">
          <a:xfrm>
            <a:off x="6629400" y="1752600"/>
            <a:ext cx="1524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50" name="WordArt 34"/>
          <p:cNvSpPr>
            <a:spLocks noChangeArrowheads="1" noChangeShapeType="1" noTextEdit="1"/>
          </p:cNvSpPr>
          <p:nvPr/>
        </p:nvSpPr>
        <p:spPr bwMode="auto">
          <a:xfrm>
            <a:off x="7391400" y="1600200"/>
            <a:ext cx="1905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51" name="WordArt 35"/>
          <p:cNvSpPr>
            <a:spLocks noChangeArrowheads="1" noChangeShapeType="1" noTextEdit="1"/>
          </p:cNvSpPr>
          <p:nvPr/>
        </p:nvSpPr>
        <p:spPr bwMode="auto">
          <a:xfrm>
            <a:off x="8001000" y="1628775"/>
            <a:ext cx="352425" cy="352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>
                <a:ln w="9525">
                  <a:solidFill>
                    <a:srgbClr val="CC3300"/>
                  </a:solidFill>
                  <a:round/>
                </a:ln>
                <a:solidFill>
                  <a:srgbClr val="CC0000"/>
                </a:solidFill>
                <a:latin typeface="隶书" panose="02010509060101010101" charset="-122"/>
                <a:ea typeface="隶书" panose="02010509060101010101" charset="-122"/>
              </a:rPr>
              <a:t>错</a:t>
            </a:r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1676400" y="2514600"/>
            <a:ext cx="2743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3200400" y="23622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>
            <a:off x="3810000" y="23622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2590800" y="23622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1981200" y="23622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57" name="WordArt 41"/>
          <p:cNvSpPr>
            <a:spLocks noChangeArrowheads="1" noChangeShapeType="1" noTextEdit="1"/>
          </p:cNvSpPr>
          <p:nvPr/>
        </p:nvSpPr>
        <p:spPr bwMode="auto">
          <a:xfrm>
            <a:off x="3733800" y="2663825"/>
            <a:ext cx="1524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58" name="WordArt 42"/>
          <p:cNvSpPr>
            <a:spLocks noChangeArrowheads="1" noChangeShapeType="1" noTextEdit="1"/>
          </p:cNvSpPr>
          <p:nvPr/>
        </p:nvSpPr>
        <p:spPr bwMode="auto">
          <a:xfrm>
            <a:off x="2362200" y="2667000"/>
            <a:ext cx="3048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59" name="WordArt 43"/>
          <p:cNvSpPr>
            <a:spLocks noChangeArrowheads="1" noChangeShapeType="1" noTextEdit="1"/>
          </p:cNvSpPr>
          <p:nvPr/>
        </p:nvSpPr>
        <p:spPr bwMode="auto">
          <a:xfrm>
            <a:off x="3505200" y="4568825"/>
            <a:ext cx="3048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-2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60" name="WordArt 44"/>
          <p:cNvSpPr>
            <a:spLocks noChangeArrowheads="1" noChangeShapeType="1" noTextEdit="1"/>
          </p:cNvSpPr>
          <p:nvPr/>
        </p:nvSpPr>
        <p:spPr bwMode="auto">
          <a:xfrm>
            <a:off x="3124200" y="2667000"/>
            <a:ext cx="762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>
            <a:off x="5562600" y="2514600"/>
            <a:ext cx="2743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>
            <a:off x="6477000" y="23622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63" name="AutoShape 47"/>
          <p:cNvSpPr>
            <a:spLocks noChangeArrowheads="1"/>
          </p:cNvSpPr>
          <p:nvPr/>
        </p:nvSpPr>
        <p:spPr bwMode="auto">
          <a:xfrm>
            <a:off x="2819400" y="2438400"/>
            <a:ext cx="152400" cy="76200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CC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64" name="WordArt 48"/>
          <p:cNvSpPr>
            <a:spLocks noChangeArrowheads="1" noChangeShapeType="1" noTextEdit="1"/>
          </p:cNvSpPr>
          <p:nvPr/>
        </p:nvSpPr>
        <p:spPr bwMode="auto">
          <a:xfrm>
            <a:off x="4038600" y="2695575"/>
            <a:ext cx="352425" cy="352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>
                <a:ln w="9525">
                  <a:solidFill>
                    <a:srgbClr val="CC3300"/>
                  </a:solidFill>
                  <a:round/>
                </a:ln>
                <a:solidFill>
                  <a:srgbClr val="CC0000"/>
                </a:solidFill>
                <a:latin typeface="隶书" panose="02010509060101010101" charset="-122"/>
                <a:ea typeface="隶书" panose="02010509060101010101" charset="-122"/>
              </a:rPr>
              <a:t>错</a:t>
            </a:r>
          </a:p>
        </p:txBody>
      </p:sp>
      <p:sp>
        <p:nvSpPr>
          <p:cNvPr id="9265" name="AutoShape 49"/>
          <p:cNvSpPr>
            <a:spLocks noChangeArrowheads="1"/>
          </p:cNvSpPr>
          <p:nvPr/>
        </p:nvSpPr>
        <p:spPr bwMode="auto">
          <a:xfrm>
            <a:off x="7315200" y="2438400"/>
            <a:ext cx="152400" cy="76200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CC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66" name="WordArt 50"/>
          <p:cNvSpPr>
            <a:spLocks noChangeArrowheads="1" noChangeShapeType="1" noTextEdit="1"/>
          </p:cNvSpPr>
          <p:nvPr/>
        </p:nvSpPr>
        <p:spPr bwMode="auto">
          <a:xfrm>
            <a:off x="6400800" y="2663825"/>
            <a:ext cx="1524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67" name="WordArt 51"/>
          <p:cNvSpPr>
            <a:spLocks noChangeArrowheads="1" noChangeShapeType="1" noTextEdit="1"/>
          </p:cNvSpPr>
          <p:nvPr/>
        </p:nvSpPr>
        <p:spPr bwMode="auto">
          <a:xfrm>
            <a:off x="8001000" y="2667000"/>
            <a:ext cx="352425" cy="352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>
                <a:ln w="9525">
                  <a:solidFill>
                    <a:srgbClr val="CC3300"/>
                  </a:solidFill>
                  <a:round/>
                </a:ln>
                <a:solidFill>
                  <a:srgbClr val="CC0000"/>
                </a:solidFill>
                <a:latin typeface="隶书" panose="02010509060101010101" charset="-122"/>
                <a:ea typeface="隶书" panose="02010509060101010101" charset="-122"/>
              </a:rPr>
              <a:t>错</a:t>
            </a:r>
          </a:p>
        </p:txBody>
      </p:sp>
      <p:sp>
        <p:nvSpPr>
          <p:cNvPr id="9268" name="Line 52"/>
          <p:cNvSpPr>
            <a:spLocks noChangeShapeType="1"/>
          </p:cNvSpPr>
          <p:nvPr/>
        </p:nvSpPr>
        <p:spPr bwMode="auto">
          <a:xfrm>
            <a:off x="1676400" y="3505200"/>
            <a:ext cx="2743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69" name="WordArt 53"/>
          <p:cNvSpPr>
            <a:spLocks noChangeArrowheads="1" noChangeShapeType="1" noTextEdit="1"/>
          </p:cNvSpPr>
          <p:nvPr/>
        </p:nvSpPr>
        <p:spPr bwMode="auto">
          <a:xfrm>
            <a:off x="3657600" y="3654425"/>
            <a:ext cx="1524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70" name="WordArt 54"/>
          <p:cNvSpPr>
            <a:spLocks noChangeArrowheads="1" noChangeShapeType="1" noTextEdit="1"/>
          </p:cNvSpPr>
          <p:nvPr/>
        </p:nvSpPr>
        <p:spPr bwMode="auto">
          <a:xfrm>
            <a:off x="1905000" y="3654425"/>
            <a:ext cx="3048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71" name="WordArt 55"/>
          <p:cNvSpPr>
            <a:spLocks noChangeArrowheads="1" noChangeShapeType="1" noTextEdit="1"/>
          </p:cNvSpPr>
          <p:nvPr/>
        </p:nvSpPr>
        <p:spPr bwMode="auto">
          <a:xfrm>
            <a:off x="3200400" y="3654425"/>
            <a:ext cx="762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72" name="WordArt 56"/>
          <p:cNvSpPr>
            <a:spLocks noChangeArrowheads="1" noChangeShapeType="1" noTextEdit="1"/>
          </p:cNvSpPr>
          <p:nvPr/>
        </p:nvSpPr>
        <p:spPr bwMode="auto">
          <a:xfrm>
            <a:off x="2590800" y="3657600"/>
            <a:ext cx="1524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73" name="Line 57"/>
          <p:cNvSpPr>
            <a:spLocks noChangeShapeType="1"/>
          </p:cNvSpPr>
          <p:nvPr/>
        </p:nvSpPr>
        <p:spPr bwMode="auto">
          <a:xfrm>
            <a:off x="2133600" y="33528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74" name="Line 58"/>
          <p:cNvSpPr>
            <a:spLocks noChangeShapeType="1"/>
          </p:cNvSpPr>
          <p:nvPr/>
        </p:nvSpPr>
        <p:spPr bwMode="auto">
          <a:xfrm>
            <a:off x="3200400" y="33528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75" name="Line 59"/>
          <p:cNvSpPr>
            <a:spLocks noChangeShapeType="1"/>
          </p:cNvSpPr>
          <p:nvPr/>
        </p:nvSpPr>
        <p:spPr bwMode="auto">
          <a:xfrm>
            <a:off x="3733800" y="33528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76" name="Line 60"/>
          <p:cNvSpPr>
            <a:spLocks noChangeShapeType="1"/>
          </p:cNvSpPr>
          <p:nvPr/>
        </p:nvSpPr>
        <p:spPr bwMode="auto">
          <a:xfrm>
            <a:off x="2667000" y="33528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77" name="Line 61"/>
          <p:cNvSpPr>
            <a:spLocks noChangeShapeType="1"/>
          </p:cNvSpPr>
          <p:nvPr/>
        </p:nvSpPr>
        <p:spPr bwMode="auto">
          <a:xfrm>
            <a:off x="5410200" y="3505200"/>
            <a:ext cx="2971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78" name="WordArt 62"/>
          <p:cNvSpPr>
            <a:spLocks noChangeArrowheads="1" noChangeShapeType="1" noTextEdit="1"/>
          </p:cNvSpPr>
          <p:nvPr/>
        </p:nvSpPr>
        <p:spPr bwMode="auto">
          <a:xfrm>
            <a:off x="7848600" y="3654425"/>
            <a:ext cx="1524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79" name="WordArt 63"/>
          <p:cNvSpPr>
            <a:spLocks noChangeArrowheads="1" noChangeShapeType="1" noTextEdit="1"/>
          </p:cNvSpPr>
          <p:nvPr/>
        </p:nvSpPr>
        <p:spPr bwMode="auto">
          <a:xfrm>
            <a:off x="5638800" y="3654425"/>
            <a:ext cx="3048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80" name="WordArt 64"/>
          <p:cNvSpPr>
            <a:spLocks noChangeArrowheads="1" noChangeShapeType="1" noTextEdit="1"/>
          </p:cNvSpPr>
          <p:nvPr/>
        </p:nvSpPr>
        <p:spPr bwMode="auto">
          <a:xfrm>
            <a:off x="6477000" y="3657600"/>
            <a:ext cx="1524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81" name="Line 65"/>
          <p:cNvSpPr>
            <a:spLocks noChangeShapeType="1"/>
          </p:cNvSpPr>
          <p:nvPr/>
        </p:nvSpPr>
        <p:spPr bwMode="auto">
          <a:xfrm>
            <a:off x="5867400" y="33528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82" name="Line 66"/>
          <p:cNvSpPr>
            <a:spLocks noChangeShapeType="1"/>
          </p:cNvSpPr>
          <p:nvPr/>
        </p:nvSpPr>
        <p:spPr bwMode="auto">
          <a:xfrm>
            <a:off x="7239000" y="33528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83" name="Line 67"/>
          <p:cNvSpPr>
            <a:spLocks noChangeShapeType="1"/>
          </p:cNvSpPr>
          <p:nvPr/>
        </p:nvSpPr>
        <p:spPr bwMode="auto">
          <a:xfrm>
            <a:off x="7924800" y="33528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84" name="Line 68"/>
          <p:cNvSpPr>
            <a:spLocks noChangeShapeType="1"/>
          </p:cNvSpPr>
          <p:nvPr/>
        </p:nvSpPr>
        <p:spPr bwMode="auto">
          <a:xfrm>
            <a:off x="6553200" y="33528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85" name="AutoShape 69"/>
          <p:cNvSpPr>
            <a:spLocks noChangeArrowheads="1"/>
          </p:cNvSpPr>
          <p:nvPr/>
        </p:nvSpPr>
        <p:spPr bwMode="auto">
          <a:xfrm>
            <a:off x="4267200" y="3429000"/>
            <a:ext cx="152400" cy="76200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CC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86" name="WordArt 70"/>
          <p:cNvSpPr>
            <a:spLocks noChangeArrowheads="1" noChangeShapeType="1" noTextEdit="1"/>
          </p:cNvSpPr>
          <p:nvPr/>
        </p:nvSpPr>
        <p:spPr bwMode="auto">
          <a:xfrm>
            <a:off x="4067175" y="3609975"/>
            <a:ext cx="352425" cy="352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>
                <a:ln w="9525">
                  <a:solidFill>
                    <a:srgbClr val="CC3300"/>
                  </a:solidFill>
                  <a:round/>
                </a:ln>
                <a:solidFill>
                  <a:srgbClr val="CC0000"/>
                </a:solidFill>
                <a:latin typeface="隶书" panose="02010509060101010101" charset="-122"/>
                <a:ea typeface="隶书" panose="02010509060101010101" charset="-122"/>
              </a:rPr>
              <a:t>错</a:t>
            </a:r>
          </a:p>
        </p:txBody>
      </p:sp>
      <p:sp>
        <p:nvSpPr>
          <p:cNvPr id="9287" name="AutoShape 71"/>
          <p:cNvSpPr>
            <a:spLocks noChangeArrowheads="1"/>
          </p:cNvSpPr>
          <p:nvPr/>
        </p:nvSpPr>
        <p:spPr bwMode="auto">
          <a:xfrm>
            <a:off x="5410200" y="3429000"/>
            <a:ext cx="152400" cy="76200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CC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88" name="WordArt 72"/>
          <p:cNvSpPr>
            <a:spLocks noChangeArrowheads="1" noChangeShapeType="1" noTextEdit="1"/>
          </p:cNvSpPr>
          <p:nvPr/>
        </p:nvSpPr>
        <p:spPr bwMode="auto">
          <a:xfrm>
            <a:off x="8001000" y="3686175"/>
            <a:ext cx="352425" cy="352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>
                <a:ln w="9525">
                  <a:solidFill>
                    <a:srgbClr val="CC3300"/>
                  </a:solidFill>
                  <a:round/>
                </a:ln>
                <a:solidFill>
                  <a:srgbClr val="CC0000"/>
                </a:solidFill>
                <a:latin typeface="隶书" panose="02010509060101010101" charset="-122"/>
                <a:ea typeface="隶书" panose="02010509060101010101" charset="-122"/>
              </a:rPr>
              <a:t>错</a:t>
            </a:r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>
            <a:off x="1600200" y="4419600"/>
            <a:ext cx="2743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90" name="Line 74"/>
          <p:cNvSpPr>
            <a:spLocks noChangeShapeType="1"/>
          </p:cNvSpPr>
          <p:nvPr/>
        </p:nvSpPr>
        <p:spPr bwMode="auto">
          <a:xfrm>
            <a:off x="2514600" y="42672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91" name="WordArt 75"/>
          <p:cNvSpPr>
            <a:spLocks noChangeArrowheads="1" noChangeShapeType="1" noTextEdit="1"/>
          </p:cNvSpPr>
          <p:nvPr/>
        </p:nvSpPr>
        <p:spPr bwMode="auto">
          <a:xfrm>
            <a:off x="2438400" y="4568825"/>
            <a:ext cx="1524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92" name="WordArt 76"/>
          <p:cNvSpPr>
            <a:spLocks noChangeArrowheads="1" noChangeShapeType="1" noTextEdit="1"/>
          </p:cNvSpPr>
          <p:nvPr/>
        </p:nvSpPr>
        <p:spPr bwMode="auto">
          <a:xfrm>
            <a:off x="4067175" y="4600575"/>
            <a:ext cx="352425" cy="352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>
                <a:ln w="9525">
                  <a:solidFill>
                    <a:srgbClr val="CC3300"/>
                  </a:solidFill>
                  <a:round/>
                </a:ln>
                <a:solidFill>
                  <a:srgbClr val="CC0000"/>
                </a:solidFill>
                <a:latin typeface="隶书" panose="02010509060101010101" charset="-122"/>
                <a:ea typeface="隶书" panose="02010509060101010101" charset="-122"/>
              </a:rPr>
              <a:t>错</a:t>
            </a:r>
          </a:p>
        </p:txBody>
      </p:sp>
      <p:sp>
        <p:nvSpPr>
          <p:cNvPr id="9293" name="WordArt 77"/>
          <p:cNvSpPr>
            <a:spLocks noChangeArrowheads="1" noChangeShapeType="1" noTextEdit="1"/>
          </p:cNvSpPr>
          <p:nvPr/>
        </p:nvSpPr>
        <p:spPr bwMode="auto">
          <a:xfrm>
            <a:off x="1905000" y="4568825"/>
            <a:ext cx="762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94" name="Line 78"/>
          <p:cNvSpPr>
            <a:spLocks noChangeShapeType="1"/>
          </p:cNvSpPr>
          <p:nvPr/>
        </p:nvSpPr>
        <p:spPr bwMode="auto">
          <a:xfrm>
            <a:off x="1905000" y="42672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95" name="Line 79"/>
          <p:cNvSpPr>
            <a:spLocks noChangeShapeType="1"/>
          </p:cNvSpPr>
          <p:nvPr/>
        </p:nvSpPr>
        <p:spPr bwMode="auto">
          <a:xfrm>
            <a:off x="3124200" y="42672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96" name="Line 80"/>
          <p:cNvSpPr>
            <a:spLocks noChangeShapeType="1"/>
          </p:cNvSpPr>
          <p:nvPr/>
        </p:nvSpPr>
        <p:spPr bwMode="auto">
          <a:xfrm>
            <a:off x="3733800" y="4267200"/>
            <a:ext cx="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97" name="WordArt 81"/>
          <p:cNvSpPr>
            <a:spLocks noChangeArrowheads="1" noChangeShapeType="1" noTextEdit="1"/>
          </p:cNvSpPr>
          <p:nvPr/>
        </p:nvSpPr>
        <p:spPr bwMode="auto">
          <a:xfrm>
            <a:off x="2895600" y="4568825"/>
            <a:ext cx="3048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98" name="Line 82"/>
          <p:cNvSpPr>
            <a:spLocks noChangeShapeType="1"/>
          </p:cNvSpPr>
          <p:nvPr/>
        </p:nvSpPr>
        <p:spPr bwMode="auto">
          <a:xfrm>
            <a:off x="2895600" y="4876800"/>
            <a:ext cx="10668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99" name="Line 83"/>
          <p:cNvSpPr>
            <a:spLocks noChangeShapeType="1"/>
          </p:cNvSpPr>
          <p:nvPr/>
        </p:nvSpPr>
        <p:spPr bwMode="auto">
          <a:xfrm>
            <a:off x="1600200" y="4876800"/>
            <a:ext cx="6858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21" name="Line 105"/>
          <p:cNvSpPr>
            <a:spLocks noChangeShapeType="1"/>
          </p:cNvSpPr>
          <p:nvPr/>
        </p:nvSpPr>
        <p:spPr bwMode="auto">
          <a:xfrm>
            <a:off x="5486400" y="4498975"/>
            <a:ext cx="2743200" cy="15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22" name="Line 106"/>
          <p:cNvSpPr>
            <a:spLocks noChangeShapeType="1"/>
          </p:cNvSpPr>
          <p:nvPr/>
        </p:nvSpPr>
        <p:spPr bwMode="auto">
          <a:xfrm>
            <a:off x="6553200" y="4346575"/>
            <a:ext cx="1588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23" name="WordArt 107"/>
          <p:cNvSpPr>
            <a:spLocks noChangeArrowheads="1" noChangeShapeType="1" noTextEdit="1"/>
          </p:cNvSpPr>
          <p:nvPr/>
        </p:nvSpPr>
        <p:spPr bwMode="auto">
          <a:xfrm>
            <a:off x="6477000" y="4648200"/>
            <a:ext cx="1524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324" name="Line 108"/>
          <p:cNvSpPr>
            <a:spLocks noChangeShapeType="1"/>
          </p:cNvSpPr>
          <p:nvPr/>
        </p:nvSpPr>
        <p:spPr bwMode="auto">
          <a:xfrm>
            <a:off x="7620000" y="4346575"/>
            <a:ext cx="1588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25" name="Line 109"/>
          <p:cNvSpPr>
            <a:spLocks noChangeShapeType="1"/>
          </p:cNvSpPr>
          <p:nvPr/>
        </p:nvSpPr>
        <p:spPr bwMode="auto">
          <a:xfrm>
            <a:off x="6019800" y="4346575"/>
            <a:ext cx="1588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26" name="WordArt 110"/>
          <p:cNvSpPr>
            <a:spLocks noChangeArrowheads="1" noChangeShapeType="1" noTextEdit="1"/>
          </p:cNvSpPr>
          <p:nvPr/>
        </p:nvSpPr>
        <p:spPr bwMode="auto">
          <a:xfrm>
            <a:off x="7010400" y="4648200"/>
            <a:ext cx="762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327" name="WordArt 111"/>
          <p:cNvSpPr>
            <a:spLocks noChangeArrowheads="1" noChangeShapeType="1" noTextEdit="1"/>
          </p:cNvSpPr>
          <p:nvPr/>
        </p:nvSpPr>
        <p:spPr bwMode="auto">
          <a:xfrm>
            <a:off x="7162800" y="3657600"/>
            <a:ext cx="762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328" name="WordArt 112"/>
          <p:cNvSpPr>
            <a:spLocks noChangeArrowheads="1" noChangeShapeType="1" noTextEdit="1"/>
          </p:cNvSpPr>
          <p:nvPr/>
        </p:nvSpPr>
        <p:spPr bwMode="auto">
          <a:xfrm>
            <a:off x="5791200" y="4648200"/>
            <a:ext cx="3048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329" name="WordArt 113"/>
          <p:cNvSpPr>
            <a:spLocks noChangeArrowheads="1" noChangeShapeType="1" noTextEdit="1"/>
          </p:cNvSpPr>
          <p:nvPr/>
        </p:nvSpPr>
        <p:spPr bwMode="auto">
          <a:xfrm>
            <a:off x="7543800" y="4651375"/>
            <a:ext cx="1524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330" name="WordArt 114"/>
          <p:cNvSpPr>
            <a:spLocks noChangeArrowheads="1" noChangeShapeType="1" noTextEdit="1"/>
          </p:cNvSpPr>
          <p:nvPr/>
        </p:nvSpPr>
        <p:spPr bwMode="auto">
          <a:xfrm>
            <a:off x="8001000" y="4727575"/>
            <a:ext cx="352425" cy="352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>
                <a:ln w="9525">
                  <a:solidFill>
                    <a:srgbClr val="CC0000"/>
                  </a:solidFill>
                  <a:round/>
                </a:ln>
                <a:solidFill>
                  <a:srgbClr val="800000"/>
                </a:solidFill>
                <a:latin typeface="隶书" panose="02010509060101010101" charset="-122"/>
                <a:ea typeface="隶书" panose="02010509060101010101" charset="-122"/>
              </a:rPr>
              <a:t>对</a:t>
            </a:r>
          </a:p>
        </p:txBody>
      </p:sp>
      <p:sp>
        <p:nvSpPr>
          <p:cNvPr id="9331" name="WordArt 115"/>
          <p:cNvSpPr>
            <a:spLocks noChangeArrowheads="1" noChangeShapeType="1" noTextEdit="1"/>
          </p:cNvSpPr>
          <p:nvPr/>
        </p:nvSpPr>
        <p:spPr bwMode="auto">
          <a:xfrm>
            <a:off x="1752600" y="2663825"/>
            <a:ext cx="304800" cy="231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38100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-2</a:t>
            </a:r>
            <a:endParaRPr lang="zh-CN" altLang="en-US" sz="3600" kern="10">
              <a:ln w="38100">
                <a:solidFill>
                  <a:srgbClr val="0000FF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332" name="Text Box 116"/>
          <p:cNvSpPr txBox="1">
            <a:spLocks noChangeArrowheads="1"/>
          </p:cNvSpPr>
          <p:nvPr/>
        </p:nvSpPr>
        <p:spPr bwMode="auto">
          <a:xfrm>
            <a:off x="755650" y="5661025"/>
            <a:ext cx="74247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原点、正方向、单位长度一个也不能少</a:t>
            </a:r>
            <a:r>
              <a:rPr kumimoji="1"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pic>
        <p:nvPicPr>
          <p:cNvPr id="9333" name="Picture 117" descr="练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0350"/>
            <a:ext cx="161925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5" dur="500"/>
                                        <p:tgtEl>
                                          <p:spTgt spid="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0" dur="500"/>
                                        <p:tgtEl>
                                          <p:spTgt spid="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0" dur="500"/>
                                        <p:tgtEl>
                                          <p:spTgt spid="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93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 animBg="1"/>
      <p:bldP spid="9230" grpId="0" animBg="1"/>
      <p:bldP spid="9231" grpId="0" animBg="1"/>
      <p:bldP spid="9243" grpId="0" animBg="1"/>
      <p:bldP spid="9244" grpId="0" animBg="1"/>
      <p:bldP spid="9251" grpId="0" animBg="1"/>
      <p:bldP spid="9263" grpId="0" animBg="1"/>
      <p:bldP spid="9264" grpId="0" animBg="1"/>
      <p:bldP spid="9265" grpId="0" animBg="1"/>
      <p:bldP spid="9267" grpId="0" animBg="1"/>
      <p:bldP spid="9285" grpId="0" animBg="1"/>
      <p:bldP spid="9286" grpId="0" animBg="1"/>
      <p:bldP spid="9287" grpId="0" animBg="1"/>
      <p:bldP spid="9288" grpId="0" animBg="1"/>
      <p:bldP spid="9292" grpId="0" animBg="1"/>
      <p:bldP spid="9298" grpId="0" animBg="1"/>
      <p:bldP spid="9299" grpId="0" animBg="1"/>
      <p:bldP spid="9330" grpId="0" animBg="1"/>
      <p:bldP spid="933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kumimoji="1"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下列图形哪些是数轴，哪些不是，为什么？</a:t>
            </a:r>
          </a:p>
        </p:txBody>
      </p:sp>
      <p:grpSp>
        <p:nvGrpSpPr>
          <p:cNvPr id="57347" name="Group 3"/>
          <p:cNvGrpSpPr/>
          <p:nvPr/>
        </p:nvGrpSpPr>
        <p:grpSpPr bwMode="auto">
          <a:xfrm>
            <a:off x="722313" y="4184650"/>
            <a:ext cx="6516687" cy="2368550"/>
            <a:chOff x="455" y="2636"/>
            <a:chExt cx="4105" cy="1492"/>
          </a:xfrm>
        </p:grpSpPr>
        <p:pic>
          <p:nvPicPr>
            <p:cNvPr id="5734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56" y="3168"/>
              <a:ext cx="31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349" name="Rectangle 5"/>
            <p:cNvSpPr>
              <a:spLocks noChangeArrowheads="1"/>
            </p:cNvSpPr>
            <p:nvPr/>
          </p:nvSpPr>
          <p:spPr bwMode="auto">
            <a:xfrm>
              <a:off x="488" y="3120"/>
              <a:ext cx="9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1" lang="zh-CN" altLang="en-US" sz="3600"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3600">
                  <a:latin typeface="Times New Roman" panose="02020603050405020304" pitchFamily="18" charset="0"/>
                </a:rPr>
                <a:t>E</a:t>
              </a:r>
              <a:r>
                <a:rPr kumimoji="1" lang="zh-CN" altLang="en-US" sz="3600">
                  <a:latin typeface="Times New Roman" panose="02020603050405020304" pitchFamily="18" charset="0"/>
                </a:rPr>
                <a:t>） </a:t>
              </a:r>
            </a:p>
          </p:txBody>
        </p:sp>
        <p:pic>
          <p:nvPicPr>
            <p:cNvPr id="57350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44" y="3696"/>
              <a:ext cx="31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351" name="Rectangle 7"/>
            <p:cNvSpPr>
              <a:spLocks noChangeArrowheads="1"/>
            </p:cNvSpPr>
            <p:nvPr/>
          </p:nvSpPr>
          <p:spPr bwMode="auto">
            <a:xfrm>
              <a:off x="488" y="3600"/>
              <a:ext cx="9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3600"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3600">
                  <a:latin typeface="Times New Roman" panose="02020603050405020304" pitchFamily="18" charset="0"/>
                </a:rPr>
                <a:t>F</a:t>
              </a:r>
              <a:r>
                <a:rPr kumimoji="1" lang="zh-CN" altLang="en-US" sz="3600">
                  <a:latin typeface="Times New Roman" panose="02020603050405020304" pitchFamily="18" charset="0"/>
                </a:rPr>
                <a:t>） </a:t>
              </a:r>
            </a:p>
          </p:txBody>
        </p:sp>
        <p:sp>
          <p:nvSpPr>
            <p:cNvPr id="57352" name="Rectangle 8"/>
            <p:cNvSpPr>
              <a:spLocks noChangeArrowheads="1"/>
            </p:cNvSpPr>
            <p:nvPr/>
          </p:nvSpPr>
          <p:spPr bwMode="auto">
            <a:xfrm>
              <a:off x="455" y="2636"/>
              <a:ext cx="10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3600"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3600">
                  <a:latin typeface="Times New Roman" panose="02020603050405020304" pitchFamily="18" charset="0"/>
                </a:rPr>
                <a:t>D</a:t>
              </a:r>
              <a:r>
                <a:rPr kumimoji="1" lang="zh-CN" altLang="en-US" sz="3600">
                  <a:latin typeface="Times New Roman" panose="02020603050405020304" pitchFamily="18" charset="0"/>
                </a:rPr>
                <a:t>） </a:t>
              </a:r>
            </a:p>
          </p:txBody>
        </p:sp>
        <p:pic>
          <p:nvPicPr>
            <p:cNvPr id="57353" name="Picture 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92" y="2688"/>
              <a:ext cx="31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228600" y="332656"/>
            <a:ext cx="723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A5002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kumimoji="1" lang="en-US" altLang="zh-CN" sz="3200" b="1" dirty="0">
                <a:solidFill>
                  <a:srgbClr val="A50021"/>
                </a:solidFill>
                <a:latin typeface="Times New Roman" panose="02020603050405020304"/>
                <a:ea typeface="黑体" panose="02010609060101010101" pitchFamily="49" charset="-122"/>
              </a:rPr>
              <a:t>   </a:t>
            </a:r>
            <a:r>
              <a:rPr kumimoji="1" lang="zh-CN" altLang="en-US" sz="3200" b="1" dirty="0">
                <a:solidFill>
                  <a:srgbClr val="A5002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再强化概念，深入理解</a:t>
            </a:r>
          </a:p>
        </p:txBody>
      </p:sp>
      <p:grpSp>
        <p:nvGrpSpPr>
          <p:cNvPr id="57355" name="Group 11"/>
          <p:cNvGrpSpPr/>
          <p:nvPr/>
        </p:nvGrpSpPr>
        <p:grpSpPr bwMode="auto">
          <a:xfrm>
            <a:off x="687388" y="1727200"/>
            <a:ext cx="6400800" cy="2501900"/>
            <a:chOff x="433" y="1088"/>
            <a:chExt cx="4032" cy="1576"/>
          </a:xfrm>
        </p:grpSpPr>
        <p:pic>
          <p:nvPicPr>
            <p:cNvPr id="57356" name="Picture 1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345" y="1184"/>
              <a:ext cx="2976" cy="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433" y="1088"/>
              <a:ext cx="10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3600"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3600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3600">
                  <a:latin typeface="Times New Roman" panose="02020603050405020304" pitchFamily="18" charset="0"/>
                </a:rPr>
                <a:t>） </a:t>
              </a:r>
            </a:p>
          </p:txBody>
        </p:sp>
        <p:pic>
          <p:nvPicPr>
            <p:cNvPr id="57358" name="Picture 1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297" y="1712"/>
              <a:ext cx="3168" cy="4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359" name="Picture 1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393" y="2232"/>
              <a:ext cx="3072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456" y="2096"/>
              <a:ext cx="10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3600"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3600">
                  <a:latin typeface="Times New Roman" panose="02020603050405020304" pitchFamily="18" charset="0"/>
                </a:rPr>
                <a:t>C</a:t>
              </a:r>
              <a:r>
                <a:rPr kumimoji="1" lang="zh-CN" altLang="en-US" sz="3600">
                  <a:latin typeface="Times New Roman" panose="02020603050405020304" pitchFamily="18" charset="0"/>
                </a:rPr>
                <a:t>） </a:t>
              </a:r>
            </a:p>
          </p:txBody>
        </p:sp>
        <p:sp>
          <p:nvSpPr>
            <p:cNvPr id="57361" name="Rectangle 17"/>
            <p:cNvSpPr>
              <a:spLocks noChangeArrowheads="1"/>
            </p:cNvSpPr>
            <p:nvPr/>
          </p:nvSpPr>
          <p:spPr bwMode="auto">
            <a:xfrm>
              <a:off x="455" y="1608"/>
              <a:ext cx="10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3600"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3600">
                  <a:latin typeface="Times New Roman" panose="02020603050405020304" pitchFamily="18" charset="0"/>
                </a:rPr>
                <a:t>B</a:t>
              </a:r>
              <a:r>
                <a:rPr kumimoji="1" lang="zh-CN" altLang="en-US" sz="3600">
                  <a:latin typeface="Times New Roman" panose="02020603050405020304" pitchFamily="18" charset="0"/>
                </a:rPr>
                <a:t>）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799</Words>
  <Application>Microsoft Office PowerPoint</Application>
  <PresentationFormat>全屏显示(4:3)</PresentationFormat>
  <Paragraphs>203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31" baseType="lpstr">
      <vt:lpstr>汉仪小隶书简</vt:lpstr>
      <vt:lpstr>黑体</vt:lpstr>
      <vt:lpstr>华文彩云</vt:lpstr>
      <vt:lpstr>华文琥珀</vt:lpstr>
      <vt:lpstr>华文细黑</vt:lpstr>
      <vt:lpstr>楷体_GB2312</vt:lpstr>
      <vt:lpstr>隶书</vt:lpstr>
      <vt:lpstr>宋体</vt:lpstr>
      <vt:lpstr>微软雅黑</vt:lpstr>
      <vt:lpstr>幼圆</vt:lpstr>
      <vt:lpstr>Arial</vt:lpstr>
      <vt:lpstr>Arial Black</vt:lpstr>
      <vt:lpstr>Calibri</vt:lpstr>
      <vt:lpstr>Constantia</vt:lpstr>
      <vt:lpstr>Times New Roman</vt:lpstr>
      <vt:lpstr>Wingdings 2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2021-12-31T06:09:26Z</dcterms:created>
  <dcterms:modified xsi:type="dcterms:W3CDTF">2023-01-16T19:32:46Z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21D8DFBA54DE4023B015C318669FBB23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