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81" r:id="rId3"/>
    <p:sldId id="289" r:id="rId4"/>
    <p:sldId id="290" r:id="rId5"/>
    <p:sldId id="285" r:id="rId6"/>
    <p:sldId id="293" r:id="rId7"/>
    <p:sldId id="282" r:id="rId8"/>
    <p:sldId id="286" r:id="rId9"/>
    <p:sldId id="287" r:id="rId10"/>
    <p:sldId id="299" r:id="rId11"/>
    <p:sldId id="260" r:id="rId12"/>
    <p:sldId id="292" r:id="rId13"/>
    <p:sldId id="284" r:id="rId14"/>
    <p:sldId id="300" r:id="rId15"/>
    <p:sldId id="271" r:id="rId16"/>
    <p:sldId id="273" r:id="rId17"/>
    <p:sldId id="296" r:id="rId18"/>
    <p:sldId id="297" r:id="rId19"/>
    <p:sldId id="29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66"/>
    <a:srgbClr val="6600CC"/>
    <a:srgbClr val="08540A"/>
    <a:srgbClr val="FF0000"/>
    <a:srgbClr val="4343FF"/>
    <a:srgbClr val="1515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29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102"/>
  <ax:ocxPr ax:name="_cy" ax:value="1693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30-3B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2277"/>
  <ax:ocxPr ax:name="_cy" ax:value="1693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30-3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8467"/>
  <ax:ocxPr ax:name="_cy" ax:value="1693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30-3B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2277"/>
  <ax:ocxPr ax:name="_cy" ax:value="1693"/>
</ax:ocx>
</file>

<file path=ppt/activeX/activeX5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30-4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737"/>
  <ax:ocxPr ax:name="_cy" ax:value="1905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687EACF-E7AC-44A1-98B7-F48BB63168E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87EACF-E7AC-44A1-98B7-F48BB63168E8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468313" y="4292600"/>
            <a:ext cx="8207375" cy="960438"/>
          </a:xfrm>
        </p:spPr>
        <p:txBody>
          <a:bodyPr/>
          <a:lstStyle>
            <a:lvl1pPr>
              <a:defRPr sz="3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1444" name="Rectangle 3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8313" y="5253038"/>
            <a:ext cx="8207375" cy="407987"/>
          </a:xfrm>
        </p:spPr>
        <p:txBody>
          <a:bodyPr anchor="ctr"/>
          <a:lstStyle>
            <a:lvl1pPr marL="0" indent="0" algn="r">
              <a:buFont typeface="Wingdings" panose="05000000000000000000" pitchFamily="2" charset="2"/>
              <a:buNone/>
              <a:defRPr sz="1800"/>
            </a:lvl1pPr>
          </a:lstStyle>
          <a:p>
            <a:r>
              <a:rPr lang="zh-CN" altLang="en-US"/>
              <a:t>单击添加署名或公司信息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6A7146A2-8D59-4566-98FA-18D357399FD0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88913"/>
            <a:ext cx="2051050" cy="61198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003925" cy="61198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55FD86A5-C500-41D1-B086-E2A96390C631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FFCACAF1-1074-453E-A546-B8000E960E27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ED2D3B4B-323D-49BE-AD7B-D62707C778C6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89048206-CCDF-4405-8AC4-E33AB46688AF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797B6D2A-ED8E-4AEE-A9BA-80B2247853FA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A3AE1474-5975-4655-B15B-86F1526310B0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212F81A2-FEAF-4437-A308-98DE545D62EB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19F223E6-9289-49F1-87D2-2E3530A71257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87EB0F0F-CD67-4F62-B122-B8498DC77550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524625"/>
            <a:ext cx="1439862" cy="196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000" b="1" i="1">
                <a:ea typeface="华文细黑" panose="02010600040101010101" pitchFamily="2" charset="-122"/>
              </a:defRPr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anose="020B0600070205080204" pitchFamily="34" charset="-128"/>
              </a:rPr>
              <a:t></a:t>
            </a:r>
            <a:r>
              <a:rPr lang="de-DE" altLang="en-US"/>
              <a:t> </a:t>
            </a:r>
            <a:fld id="{91FAEB62-334A-4630-9AE9-48E48D8CE2B4}" type="slidenum">
              <a:rPr lang="en-US" altLang="zh-CN"/>
              <a:t>‹#›</a:t>
            </a:fld>
            <a:endParaRPr lang="en-US"/>
          </a:p>
        </p:txBody>
      </p:sp>
      <p:sp>
        <p:nvSpPr>
          <p:cNvPr id="11270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16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14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wmf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4300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Ebrima" panose="02000000000000000000"/>
                <a:cs typeface="Times New Roman" panose="02020603050405020304" pitchFamily="18" charset="0"/>
              </a:rPr>
              <a:t>Unit 6 Topic 1</a:t>
            </a:r>
          </a:p>
          <a:p>
            <a:pPr algn="ctr">
              <a:lnSpc>
                <a:spcPct val="150000"/>
              </a:lnSpc>
            </a:pPr>
            <a:r>
              <a:rPr lang="en-US" altLang="zh-CN" sz="40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Ebrima" panose="02000000000000000000"/>
                <a:cs typeface="Times New Roman" panose="02020603050405020304" pitchFamily="18" charset="0"/>
              </a:rPr>
              <a:t>I have some exciting news to tell you.</a:t>
            </a:r>
            <a:endParaRPr lang="zh-CN" altLang="en-US" sz="4000" b="1" kern="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67370" y="3644900"/>
            <a:ext cx="2209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kern="10" dirty="0" smtClean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Ebrima" panose="02000000000000000000"/>
                <a:ea typeface="Ebrima" panose="02000000000000000000"/>
                <a:cs typeface="Ebrima" panose="02000000000000000000"/>
              </a:rPr>
              <a:t>Section B</a:t>
            </a:r>
            <a:endParaRPr lang="zh-CN" altLang="en-US" sz="3600" b="1" kern="10" dirty="0">
              <a:solidFill>
                <a:srgbClr val="FF0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Ebrima" panose="02000000000000000000"/>
              <a:cs typeface="Ebrima" panose="0200000000000000000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5" y="571499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0" descr="4-6-1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2798763"/>
            <a:ext cx="3581400" cy="268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21" descr="4-6-1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2767013"/>
            <a:ext cx="3581400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22"/>
          <p:cNvSpPr>
            <a:spLocks noChangeArrowheads="1"/>
          </p:cNvSpPr>
          <p:nvPr/>
        </p:nvSpPr>
        <p:spPr bwMode="auto">
          <a:xfrm>
            <a:off x="1143000" y="198438"/>
            <a:ext cx="7467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400">
                <a:solidFill>
                  <a:schemeClr val="tx2"/>
                </a:solidFill>
              </a:rPr>
              <a:t>Read the conversation and write down the price of the rooms under each picture. Then complete it with the sentences in the box and practice in pairs.</a:t>
            </a:r>
          </a:p>
        </p:txBody>
      </p:sp>
      <p:grpSp>
        <p:nvGrpSpPr>
          <p:cNvPr id="24581" name="Group 23"/>
          <p:cNvGrpSpPr/>
          <p:nvPr/>
        </p:nvGrpSpPr>
        <p:grpSpPr bwMode="auto">
          <a:xfrm>
            <a:off x="228600" y="304800"/>
            <a:ext cx="609600" cy="457200"/>
            <a:chOff x="144" y="125"/>
            <a:chExt cx="384" cy="288"/>
          </a:xfrm>
        </p:grpSpPr>
        <p:sp>
          <p:nvSpPr>
            <p:cNvPr id="24594" name="Oval 24"/>
            <p:cNvSpPr>
              <a:spLocks noChangeArrowheads="1"/>
            </p:cNvSpPr>
            <p:nvPr/>
          </p:nvSpPr>
          <p:spPr bwMode="auto">
            <a:xfrm>
              <a:off x="144" y="125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5" name="Rectangle 25"/>
            <p:cNvSpPr>
              <a:spLocks noChangeArrowheads="1"/>
            </p:cNvSpPr>
            <p:nvPr/>
          </p:nvSpPr>
          <p:spPr bwMode="auto">
            <a:xfrm>
              <a:off x="209" y="12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" name="Group 26"/>
          <p:cNvGrpSpPr/>
          <p:nvPr/>
        </p:nvGrpSpPr>
        <p:grpSpPr bwMode="auto">
          <a:xfrm>
            <a:off x="914400" y="1524000"/>
            <a:ext cx="3352800" cy="990600"/>
            <a:chOff x="576" y="960"/>
            <a:chExt cx="2112" cy="624"/>
          </a:xfrm>
        </p:grpSpPr>
        <p:sp>
          <p:nvSpPr>
            <p:cNvPr id="24592" name="AutoShape 27"/>
            <p:cNvSpPr>
              <a:spLocks noChangeArrowheads="1"/>
            </p:cNvSpPr>
            <p:nvPr/>
          </p:nvSpPr>
          <p:spPr bwMode="auto">
            <a:xfrm>
              <a:off x="576" y="960"/>
              <a:ext cx="2064" cy="624"/>
            </a:xfrm>
            <a:prstGeom prst="wedgeRoundRectCallout">
              <a:avLst>
                <a:gd name="adj1" fmla="val 6250"/>
                <a:gd name="adj2" fmla="val 77403"/>
                <a:gd name="adj3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24593" name="Text Box 28"/>
            <p:cNvSpPr txBox="1">
              <a:spLocks noChangeArrowheads="1"/>
            </p:cNvSpPr>
            <p:nvPr/>
          </p:nvSpPr>
          <p:spPr bwMode="auto">
            <a:xfrm>
              <a:off x="768" y="1008"/>
              <a:ext cx="192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000099"/>
                  </a:solidFill>
                </a:rPr>
                <a:t>A standard room with two single beds</a:t>
              </a:r>
            </a:p>
          </p:txBody>
        </p:sp>
      </p:grpSp>
      <p:sp>
        <p:nvSpPr>
          <p:cNvPr id="24583" name="Text Box 30"/>
          <p:cNvSpPr txBox="1">
            <a:spLocks noChangeArrowheads="1"/>
          </p:cNvSpPr>
          <p:nvPr/>
        </p:nvSpPr>
        <p:spPr bwMode="auto">
          <a:xfrm>
            <a:off x="1066800" y="56530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99"/>
                </a:solidFill>
              </a:rPr>
              <a:t>Price: ¥ _____</a:t>
            </a:r>
          </a:p>
        </p:txBody>
      </p:sp>
      <p:grpSp>
        <p:nvGrpSpPr>
          <p:cNvPr id="4" name="Group 37"/>
          <p:cNvGrpSpPr/>
          <p:nvPr/>
        </p:nvGrpSpPr>
        <p:grpSpPr bwMode="auto">
          <a:xfrm>
            <a:off x="4953000" y="1524000"/>
            <a:ext cx="3276600" cy="990600"/>
            <a:chOff x="3120" y="960"/>
            <a:chExt cx="2064" cy="624"/>
          </a:xfrm>
        </p:grpSpPr>
        <p:sp>
          <p:nvSpPr>
            <p:cNvPr id="24588" name="Text Box 29"/>
            <p:cNvSpPr txBox="1">
              <a:spLocks noChangeArrowheads="1"/>
            </p:cNvSpPr>
            <p:nvPr/>
          </p:nvSpPr>
          <p:spPr bwMode="auto">
            <a:xfrm>
              <a:off x="3264" y="1008"/>
              <a:ext cx="192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000099"/>
                  </a:solidFill>
                </a:rPr>
                <a:t>A standard room with one single bed</a:t>
              </a:r>
            </a:p>
          </p:txBody>
        </p:sp>
        <p:grpSp>
          <p:nvGrpSpPr>
            <p:cNvPr id="24589" name="Group 31"/>
            <p:cNvGrpSpPr/>
            <p:nvPr/>
          </p:nvGrpSpPr>
          <p:grpSpPr bwMode="auto">
            <a:xfrm>
              <a:off x="3120" y="960"/>
              <a:ext cx="2064" cy="624"/>
              <a:chOff x="3120" y="960"/>
              <a:chExt cx="2064" cy="624"/>
            </a:xfrm>
          </p:grpSpPr>
          <p:sp>
            <p:nvSpPr>
              <p:cNvPr id="24590" name="AutoShape 32"/>
              <p:cNvSpPr>
                <a:spLocks noChangeArrowheads="1"/>
              </p:cNvSpPr>
              <p:nvPr/>
            </p:nvSpPr>
            <p:spPr bwMode="auto">
              <a:xfrm>
                <a:off x="3120" y="960"/>
                <a:ext cx="2064" cy="624"/>
              </a:xfrm>
              <a:prstGeom prst="wedgeRoundRectCallout">
                <a:avLst>
                  <a:gd name="adj1" fmla="val -10903"/>
                  <a:gd name="adj2" fmla="val 71472"/>
                  <a:gd name="adj3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/>
                <a:endParaRPr lang="zh-CN" altLang="zh-CN"/>
              </a:p>
            </p:txBody>
          </p:sp>
          <p:sp>
            <p:nvSpPr>
              <p:cNvPr id="24591" name="Text Box 33"/>
              <p:cNvSpPr txBox="1">
                <a:spLocks noChangeArrowheads="1"/>
              </p:cNvSpPr>
              <p:nvPr/>
            </p:nvSpPr>
            <p:spPr bwMode="auto">
              <a:xfrm>
                <a:off x="3264" y="1008"/>
                <a:ext cx="192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solidFill>
                      <a:srgbClr val="000099"/>
                    </a:solidFill>
                  </a:rPr>
                  <a:t>A standard room with one single bed</a:t>
                </a:r>
              </a:p>
            </p:txBody>
          </p:sp>
        </p:grpSp>
      </p:grpSp>
      <p:sp>
        <p:nvSpPr>
          <p:cNvPr id="24585" name="Text Box 34"/>
          <p:cNvSpPr txBox="1">
            <a:spLocks noChangeArrowheads="1"/>
          </p:cNvSpPr>
          <p:nvPr/>
        </p:nvSpPr>
        <p:spPr bwMode="auto">
          <a:xfrm>
            <a:off x="5105400" y="55768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99"/>
                </a:solidFill>
              </a:rPr>
              <a:t>Price: ¥ _____</a:t>
            </a:r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2362200" y="565308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84004" name="Text Box 36"/>
          <p:cNvSpPr txBox="1">
            <a:spLocks noChangeArrowheads="1"/>
          </p:cNvSpPr>
          <p:nvPr/>
        </p:nvSpPr>
        <p:spPr bwMode="auto">
          <a:xfrm>
            <a:off x="6553200" y="55626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3" grpId="0"/>
      <p:bldP spid="840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696200" cy="944563"/>
          </a:xfrm>
        </p:spPr>
        <p:txBody>
          <a:bodyPr/>
          <a:lstStyle/>
          <a:p>
            <a:pPr algn="l" eaLnBrk="1" hangingPunct="1"/>
            <a:r>
              <a:rPr lang="en-US" altLang="zh-CN" sz="2400" smtClean="0"/>
              <a:t>Read the conversation and write down the price of the rooms under each picture. Then complete it with the sentences in the box and practice in pairs.</a:t>
            </a:r>
            <a:br>
              <a:rPr lang="en-US" altLang="zh-CN" sz="2400" smtClean="0"/>
            </a:br>
            <a:endParaRPr lang="en-US" altLang="zh-CN" sz="24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153400" cy="4144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latin typeface="Arial Narrow" panose="020B0606020202030204" pitchFamily="34" charset="0"/>
              </a:rPr>
              <a:t>Clerk: 	Good morning, </a:t>
            </a:r>
            <a:r>
              <a:rPr lang="en-US" altLang="zh-CN" sz="2400" dirty="0" err="1" smtClean="0">
                <a:latin typeface="Arial Narrow" panose="020B0606020202030204" pitchFamily="34" charset="0"/>
              </a:rPr>
              <a:t>Lantian</a:t>
            </a:r>
            <a:r>
              <a:rPr lang="en-US" altLang="zh-CN" sz="2400" dirty="0" smtClean="0">
                <a:latin typeface="Arial Narrow" panose="020B0606020202030204" pitchFamily="34" charset="0"/>
              </a:rPr>
              <a:t> Hotel. 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latin typeface="Arial Narrow" panose="020B0606020202030204" pitchFamily="34" charset="0"/>
              </a:rPr>
              <a:t>Maria:	Good morning, I want to book some rooms.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latin typeface="Arial Narrow" panose="020B0606020202030204" pitchFamily="34" charset="0"/>
              </a:rPr>
              <a:t>Clerk:	OK. We have rooms with a bathroom, TV, fridge and air 	conditioning. _____ Also, from the windows you can see the 	mountains.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latin typeface="Arial Narrow" panose="020B0606020202030204" pitchFamily="34" charset="0"/>
              </a:rPr>
              <a:t>Maria:	 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latin typeface="Arial Narrow" panose="020B0606020202030204" pitchFamily="34" charset="0"/>
              </a:rPr>
              <a:t>Clerk:	 A standard room with two single beds costs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¥</a:t>
            </a:r>
            <a:r>
              <a:rPr lang="en-US" altLang="zh-CN" sz="2400" dirty="0" smtClean="0">
                <a:latin typeface="Arial Narrow" panose="020B0606020202030204" pitchFamily="34" charset="0"/>
              </a:rPr>
              <a:t>100 and a room 	 with one single bed costs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¥</a:t>
            </a:r>
            <a:r>
              <a:rPr lang="en-US" altLang="zh-CN" sz="2400" dirty="0" smtClean="0">
                <a:latin typeface="Arial Narrow" panose="020B0606020202030204" pitchFamily="34" charset="0"/>
              </a:rPr>
              <a:t>80.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latin typeface="Arial Narrow" panose="020B0606020202030204" pitchFamily="34" charset="0"/>
              </a:rPr>
              <a:t>Maria:	 OK. I want to book 10 standard room with two single beds and 	 one room with one single bed.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latin typeface="Arial Narrow" panose="020B0606020202030204" pitchFamily="34" charset="0"/>
              </a:rPr>
              <a:t>Clerk: 	 ______ And how long do you plan to stay?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latin typeface="Arial Narrow" panose="020B0606020202030204" pitchFamily="34" charset="0"/>
              </a:rPr>
              <a:t>Maria:	 From April 13th to 15th, two nights. 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228600" y="304800"/>
            <a:ext cx="609600" cy="457200"/>
            <a:chOff x="144" y="125"/>
            <a:chExt cx="384" cy="288"/>
          </a:xfrm>
        </p:grpSpPr>
        <p:sp>
          <p:nvSpPr>
            <p:cNvPr id="25617" name="Oval 7"/>
            <p:cNvSpPr>
              <a:spLocks noChangeArrowheads="1"/>
            </p:cNvSpPr>
            <p:nvPr/>
          </p:nvSpPr>
          <p:spPr bwMode="auto">
            <a:xfrm>
              <a:off x="144" y="125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18" name="Rectangle 6"/>
            <p:cNvSpPr>
              <a:spLocks noChangeArrowheads="1"/>
            </p:cNvSpPr>
            <p:nvPr/>
          </p:nvSpPr>
          <p:spPr bwMode="auto">
            <a:xfrm>
              <a:off x="209" y="12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tx2"/>
                  </a:solidFill>
                </a:rPr>
                <a:t>2</a:t>
              </a:r>
            </a:p>
          </p:txBody>
        </p:sp>
      </p:grp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838200" y="0"/>
            <a:ext cx="8077200" cy="1752600"/>
          </a:xfrm>
          <a:prstGeom prst="rect">
            <a:avLst/>
          </a:prstGeom>
          <a:noFill/>
          <a:ln w="9525">
            <a:pattFill prst="lgCheck">
              <a:fgClr>
                <a:srgbClr val="000000"/>
              </a:fgClr>
              <a:bgClr>
                <a:srgbClr val="FFFFFF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lphaUcPeriod"/>
            </a:pPr>
            <a:r>
              <a:rPr lang="en-US" altLang="zh-CN" sz="2400" dirty="0">
                <a:latin typeface="Arial Narrow" panose="020B0606020202030204" pitchFamily="34" charset="0"/>
              </a:rPr>
              <a:t>How much does a standard room cost?</a:t>
            </a:r>
          </a:p>
          <a:p>
            <a:pPr marL="609600" indent="-609600">
              <a:spcBef>
                <a:spcPct val="20000"/>
              </a:spcBef>
              <a:buFontTx/>
              <a:buAutoNum type="alphaUcPeriod"/>
            </a:pPr>
            <a:r>
              <a:rPr lang="en-US" altLang="zh-CN" sz="2400" dirty="0">
                <a:latin typeface="Arial Narrow" panose="020B0606020202030204" pitchFamily="34" charset="0"/>
              </a:rPr>
              <a:t>When do you want them?</a:t>
            </a:r>
          </a:p>
          <a:p>
            <a:pPr marL="609600" indent="-609600">
              <a:spcBef>
                <a:spcPct val="20000"/>
              </a:spcBef>
              <a:buFontTx/>
              <a:buAutoNum type="alphaUcPeriod"/>
            </a:pPr>
            <a:r>
              <a:rPr lang="en-US" altLang="zh-CN" sz="2400" dirty="0">
                <a:latin typeface="Arial Narrow" panose="020B0606020202030204" pitchFamily="34" charset="0"/>
              </a:rPr>
              <a:t>What can I do for you?</a:t>
            </a:r>
          </a:p>
          <a:p>
            <a:pPr marL="609600" indent="-609600">
              <a:spcBef>
                <a:spcPct val="20000"/>
              </a:spcBef>
              <a:buFontTx/>
              <a:buAutoNum type="alphaUcPeriod"/>
            </a:pPr>
            <a:r>
              <a:rPr lang="en-US" altLang="zh-CN" sz="2400" dirty="0">
                <a:latin typeface="Arial Narrow" panose="020B0606020202030204" pitchFamily="34" charset="0"/>
              </a:rPr>
              <a:t>We are sure that </a:t>
            </a:r>
            <a:r>
              <a:rPr lang="en-US" altLang="zh-CN" sz="2400" i="1" dirty="0">
                <a:solidFill>
                  <a:srgbClr val="3366CC"/>
                </a:solidFill>
                <a:latin typeface="Arial Narrow" panose="020B0606020202030204" pitchFamily="34" charset="0"/>
              </a:rPr>
              <a:t>condition</a:t>
            </a:r>
            <a:r>
              <a:rPr lang="en-US" altLang="zh-CN" sz="2400" dirty="0">
                <a:latin typeface="Arial Narrow" panose="020B0606020202030204" pitchFamily="34" charset="0"/>
              </a:rPr>
              <a:t>s here will make you feel </a:t>
            </a:r>
            <a:r>
              <a:rPr lang="en-US" altLang="zh-CN" sz="2400" i="1" dirty="0">
                <a:solidFill>
                  <a:srgbClr val="3366CC"/>
                </a:solidFill>
                <a:latin typeface="Arial Narrow" panose="020B0606020202030204" pitchFamily="34" charset="0"/>
              </a:rPr>
              <a:t>comfortable</a:t>
            </a:r>
            <a:r>
              <a:rPr lang="en-US" altLang="zh-CN" sz="2400" dirty="0"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105400" y="2209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048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752600" y="3886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752600" y="556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3" name="Group 20"/>
          <p:cNvGrpSpPr/>
          <p:nvPr/>
        </p:nvGrpSpPr>
        <p:grpSpPr bwMode="auto">
          <a:xfrm>
            <a:off x="6705600" y="1219200"/>
            <a:ext cx="2116138" cy="930275"/>
            <a:chOff x="4224" y="912"/>
            <a:chExt cx="1333" cy="586"/>
          </a:xfrm>
        </p:grpSpPr>
        <p:pic>
          <p:nvPicPr>
            <p:cNvPr id="25615" name="Picture 16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24" y="912"/>
              <a:ext cx="1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6" name="Text Box 17"/>
            <p:cNvSpPr txBox="1">
              <a:spLocks noChangeArrowheads="1"/>
            </p:cNvSpPr>
            <p:nvPr/>
          </p:nvSpPr>
          <p:spPr bwMode="auto">
            <a:xfrm>
              <a:off x="4656" y="1248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ea typeface="楷体" panose="02010609060101010101" pitchFamily="49" charset="-122"/>
                </a:rPr>
                <a:t>舒服的</a:t>
              </a:r>
            </a:p>
          </p:txBody>
        </p:sp>
      </p:grp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0" y="2590800"/>
            <a:ext cx="9144000" cy="701675"/>
          </a:xfrm>
          <a:prstGeom prst="rect">
            <a:avLst/>
          </a:prstGeom>
          <a:solidFill>
            <a:srgbClr val="0854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chemeClr val="bg1"/>
                </a:solidFill>
              </a:rPr>
              <a:t>Practice and act out the conversation. </a:t>
            </a:r>
          </a:p>
        </p:txBody>
      </p:sp>
      <p:grpSp>
        <p:nvGrpSpPr>
          <p:cNvPr id="4" name="Group 28"/>
          <p:cNvGrpSpPr/>
          <p:nvPr/>
        </p:nvGrpSpPr>
        <p:grpSpPr bwMode="auto">
          <a:xfrm>
            <a:off x="3505200" y="1219200"/>
            <a:ext cx="1327150" cy="762000"/>
            <a:chOff x="1920" y="960"/>
            <a:chExt cx="836" cy="480"/>
          </a:xfrm>
        </p:grpSpPr>
        <p:sp>
          <p:nvSpPr>
            <p:cNvPr id="25613" name="Text Box 22"/>
            <p:cNvSpPr txBox="1">
              <a:spLocks noChangeArrowheads="1"/>
            </p:cNvSpPr>
            <p:nvPr/>
          </p:nvSpPr>
          <p:spPr bwMode="auto">
            <a:xfrm>
              <a:off x="1920" y="1209"/>
              <a:ext cx="8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ea typeface="楷体" panose="02010609060101010101" pitchFamily="49" charset="-122"/>
                </a:rPr>
                <a:t>条件，状况</a:t>
              </a:r>
            </a:p>
          </p:txBody>
        </p:sp>
        <p:pic>
          <p:nvPicPr>
            <p:cNvPr id="25614" name="Picture 27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7569" t="31250" r="51978" b="54167"/>
            <a:stretch>
              <a:fillRect/>
            </a:stretch>
          </p:blipFill>
          <p:spPr bwMode="auto">
            <a:xfrm>
              <a:off x="2016" y="960"/>
              <a:ext cx="6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7" grpId="0" animBg="1"/>
      <p:bldP spid="9228" grpId="0"/>
      <p:bldP spid="9229" grpId="0"/>
      <p:bldP spid="9230" grpId="0"/>
      <p:bldP spid="9231" grpId="0"/>
      <p:bldP spid="9242" grpId="0" animBg="1"/>
      <p:bldP spid="924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143000" y="2286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800">
                <a:solidFill>
                  <a:schemeClr val="tx2"/>
                </a:solidFill>
              </a:rPr>
              <a:t>A. Listen to the conversation and check what kinds of rooms the hotel has. </a:t>
            </a:r>
          </a:p>
        </p:txBody>
      </p:sp>
      <p:grpSp>
        <p:nvGrpSpPr>
          <p:cNvPr id="3076" name="Group 5"/>
          <p:cNvGrpSpPr/>
          <p:nvPr/>
        </p:nvGrpSpPr>
        <p:grpSpPr bwMode="auto">
          <a:xfrm>
            <a:off x="228600" y="228600"/>
            <a:ext cx="609600" cy="457200"/>
            <a:chOff x="144" y="125"/>
            <a:chExt cx="384" cy="288"/>
          </a:xfrm>
        </p:grpSpPr>
        <p:sp>
          <p:nvSpPr>
            <p:cNvPr id="3109" name="Oval 6"/>
            <p:cNvSpPr>
              <a:spLocks noChangeArrowheads="1"/>
            </p:cNvSpPr>
            <p:nvPr/>
          </p:nvSpPr>
          <p:spPr bwMode="auto">
            <a:xfrm>
              <a:off x="144" y="125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0" name="Rectangle 7"/>
            <p:cNvSpPr>
              <a:spLocks noChangeArrowheads="1"/>
            </p:cNvSpPr>
            <p:nvPr/>
          </p:nvSpPr>
          <p:spPr bwMode="auto">
            <a:xfrm>
              <a:off x="209" y="12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tx2"/>
                  </a:solidFill>
                </a:rPr>
                <a:t>3</a:t>
              </a:r>
            </a:p>
          </p:txBody>
        </p:sp>
      </p:grpSp>
      <p:grpSp>
        <p:nvGrpSpPr>
          <p:cNvPr id="3077" name="Group 8"/>
          <p:cNvGrpSpPr/>
          <p:nvPr/>
        </p:nvGrpSpPr>
        <p:grpSpPr bwMode="auto">
          <a:xfrm>
            <a:off x="120650" y="1371600"/>
            <a:ext cx="8902700" cy="2362200"/>
            <a:chOff x="76" y="1296"/>
            <a:chExt cx="5608" cy="1488"/>
          </a:xfrm>
        </p:grpSpPr>
        <p:grpSp>
          <p:nvGrpSpPr>
            <p:cNvPr id="3089" name="Group 9"/>
            <p:cNvGrpSpPr/>
            <p:nvPr/>
          </p:nvGrpSpPr>
          <p:grpSpPr bwMode="auto">
            <a:xfrm>
              <a:off x="76" y="1296"/>
              <a:ext cx="1316" cy="1488"/>
              <a:chOff x="0" y="1296"/>
              <a:chExt cx="1316" cy="1488"/>
            </a:xfrm>
          </p:grpSpPr>
          <p:sp>
            <p:nvSpPr>
              <p:cNvPr id="3105" name="AutoShape 10"/>
              <p:cNvSpPr>
                <a:spLocks noChangeArrowheads="1"/>
              </p:cNvSpPr>
              <p:nvPr/>
            </p:nvSpPr>
            <p:spPr bwMode="auto">
              <a:xfrm>
                <a:off x="0" y="1296"/>
                <a:ext cx="1316" cy="1488"/>
              </a:xfrm>
              <a:prstGeom prst="roundRect">
                <a:avLst>
                  <a:gd name="adj" fmla="val 16667"/>
                </a:avLst>
              </a:prstGeom>
              <a:solidFill>
                <a:srgbClr val="B1B1FF"/>
              </a:solidFill>
              <a:ln w="38100" algn="ctr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6" name="Text Box 11"/>
              <p:cNvSpPr txBox="1">
                <a:spLocks noChangeArrowheads="1"/>
              </p:cNvSpPr>
              <p:nvPr/>
            </p:nvSpPr>
            <p:spPr bwMode="auto">
              <a:xfrm>
                <a:off x="76" y="1392"/>
                <a:ext cx="120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Arial Narrow" panose="020B0606020202030204" pitchFamily="34" charset="0"/>
                  </a:rPr>
                  <a:t>Standard room for one person</a:t>
                </a:r>
              </a:p>
            </p:txBody>
          </p:sp>
          <p:sp>
            <p:nvSpPr>
              <p:cNvPr id="3107" name="Text Box 12"/>
              <p:cNvSpPr txBox="1">
                <a:spLocks noChangeArrowheads="1"/>
              </p:cNvSpPr>
              <p:nvPr/>
            </p:nvSpPr>
            <p:spPr bwMode="auto">
              <a:xfrm>
                <a:off x="68" y="2448"/>
                <a:ext cx="10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/>
                  <a:t>¥ ______</a:t>
                </a:r>
              </a:p>
            </p:txBody>
          </p:sp>
          <p:sp>
            <p:nvSpPr>
              <p:cNvPr id="3108" name="Oval 13"/>
              <p:cNvSpPr>
                <a:spLocks noChangeArrowheads="1"/>
              </p:cNvSpPr>
              <p:nvPr/>
            </p:nvSpPr>
            <p:spPr bwMode="auto">
              <a:xfrm>
                <a:off x="980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090" name="Group 14"/>
            <p:cNvGrpSpPr/>
            <p:nvPr/>
          </p:nvGrpSpPr>
          <p:grpSpPr bwMode="auto">
            <a:xfrm>
              <a:off x="1536" y="1296"/>
              <a:ext cx="1316" cy="1488"/>
              <a:chOff x="1536" y="1296"/>
              <a:chExt cx="1316" cy="1488"/>
            </a:xfrm>
          </p:grpSpPr>
          <p:sp>
            <p:nvSpPr>
              <p:cNvPr id="3101" name="AutoShape 15"/>
              <p:cNvSpPr>
                <a:spLocks noChangeArrowheads="1"/>
              </p:cNvSpPr>
              <p:nvPr/>
            </p:nvSpPr>
            <p:spPr bwMode="auto">
              <a:xfrm>
                <a:off x="1536" y="1296"/>
                <a:ext cx="1316" cy="1488"/>
              </a:xfrm>
              <a:prstGeom prst="roundRect">
                <a:avLst>
                  <a:gd name="adj" fmla="val 16667"/>
                </a:avLst>
              </a:prstGeom>
              <a:solidFill>
                <a:srgbClr val="8FFFFF"/>
              </a:solidFill>
              <a:ln w="38100" algn="ctr">
                <a:solidFill>
                  <a:srgbClr val="008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2" name="Text Box 16"/>
              <p:cNvSpPr txBox="1">
                <a:spLocks noChangeArrowheads="1"/>
              </p:cNvSpPr>
              <p:nvPr/>
            </p:nvSpPr>
            <p:spPr bwMode="auto">
              <a:xfrm>
                <a:off x="1584" y="1392"/>
                <a:ext cx="120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Arial Narrow" panose="020B0606020202030204" pitchFamily="34" charset="0"/>
                  </a:rPr>
                  <a:t>Standard room for two people</a:t>
                </a:r>
              </a:p>
            </p:txBody>
          </p:sp>
          <p:sp>
            <p:nvSpPr>
              <p:cNvPr id="3103" name="Text Box 17"/>
              <p:cNvSpPr txBox="1">
                <a:spLocks noChangeArrowheads="1"/>
              </p:cNvSpPr>
              <p:nvPr/>
            </p:nvSpPr>
            <p:spPr bwMode="auto">
              <a:xfrm>
                <a:off x="1632" y="2448"/>
                <a:ext cx="10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/>
                  <a:t>¥ ______</a:t>
                </a:r>
              </a:p>
            </p:txBody>
          </p:sp>
          <p:sp>
            <p:nvSpPr>
              <p:cNvPr id="3104" name="Oval 18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091" name="Group 19"/>
            <p:cNvGrpSpPr/>
            <p:nvPr/>
          </p:nvGrpSpPr>
          <p:grpSpPr bwMode="auto">
            <a:xfrm>
              <a:off x="2928" y="1296"/>
              <a:ext cx="1316" cy="1488"/>
              <a:chOff x="2976" y="1296"/>
              <a:chExt cx="1316" cy="1488"/>
            </a:xfrm>
          </p:grpSpPr>
          <p:sp>
            <p:nvSpPr>
              <p:cNvPr id="3097" name="AutoShape 20"/>
              <p:cNvSpPr>
                <a:spLocks noChangeArrowheads="1"/>
              </p:cNvSpPr>
              <p:nvPr/>
            </p:nvSpPr>
            <p:spPr bwMode="auto">
              <a:xfrm>
                <a:off x="2976" y="1296"/>
                <a:ext cx="1316" cy="1488"/>
              </a:xfrm>
              <a:prstGeom prst="roundRect">
                <a:avLst>
                  <a:gd name="adj" fmla="val 16667"/>
                </a:avLst>
              </a:prstGeom>
              <a:solidFill>
                <a:srgbClr val="CCFF99"/>
              </a:solidFill>
              <a:ln w="38100" algn="ctr">
                <a:solidFill>
                  <a:srgbClr val="99CC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8" name="Text Box 21"/>
              <p:cNvSpPr txBox="1">
                <a:spLocks noChangeArrowheads="1"/>
              </p:cNvSpPr>
              <p:nvPr/>
            </p:nvSpPr>
            <p:spPr bwMode="auto">
              <a:xfrm>
                <a:off x="3024" y="2448"/>
                <a:ext cx="10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/>
                  <a:t>¥ ______</a:t>
                </a:r>
              </a:p>
            </p:txBody>
          </p:sp>
          <p:sp>
            <p:nvSpPr>
              <p:cNvPr id="3099" name="Text Box 22"/>
              <p:cNvSpPr txBox="1">
                <a:spLocks noChangeArrowheads="1"/>
              </p:cNvSpPr>
              <p:nvPr/>
            </p:nvSpPr>
            <p:spPr bwMode="auto">
              <a:xfrm>
                <a:off x="3072" y="1392"/>
                <a:ext cx="1200" cy="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Arial Narrow" panose="020B0606020202030204" pitchFamily="34" charset="0"/>
                  </a:rPr>
                  <a:t>Room for three people with a bathroom and air conditioning.</a:t>
                </a:r>
              </a:p>
            </p:txBody>
          </p:sp>
          <p:sp>
            <p:nvSpPr>
              <p:cNvPr id="3100" name="Oval 23"/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092" name="Group 24"/>
            <p:cNvGrpSpPr/>
            <p:nvPr/>
          </p:nvGrpSpPr>
          <p:grpSpPr bwMode="auto">
            <a:xfrm>
              <a:off x="4368" y="1296"/>
              <a:ext cx="1316" cy="1488"/>
              <a:chOff x="4368" y="1296"/>
              <a:chExt cx="1316" cy="1488"/>
            </a:xfrm>
          </p:grpSpPr>
          <p:sp>
            <p:nvSpPr>
              <p:cNvPr id="3093" name="AutoShape 25"/>
              <p:cNvSpPr>
                <a:spLocks noChangeArrowheads="1"/>
              </p:cNvSpPr>
              <p:nvPr/>
            </p:nvSpPr>
            <p:spPr bwMode="auto">
              <a:xfrm>
                <a:off x="4368" y="1296"/>
                <a:ext cx="1316" cy="1488"/>
              </a:xfrm>
              <a:prstGeom prst="roundRect">
                <a:avLst>
                  <a:gd name="adj" fmla="val 16667"/>
                </a:avLst>
              </a:prstGeom>
              <a:solidFill>
                <a:srgbClr val="B1FFBA"/>
              </a:solidFill>
              <a:ln w="38100" algn="ctr">
                <a:solidFill>
                  <a:srgbClr val="339966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4" name="Text Box 26"/>
              <p:cNvSpPr txBox="1">
                <a:spLocks noChangeArrowheads="1"/>
              </p:cNvSpPr>
              <p:nvPr/>
            </p:nvSpPr>
            <p:spPr bwMode="auto">
              <a:xfrm>
                <a:off x="4416" y="2448"/>
                <a:ext cx="10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/>
                  <a:t>¥ ______</a:t>
                </a:r>
              </a:p>
            </p:txBody>
          </p:sp>
          <p:sp>
            <p:nvSpPr>
              <p:cNvPr id="3095" name="Text Box 27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1200" cy="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Arial Narrow" panose="020B0606020202030204" pitchFamily="34" charset="0"/>
                  </a:rPr>
                  <a:t>Room for three people without a bathroom or air conditioning</a:t>
                </a:r>
              </a:p>
            </p:txBody>
          </p:sp>
          <p:sp>
            <p:nvSpPr>
              <p:cNvPr id="3096" name="Oval 28"/>
              <p:cNvSpPr>
                <a:spLocks noChangeArrowheads="1"/>
              </p:cNvSpPr>
              <p:nvPr/>
            </p:nvSpPr>
            <p:spPr bwMode="auto">
              <a:xfrm>
                <a:off x="5328" y="24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078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4102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Date: From ________to 6th</a:t>
            </a:r>
            <a:r>
              <a:rPr lang="zh-CN" altLang="en-US" sz="2800">
                <a:latin typeface="Arial Narrow" panose="020B0606020202030204" pitchFamily="34" charset="0"/>
              </a:rPr>
              <a:t>．</a:t>
            </a:r>
          </a:p>
        </p:txBody>
      </p:sp>
      <p:sp>
        <p:nvSpPr>
          <p:cNvPr id="3079" name="Text Box 30"/>
          <p:cNvSpPr txBox="1">
            <a:spLocks noChangeArrowheads="1"/>
          </p:cNvSpPr>
          <p:nvPr/>
        </p:nvSpPr>
        <p:spPr bwMode="auto">
          <a:xfrm>
            <a:off x="4267200" y="3886200"/>
            <a:ext cx="4652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Arial Narrow" panose="020B0606020202030204" pitchFamily="34" charset="0"/>
              </a:rPr>
              <a:t>Telephone number:____________</a:t>
            </a:r>
          </a:p>
        </p:txBody>
      </p:sp>
      <p:sp>
        <p:nvSpPr>
          <p:cNvPr id="3080" name="Rectangle 31"/>
          <p:cNvSpPr>
            <a:spLocks noChangeArrowheads="1"/>
          </p:cNvSpPr>
          <p:nvPr/>
        </p:nvSpPr>
        <p:spPr bwMode="auto">
          <a:xfrm>
            <a:off x="304800" y="45720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800">
                <a:solidFill>
                  <a:schemeClr val="tx2"/>
                </a:solidFill>
              </a:rPr>
              <a:t>B. Listen again and complete the information above. </a:t>
            </a:r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1643063" y="3200400"/>
            <a:ext cx="49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3962400" y="32004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69666" name="Rectangle 34"/>
          <p:cNvSpPr>
            <a:spLocks noChangeArrowheads="1"/>
          </p:cNvSpPr>
          <p:nvPr/>
        </p:nvSpPr>
        <p:spPr bwMode="auto">
          <a:xfrm>
            <a:off x="8458200" y="32004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1828800" y="38862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April 2nd </a:t>
            </a: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6858000" y="38862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13176204240 </a:t>
            </a: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685800" y="31242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60</a:t>
            </a:r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3048000" y="3138488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100</a:t>
            </a: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7467600" y="31242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90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124" name="WindowsMediaPlayer1" r:id="rId2" imgW="4419720" imgH="609480"/>
        </mc:Choice>
        <mc:Fallback>
          <p:control name="WindowsMediaPlayer1" r:id="rId2" imgW="441972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066800" y="5562600"/>
                  <a:ext cx="44196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25" name="WindowsMediaPlayer2" r:id="rId3" imgW="3048120" imgH="609480"/>
        </mc:Choice>
        <mc:Fallback>
          <p:control name="WindowsMediaPlayer2" r:id="rId3" imgW="3048120" imgH="609480">
            <p:pic>
              <p:nvPicPr>
                <p:cNvPr id="3" name="WindowsMediaPlayer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5867400" y="762000"/>
                  <a:ext cx="3048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4" grpId="0"/>
      <p:bldP spid="69665" grpId="0"/>
      <p:bldP spid="69666" grpId="0"/>
      <p:bldP spid="69667" grpId="0"/>
      <p:bldP spid="69668" grpId="0"/>
      <p:bldP spid="69670" grpId="0"/>
      <p:bldP spid="69671" grpId="0"/>
      <p:bldP spid="696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533400"/>
          </a:xfrm>
          <a:prstGeom prst="rect">
            <a:avLst/>
          </a:prstGeom>
          <a:solidFill>
            <a:srgbClr val="CCFFCC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0000CC"/>
                </a:solidFill>
              </a:rPr>
              <a:t>Text for</a:t>
            </a:r>
            <a:r>
              <a:rPr lang="en-US" altLang="zh-CN" sz="2800">
                <a:solidFill>
                  <a:schemeClr val="bg1"/>
                </a:solidFill>
              </a:rPr>
              <a:t> </a:t>
            </a:r>
            <a:r>
              <a:rPr lang="en-US" altLang="zh-CN" sz="2800">
                <a:solidFill>
                  <a:srgbClr val="0000CC"/>
                </a:solidFill>
              </a:rPr>
              <a:t>Listening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029200"/>
          </a:xfrm>
          <a:prstGeom prst="rect">
            <a:avLst/>
          </a:prstGeom>
          <a:solidFill>
            <a:srgbClr val="CCFFFF">
              <a:alpha val="8588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Clerk: 	Hello! Xingsheng Hotel. Can I help you?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Xu Xia:	Yes. I want to book some rooms. What kinds of rooms do you have?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Clerk:	We have two kinds of standard rooms. A standard room with one single         bed costs ¥60 and a standard room with two single beds costs </a:t>
            </a:r>
            <a:r>
              <a:rPr lang="en-US" altLang="zh-CN" sz="2400">
                <a:solidFill>
                  <a:srgbClr val="00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¥</a:t>
            </a: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100. We also 	have a kind of room with three single beds without a bathroom or air 	conditioning. It costs </a:t>
            </a:r>
            <a:r>
              <a:rPr lang="en-US" altLang="zh-CN" sz="2400">
                <a:solidFill>
                  <a:srgbClr val="00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¥</a:t>
            </a: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90. Which  would you like?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Xu Xia:	I only want standard rooms. Two rooms with one single bed and three 	rooms with two single beds.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Clerk:	When do you want them and how long will you stay here?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Xu Xia:	From April 2nd to 6th, four nights.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Clerk: 	All right. May I have your name and telephone number, please?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Xu Xia:	Sure. My name is Xu Xia and my telephone number is 13176204240. 	Thank you.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000066"/>
                </a:solidFill>
                <a:latin typeface="Arial Narrow" panose="020B0606020202030204" pitchFamily="34" charset="0"/>
              </a:rPr>
              <a:t>Clerk:	It’s a pleasure.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07" name="WindowsMediaPlayer1" r:id="rId2" imgW="4419720" imgH="609480"/>
        </mc:Choice>
        <mc:Fallback>
          <p:control name="WindowsMediaPlayer1" r:id="rId2" imgW="441972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429000" y="5715000"/>
                  <a:ext cx="44196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01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609600"/>
            <a:ext cx="8610600" cy="685800"/>
          </a:xfrm>
        </p:spPr>
        <p:txBody>
          <a:bodyPr/>
          <a:lstStyle/>
          <a:p>
            <a:pPr algn="ctr" eaLnBrk="1" hangingPunct="1"/>
            <a:r>
              <a:rPr lang="en-US" altLang="zh-CN" sz="3200" dirty="0" smtClean="0">
                <a:solidFill>
                  <a:srgbClr val="FF0000"/>
                </a:solidFill>
              </a:rPr>
              <a:t>Exercise : choose the right answer. 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457200" y="1447800"/>
            <a:ext cx="80010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(	) 1. The students felt very ____ at the _____news .</a:t>
            </a:r>
          </a:p>
          <a:p>
            <a:pPr marL="342900" indent="-342900">
              <a:buFontTx/>
              <a:buAutoNum type="alphaUcPeriod"/>
            </a:pPr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exciting, excited	B. excited, exciting	C. exciting, exciting </a:t>
            </a:r>
          </a:p>
          <a:p>
            <a:pPr marL="342900" indent="-342900"/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(	) 2. We have nice T-shirts  ____the  price of </a:t>
            </a:r>
            <a:r>
              <a:rPr lang="en-US" altLang="zh-CN" sz="2400" dirty="0">
                <a:solidFill>
                  <a:srgbClr val="0000CC"/>
                </a:solidFill>
              </a:rPr>
              <a:t>¥</a:t>
            </a:r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15 each.</a:t>
            </a:r>
          </a:p>
          <a:p>
            <a:pPr marL="342900" indent="-342900">
              <a:buFontTx/>
              <a:buAutoNum type="alphaUcPeriod"/>
            </a:pPr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in			B. at			C. for</a:t>
            </a:r>
          </a:p>
          <a:p>
            <a:pPr marL="342900" indent="-342900"/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(	) 3. I’d like _____a train ticket to Dalian. </a:t>
            </a:r>
          </a:p>
          <a:p>
            <a:pPr marL="342900" indent="-342900">
              <a:buFontTx/>
              <a:buAutoNum type="alphaUcPeriod"/>
            </a:pPr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to book		B. book			C. booking</a:t>
            </a:r>
          </a:p>
          <a:p>
            <a:pPr marL="342900" indent="-342900"/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(	) 4. - ______ do you plan to stay in the hotel? – For three days.</a:t>
            </a:r>
          </a:p>
          <a:p>
            <a:pPr marL="342900" indent="-342900">
              <a:buFontTx/>
              <a:buAutoNum type="alphaUcPeriod"/>
            </a:pPr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How much		B. When		C. How long</a:t>
            </a:r>
          </a:p>
          <a:p>
            <a:pPr marL="342900" indent="-342900"/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(	) 5. They decided to _______ ¥108 for a standard room with air conditioning because its condition is better. </a:t>
            </a:r>
          </a:p>
          <a:p>
            <a:pPr marL="342900" indent="-342900"/>
            <a:r>
              <a:rPr lang="en-US" altLang="zh-CN" sz="2400" dirty="0">
                <a:solidFill>
                  <a:srgbClr val="0000CC"/>
                </a:solidFill>
                <a:latin typeface="Arial Narrow" panose="020B0606020202030204" pitchFamily="34" charset="0"/>
              </a:rPr>
              <a:t>A. cost			B. spend 		C. pay</a:t>
            </a:r>
            <a:r>
              <a:rPr lang="en-US" altLang="zh-CN" sz="2400" dirty="0">
                <a:solidFill>
                  <a:srgbClr val="0000CC"/>
                </a:solidFill>
              </a:rPr>
              <a:t> 	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070225" y="1706563"/>
            <a:ext cx="511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070225" y="2438400"/>
            <a:ext cx="511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27025" y="3230563"/>
            <a:ext cx="511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791200" y="3916363"/>
            <a:ext cx="511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5867400" y="4983163"/>
            <a:ext cx="511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104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zh-CN" sz="2800" dirty="0" smtClean="0"/>
              <a:t>Read the sentences and pay attention to the liaison. Then listen and imitate. 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409700"/>
            <a:ext cx="8207375" cy="5183187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sz="3200" dirty="0" smtClean="0">
                <a:solidFill>
                  <a:srgbClr val="000099"/>
                </a:solidFill>
              </a:rPr>
              <a:t>May I have your name, please?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sz="3200" dirty="0" smtClean="0">
                <a:solidFill>
                  <a:srgbClr val="000099"/>
                </a:solidFill>
              </a:rPr>
              <a:t>I want to go on a trip to Mount Tai. 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sz="3200" dirty="0" smtClean="0">
                <a:solidFill>
                  <a:srgbClr val="000099"/>
                </a:solidFill>
              </a:rPr>
              <a:t>I’d like to visit my aunt on Sunday. 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sz="3200" dirty="0" smtClean="0">
                <a:solidFill>
                  <a:srgbClr val="000099"/>
                </a:solidFill>
              </a:rPr>
              <a:t>Why don’t we go out for the day?</a:t>
            </a:r>
          </a:p>
        </p:txBody>
      </p:sp>
      <p:grpSp>
        <p:nvGrpSpPr>
          <p:cNvPr id="5126" name="Group 6"/>
          <p:cNvGrpSpPr/>
          <p:nvPr/>
        </p:nvGrpSpPr>
        <p:grpSpPr bwMode="auto">
          <a:xfrm>
            <a:off x="228600" y="457200"/>
            <a:ext cx="609600" cy="457200"/>
            <a:chOff x="144" y="125"/>
            <a:chExt cx="384" cy="288"/>
          </a:xfrm>
        </p:grpSpPr>
        <p:sp>
          <p:nvSpPr>
            <p:cNvPr id="5134" name="Oval 7"/>
            <p:cNvSpPr>
              <a:spLocks noChangeArrowheads="1"/>
            </p:cNvSpPr>
            <p:nvPr/>
          </p:nvSpPr>
          <p:spPr bwMode="auto">
            <a:xfrm>
              <a:off x="144" y="125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5" name="Rectangle 8"/>
            <p:cNvSpPr>
              <a:spLocks noChangeArrowheads="1"/>
            </p:cNvSpPr>
            <p:nvPr/>
          </p:nvSpPr>
          <p:spPr bwMode="auto">
            <a:xfrm>
              <a:off x="209" y="12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tx2"/>
                  </a:solidFill>
                </a:rPr>
                <a:t>4</a:t>
              </a:r>
            </a:p>
          </p:txBody>
        </p:sp>
      </p:grpSp>
      <p:grpSp>
        <p:nvGrpSpPr>
          <p:cNvPr id="5127" name="Group 11"/>
          <p:cNvGrpSpPr/>
          <p:nvPr/>
        </p:nvGrpSpPr>
        <p:grpSpPr bwMode="auto">
          <a:xfrm>
            <a:off x="5233988" y="4537075"/>
            <a:ext cx="3910012" cy="2168525"/>
            <a:chOff x="2880" y="2496"/>
            <a:chExt cx="2463" cy="1366"/>
          </a:xfrm>
        </p:grpSpPr>
        <p:pic>
          <p:nvPicPr>
            <p:cNvPr id="5132" name="Picture 4" descr="TIP6_1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2496"/>
              <a:ext cx="2463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3024" y="2992"/>
              <a:ext cx="182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One vowel can be linked with another by adding a slight </a:t>
              </a:r>
              <a:r>
                <a:rPr lang="en-US" altLang="zh-CN" sz="2000">
                  <a:solidFill>
                    <a:schemeClr val="tx2"/>
                  </a:solidFill>
                </a:rPr>
                <a:t>/j/</a:t>
              </a:r>
              <a:r>
                <a:rPr lang="en-US" altLang="zh-CN" sz="2000"/>
                <a:t> or </a:t>
              </a:r>
              <a:r>
                <a:rPr lang="en-US" altLang="zh-CN" sz="2000">
                  <a:solidFill>
                    <a:schemeClr val="tx2"/>
                  </a:solidFill>
                </a:rPr>
                <a:t>/w/</a:t>
              </a:r>
              <a:r>
                <a:rPr lang="en-US" altLang="zh-CN" sz="2000"/>
                <a:t>.</a:t>
              </a:r>
            </a:p>
          </p:txBody>
        </p:sp>
      </p:grpSp>
      <p:sp>
        <p:nvSpPr>
          <p:cNvPr id="5128" name="Arc 12"/>
          <p:cNvSpPr/>
          <p:nvPr/>
        </p:nvSpPr>
        <p:spPr bwMode="auto">
          <a:xfrm rot="2840093" flipV="1">
            <a:off x="1846263" y="2268537"/>
            <a:ext cx="230188" cy="265113"/>
          </a:xfrm>
          <a:custGeom>
            <a:avLst/>
            <a:gdLst>
              <a:gd name="T0" fmla="*/ 0 w 21600"/>
              <a:gd name="T1" fmla="*/ 0 h 25006"/>
              <a:gd name="T2" fmla="*/ 2422419 w 21600"/>
              <a:gd name="T3" fmla="*/ 2810722 h 25006"/>
              <a:gd name="T4" fmla="*/ 0 w 21600"/>
              <a:gd name="T5" fmla="*/ 2427884 h 25006"/>
              <a:gd name="T6" fmla="*/ 0 60000 65536"/>
              <a:gd name="T7" fmla="*/ 0 60000 65536"/>
              <a:gd name="T8" fmla="*/ 0 60000 65536"/>
              <a:gd name="T9" fmla="*/ 0 w 21600"/>
              <a:gd name="T10" fmla="*/ 0 h 25006"/>
              <a:gd name="T11" fmla="*/ 21600 w 21600"/>
              <a:gd name="T12" fmla="*/ 25006 h 250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0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0"/>
                  <a:pt x="21509" y="23879"/>
                  <a:pt x="21329" y="25005"/>
                </a:cubicBezTo>
              </a:path>
              <a:path w="21600" h="250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0"/>
                  <a:pt x="21509" y="23879"/>
                  <a:pt x="21329" y="2500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9" name="Arc 13"/>
          <p:cNvSpPr/>
          <p:nvPr/>
        </p:nvSpPr>
        <p:spPr bwMode="auto">
          <a:xfrm rot="2840093" flipV="1">
            <a:off x="3170238" y="2943225"/>
            <a:ext cx="230188" cy="287337"/>
          </a:xfrm>
          <a:custGeom>
            <a:avLst/>
            <a:gdLst>
              <a:gd name="T0" fmla="*/ 0 w 21600"/>
              <a:gd name="T1" fmla="*/ 0 h 27087"/>
              <a:gd name="T2" fmla="*/ 2372673 w 21600"/>
              <a:gd name="T3" fmla="*/ 3048051 h 27087"/>
              <a:gd name="T4" fmla="*/ 0 w 21600"/>
              <a:gd name="T5" fmla="*/ 2430606 h 27087"/>
              <a:gd name="T6" fmla="*/ 0 60000 65536"/>
              <a:gd name="T7" fmla="*/ 0 60000 65536"/>
              <a:gd name="T8" fmla="*/ 0 60000 65536"/>
              <a:gd name="T9" fmla="*/ 0 w 21600"/>
              <a:gd name="T10" fmla="*/ 0 h 27087"/>
              <a:gd name="T11" fmla="*/ 21600 w 21600"/>
              <a:gd name="T12" fmla="*/ 27087 h 27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0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51"/>
                  <a:pt x="21361" y="25295"/>
                  <a:pt x="20891" y="27086"/>
                </a:cubicBezTo>
              </a:path>
              <a:path w="21600" h="270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51"/>
                  <a:pt x="21361" y="25295"/>
                  <a:pt x="20891" y="2708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0" name="Arc 15"/>
          <p:cNvSpPr/>
          <p:nvPr/>
        </p:nvSpPr>
        <p:spPr bwMode="auto">
          <a:xfrm rot="2840093" flipV="1">
            <a:off x="4067175" y="4619625"/>
            <a:ext cx="230188" cy="287338"/>
          </a:xfrm>
          <a:custGeom>
            <a:avLst/>
            <a:gdLst>
              <a:gd name="T0" fmla="*/ 0 w 21600"/>
              <a:gd name="T1" fmla="*/ 0 h 27087"/>
              <a:gd name="T2" fmla="*/ 2372673 w 21600"/>
              <a:gd name="T3" fmla="*/ 3048072 h 27087"/>
              <a:gd name="T4" fmla="*/ 0 w 21600"/>
              <a:gd name="T5" fmla="*/ 2430625 h 27087"/>
              <a:gd name="T6" fmla="*/ 0 60000 65536"/>
              <a:gd name="T7" fmla="*/ 0 60000 65536"/>
              <a:gd name="T8" fmla="*/ 0 60000 65536"/>
              <a:gd name="T9" fmla="*/ 0 w 21600"/>
              <a:gd name="T10" fmla="*/ 0 h 27087"/>
              <a:gd name="T11" fmla="*/ 21600 w 21600"/>
              <a:gd name="T12" fmla="*/ 27087 h 27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0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51"/>
                  <a:pt x="21361" y="25295"/>
                  <a:pt x="20891" y="27086"/>
                </a:cubicBezTo>
              </a:path>
              <a:path w="21600" h="270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51"/>
                  <a:pt x="21361" y="25295"/>
                  <a:pt x="20891" y="2708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1" name="Arc 16"/>
          <p:cNvSpPr/>
          <p:nvPr/>
        </p:nvSpPr>
        <p:spPr bwMode="auto">
          <a:xfrm rot="2840093" flipV="1">
            <a:off x="4143375" y="3857625"/>
            <a:ext cx="230188" cy="287338"/>
          </a:xfrm>
          <a:custGeom>
            <a:avLst/>
            <a:gdLst>
              <a:gd name="T0" fmla="*/ 0 w 21600"/>
              <a:gd name="T1" fmla="*/ 0 h 27087"/>
              <a:gd name="T2" fmla="*/ 2372673 w 21600"/>
              <a:gd name="T3" fmla="*/ 3048072 h 27087"/>
              <a:gd name="T4" fmla="*/ 0 w 21600"/>
              <a:gd name="T5" fmla="*/ 2430625 h 27087"/>
              <a:gd name="T6" fmla="*/ 0 60000 65536"/>
              <a:gd name="T7" fmla="*/ 0 60000 65536"/>
              <a:gd name="T8" fmla="*/ 0 60000 65536"/>
              <a:gd name="T9" fmla="*/ 0 w 21600"/>
              <a:gd name="T10" fmla="*/ 0 h 27087"/>
              <a:gd name="T11" fmla="*/ 21600 w 21600"/>
              <a:gd name="T12" fmla="*/ 27087 h 27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0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51"/>
                  <a:pt x="21361" y="25295"/>
                  <a:pt x="20891" y="27086"/>
                </a:cubicBezTo>
              </a:path>
              <a:path w="21600" h="270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451"/>
                  <a:pt x="21361" y="25295"/>
                  <a:pt x="20891" y="2708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41" name="WindowsMediaPlayer1" r:id="rId2" imgW="3505320" imgH="685800"/>
        </mc:Choice>
        <mc:Fallback>
          <p:control name="WindowsMediaPlayer1" r:id="rId2" imgW="3505320" imgH="68580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066800" y="5638800"/>
                  <a:ext cx="3505200" cy="685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4" descr="1"/>
          <p:cNvPicPr preferRelativeResize="0"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120000">
            <a:off x="5791200" y="609600"/>
            <a:ext cx="2133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 rot="21120000">
            <a:off x="5943600" y="1371600"/>
            <a:ext cx="1920875" cy="579438"/>
          </a:xfr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dirty="0" smtClean="0">
                <a:solidFill>
                  <a:srgbClr val="6600CC"/>
                </a:solidFill>
              </a:rPr>
              <a:t>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 rot="360000">
            <a:off x="608013" y="1240978"/>
            <a:ext cx="4191000" cy="3920432"/>
          </a:xfrm>
          <a:noFill/>
        </p:spPr>
        <p:txBody>
          <a:bodyPr>
            <a:spAutoFit/>
          </a:bodyPr>
          <a:lstStyle/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Char char="☺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We learn: </a:t>
            </a:r>
          </a:p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Char char="☺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New words and phrases: </a:t>
            </a:r>
          </a:p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		pay, pay for, hotel, fridge, standard, single, condition, comfortable</a:t>
            </a:r>
          </a:p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Char char="☺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 To book train tickets and rooms.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 rot="-600000">
            <a:off x="5329238" y="2530475"/>
            <a:ext cx="3203575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Clr>
                <a:srgbClr val="FF9900"/>
              </a:buClr>
              <a:buFont typeface="Arial Narrow" panose="020B0606020202030204" pitchFamily="34" charset="0"/>
              <a:buChar char="☺"/>
            </a:pPr>
            <a:r>
              <a:rPr lang="en-US" altLang="zh-CN" sz="3200" dirty="0">
                <a:latin typeface="Arial Narrow" panose="020B0606020202030204" pitchFamily="34" charset="0"/>
              </a:rPr>
              <a:t> </a:t>
            </a:r>
            <a:r>
              <a:rPr lang="en-US" altLang="zh-CN" sz="2800" dirty="0">
                <a:latin typeface="Arial Narrow" panose="020B0606020202030204" pitchFamily="34" charset="0"/>
              </a:rPr>
              <a:t>Useful expressions</a:t>
            </a:r>
            <a:r>
              <a:rPr lang="en-US" altLang="zh-CN" sz="3200" dirty="0">
                <a:latin typeface="Arial Narrow" panose="020B0606020202030204" pitchFamily="34" charset="0"/>
              </a:rPr>
              <a:t>: </a:t>
            </a:r>
          </a:p>
          <a:p>
            <a:pPr>
              <a:buClr>
                <a:srgbClr val="FF9900"/>
              </a:buClr>
              <a:buFont typeface="Arial Narrow" panose="020B0606020202030204" pitchFamily="34" charset="0"/>
              <a:buNone/>
            </a:pPr>
            <a:r>
              <a:rPr lang="en-US" altLang="zh-CN" sz="3200" dirty="0">
                <a:latin typeface="Arial Narrow" panose="020B0606020202030204" pitchFamily="34" charset="0"/>
              </a:rPr>
              <a:t>    </a:t>
            </a:r>
            <a:r>
              <a:rPr lang="en-US" altLang="zh-CN" sz="2800" dirty="0">
                <a:latin typeface="Arial Narrow" panose="020B0606020202030204" pitchFamily="34" charset="0"/>
              </a:rPr>
              <a:t>We have tickets at 145 for the hard sleeper… </a:t>
            </a:r>
          </a:p>
          <a:p>
            <a:pPr>
              <a:buClr>
                <a:srgbClr val="FF9900"/>
              </a:buClr>
              <a:buFont typeface="Arial Narrow" panose="020B0606020202030204" pitchFamily="34" charset="0"/>
              <a:buNone/>
            </a:pPr>
            <a:r>
              <a:rPr lang="en-US" altLang="zh-CN" sz="2800" dirty="0">
                <a:latin typeface="Arial Narrow" panose="020B0606020202030204" pitchFamily="34" charset="0"/>
              </a:rPr>
              <a:t>    Please pay for the tickets before 5:30 p.m.</a:t>
            </a:r>
          </a:p>
          <a:p>
            <a:pPr>
              <a:buClr>
                <a:srgbClr val="FF9900"/>
              </a:buClr>
              <a:buFont typeface="Arial Narrow" panose="020B0606020202030204" pitchFamily="34" charset="0"/>
              <a:buNone/>
            </a:pPr>
            <a:r>
              <a:rPr lang="en-US" altLang="zh-CN" sz="2800" dirty="0">
                <a:latin typeface="Arial Narrow" panose="020B0606020202030204" pitchFamily="34" charset="0"/>
              </a:rPr>
              <a:t>   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1"/>
          <p:cNvPicPr preferRelativeResize="0"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120000">
            <a:off x="5351463" y="2638425"/>
            <a:ext cx="25146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 rot="21120000">
            <a:off x="5791200" y="3657600"/>
            <a:ext cx="1920875" cy="579438"/>
          </a:xfr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smtClean="0">
                <a:solidFill>
                  <a:srgbClr val="6600CC"/>
                </a:solidFill>
              </a:rPr>
              <a:t>Summary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 rot="360000">
            <a:off x="735827" y="1350829"/>
            <a:ext cx="4191000" cy="4092787"/>
          </a:xfrm>
          <a:noFill/>
        </p:spPr>
        <p:txBody>
          <a:bodyPr>
            <a:spAutoFit/>
          </a:bodyPr>
          <a:lstStyle/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Char char="☺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We can:     </a:t>
            </a:r>
          </a:p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Char char="☺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Book tickets or rooms over the phone.</a:t>
            </a:r>
          </a:p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Char char="☺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Plan our own trip. </a:t>
            </a:r>
          </a:p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Char char="☺"/>
            </a:pPr>
            <a:r>
              <a:rPr lang="en-US" altLang="zh-CN" sz="2800" dirty="0" smtClean="0">
                <a:latin typeface="Arial Narrow" panose="020B0606020202030204" pitchFamily="34" charset="0"/>
              </a:rPr>
              <a:t> Offer help: </a:t>
            </a:r>
          </a:p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	Can I help you?</a:t>
            </a:r>
          </a:p>
          <a:p>
            <a:pPr eaLnBrk="1" hangingPunct="1">
              <a:buClr>
                <a:srgbClr val="CC9900"/>
              </a:buClr>
              <a:buFont typeface="Arial Narrow" panose="020B060602020203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	What can I do for you?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07375" cy="574675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/>
              <a:t>Project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696200" cy="38862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solidFill>
                  <a:srgbClr val="CC00FF"/>
                </a:solidFill>
              </a:rPr>
              <a:t>Do you know about other ways to book tickets or rooms?</a:t>
            </a:r>
          </a:p>
          <a:p>
            <a:pPr eaLnBrk="1" hangingPunct="1"/>
            <a:r>
              <a:rPr lang="en-US" altLang="zh-CN" sz="2800" dirty="0" smtClean="0">
                <a:solidFill>
                  <a:srgbClr val="CC00FF"/>
                </a:solidFill>
              </a:rPr>
              <a:t>Can you have a try and use the Internet to book tickets or rooms and then write down the steps?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07375" cy="574675"/>
          </a:xfrm>
        </p:spPr>
        <p:txBody>
          <a:bodyPr/>
          <a:lstStyle/>
          <a:p>
            <a:pPr algn="ctr" eaLnBrk="1" hangingPunct="1"/>
            <a:r>
              <a:rPr lang="en-US" altLang="zh-CN" sz="4000" dirty="0" smtClean="0"/>
              <a:t>Homework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315200" cy="44958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sz="2800" dirty="0" smtClean="0"/>
              <a:t>Review the key points in Section B and try to recite the conversations of booking tickets and room. 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sz="2800" dirty="0" smtClean="0"/>
              <a:t>Make your own conversations to book (movie) tickets or rooms over the phone.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sz="2800" dirty="0" smtClean="0"/>
              <a:t>Preview Section B.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124200" y="93729"/>
            <a:ext cx="4800600" cy="762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</a:rPr>
              <a:t>Word competition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3200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3200" dirty="0" smtClean="0">
                <a:solidFill>
                  <a:srgbClr val="000066"/>
                </a:solidFill>
                <a:ea typeface="楷体" panose="02010609060101010101" pitchFamily="49" charset="-122"/>
              </a:rPr>
              <a:t>田野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3200" dirty="0" smtClean="0">
                <a:solidFill>
                  <a:srgbClr val="000066"/>
                </a:solidFill>
                <a:ea typeface="楷体" panose="02010609060101010101" pitchFamily="49" charset="-122"/>
              </a:rPr>
              <a:t>正确的，恰当的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3200" dirty="0" smtClean="0">
                <a:solidFill>
                  <a:srgbClr val="000066"/>
                </a:solidFill>
                <a:ea typeface="楷体" panose="02010609060101010101" pitchFamily="49" charset="-122"/>
              </a:rPr>
              <a:t>价格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3200" dirty="0" smtClean="0">
                <a:solidFill>
                  <a:srgbClr val="000066"/>
                </a:solidFill>
                <a:ea typeface="楷体" panose="02010609060101010101" pitchFamily="49" charset="-122"/>
              </a:rPr>
              <a:t>总的，全部的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200" dirty="0" smtClean="0">
                <a:solidFill>
                  <a:srgbClr val="000066"/>
                </a:solidFill>
              </a:rPr>
              <a:t>vehicle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200" dirty="0" smtClean="0">
                <a:solidFill>
                  <a:srgbClr val="000066"/>
                </a:solidFill>
              </a:rPr>
              <a:t>airline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200" dirty="0" smtClean="0">
                <a:solidFill>
                  <a:srgbClr val="000066"/>
                </a:solidFill>
              </a:rPr>
              <a:t>mount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200" dirty="0" smtClean="0">
                <a:solidFill>
                  <a:srgbClr val="000066"/>
                </a:solidFill>
              </a:rPr>
              <a:t>suitable</a:t>
            </a:r>
          </a:p>
        </p:txBody>
      </p:sp>
      <p:grpSp>
        <p:nvGrpSpPr>
          <p:cNvPr id="17412" name="Group 21"/>
          <p:cNvGrpSpPr/>
          <p:nvPr/>
        </p:nvGrpSpPr>
        <p:grpSpPr bwMode="auto">
          <a:xfrm>
            <a:off x="1600200" y="152400"/>
            <a:ext cx="1752600" cy="685800"/>
            <a:chOff x="1344" y="1719"/>
            <a:chExt cx="1104" cy="432"/>
          </a:xfrm>
        </p:grpSpPr>
        <p:grpSp>
          <p:nvGrpSpPr>
            <p:cNvPr id="17415" name="Group 4"/>
            <p:cNvGrpSpPr/>
            <p:nvPr/>
          </p:nvGrpSpPr>
          <p:grpSpPr bwMode="auto">
            <a:xfrm>
              <a:off x="1344" y="1719"/>
              <a:ext cx="1104" cy="432"/>
              <a:chOff x="3334" y="2773"/>
              <a:chExt cx="1000" cy="476"/>
            </a:xfrm>
          </p:grpSpPr>
          <p:sp>
            <p:nvSpPr>
              <p:cNvPr id="17417" name="Freeform 5"/>
              <p:cNvSpPr>
                <a:spLocks noChangeAspect="1"/>
              </p:cNvSpPr>
              <p:nvPr/>
            </p:nvSpPr>
            <p:spPr bwMode="auto">
              <a:xfrm flipV="1">
                <a:off x="3334" y="3205"/>
                <a:ext cx="948" cy="44"/>
              </a:xfrm>
              <a:custGeom>
                <a:avLst/>
                <a:gdLst>
                  <a:gd name="T0" fmla="*/ 70 w 2495"/>
                  <a:gd name="T1" fmla="*/ 0 h 1091"/>
                  <a:gd name="T2" fmla="*/ 932 w 2495"/>
                  <a:gd name="T3" fmla="*/ 0 h 1091"/>
                  <a:gd name="T4" fmla="*/ 947 w 2495"/>
                  <a:gd name="T5" fmla="*/ 2 h 1091"/>
                  <a:gd name="T6" fmla="*/ 897 w 2495"/>
                  <a:gd name="T7" fmla="*/ 42 h 1091"/>
                  <a:gd name="T8" fmla="*/ 882 w 2495"/>
                  <a:gd name="T9" fmla="*/ 44 h 1091"/>
                  <a:gd name="T10" fmla="*/ 20 w 2495"/>
                  <a:gd name="T11" fmla="*/ 44 h 1091"/>
                  <a:gd name="T12" fmla="*/ 2 w 2495"/>
                  <a:gd name="T13" fmla="*/ 42 h 1091"/>
                  <a:gd name="T14" fmla="*/ 51 w 2495"/>
                  <a:gd name="T15" fmla="*/ 2 h 1091"/>
                  <a:gd name="T16" fmla="*/ 70 w 2495"/>
                  <a:gd name="T17" fmla="*/ 0 h 10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95"/>
                  <a:gd name="T28" fmla="*/ 0 h 1091"/>
                  <a:gd name="T29" fmla="*/ 2495 w 2495"/>
                  <a:gd name="T30" fmla="*/ 1091 h 10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95" h="1091">
                    <a:moveTo>
                      <a:pt x="184" y="3"/>
                    </a:moveTo>
                    <a:cubicBezTo>
                      <a:pt x="1319" y="1"/>
                      <a:pt x="2454" y="0"/>
                      <a:pt x="2454" y="0"/>
                    </a:cubicBezTo>
                    <a:cubicBezTo>
                      <a:pt x="2480" y="2"/>
                      <a:pt x="2495" y="23"/>
                      <a:pt x="2493" y="45"/>
                    </a:cubicBezTo>
                    <a:cubicBezTo>
                      <a:pt x="2493" y="45"/>
                      <a:pt x="2427" y="548"/>
                      <a:pt x="2361" y="1052"/>
                    </a:cubicBezTo>
                    <a:cubicBezTo>
                      <a:pt x="2358" y="1080"/>
                      <a:pt x="2349" y="1089"/>
                      <a:pt x="2321" y="1091"/>
                    </a:cubicBezTo>
                    <a:cubicBezTo>
                      <a:pt x="2321" y="1091"/>
                      <a:pt x="1187" y="1088"/>
                      <a:pt x="53" y="1085"/>
                    </a:cubicBezTo>
                    <a:cubicBezTo>
                      <a:pt x="24" y="1086"/>
                      <a:pt x="0" y="1076"/>
                      <a:pt x="5" y="1049"/>
                    </a:cubicBezTo>
                    <a:cubicBezTo>
                      <a:pt x="5" y="1049"/>
                      <a:pt x="69" y="544"/>
                      <a:pt x="133" y="39"/>
                    </a:cubicBezTo>
                    <a:cubicBezTo>
                      <a:pt x="138" y="9"/>
                      <a:pt x="159" y="0"/>
                      <a:pt x="184" y="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alpha val="0"/>
                    </a:schemeClr>
                  </a:gs>
                  <a:gs pos="100000">
                    <a:schemeClr val="tx1">
                      <a:alpha val="60001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8" name="Freeform 6"/>
              <p:cNvSpPr>
                <a:spLocks noChangeAspect="1"/>
              </p:cNvSpPr>
              <p:nvPr/>
            </p:nvSpPr>
            <p:spPr bwMode="auto">
              <a:xfrm>
                <a:off x="3334" y="2773"/>
                <a:ext cx="953" cy="443"/>
              </a:xfrm>
              <a:custGeom>
                <a:avLst/>
                <a:gdLst>
                  <a:gd name="T0" fmla="*/ 70 w 2495"/>
                  <a:gd name="T1" fmla="*/ 1 h 1091"/>
                  <a:gd name="T2" fmla="*/ 937 w 2495"/>
                  <a:gd name="T3" fmla="*/ 0 h 1091"/>
                  <a:gd name="T4" fmla="*/ 952 w 2495"/>
                  <a:gd name="T5" fmla="*/ 18 h 1091"/>
                  <a:gd name="T6" fmla="*/ 902 w 2495"/>
                  <a:gd name="T7" fmla="*/ 427 h 1091"/>
                  <a:gd name="T8" fmla="*/ 887 w 2495"/>
                  <a:gd name="T9" fmla="*/ 443 h 1091"/>
                  <a:gd name="T10" fmla="*/ 20 w 2495"/>
                  <a:gd name="T11" fmla="*/ 441 h 1091"/>
                  <a:gd name="T12" fmla="*/ 2 w 2495"/>
                  <a:gd name="T13" fmla="*/ 426 h 1091"/>
                  <a:gd name="T14" fmla="*/ 51 w 2495"/>
                  <a:gd name="T15" fmla="*/ 16 h 1091"/>
                  <a:gd name="T16" fmla="*/ 70 w 2495"/>
                  <a:gd name="T17" fmla="*/ 1 h 10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95"/>
                  <a:gd name="T28" fmla="*/ 0 h 1091"/>
                  <a:gd name="T29" fmla="*/ 2495 w 2495"/>
                  <a:gd name="T30" fmla="*/ 1091 h 10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95" h="1091">
                    <a:moveTo>
                      <a:pt x="184" y="3"/>
                    </a:moveTo>
                    <a:cubicBezTo>
                      <a:pt x="1319" y="1"/>
                      <a:pt x="2454" y="0"/>
                      <a:pt x="2454" y="0"/>
                    </a:cubicBezTo>
                    <a:cubicBezTo>
                      <a:pt x="2480" y="2"/>
                      <a:pt x="2495" y="23"/>
                      <a:pt x="2493" y="45"/>
                    </a:cubicBezTo>
                    <a:cubicBezTo>
                      <a:pt x="2493" y="45"/>
                      <a:pt x="2427" y="548"/>
                      <a:pt x="2361" y="1052"/>
                    </a:cubicBezTo>
                    <a:cubicBezTo>
                      <a:pt x="2358" y="1080"/>
                      <a:pt x="2349" y="1089"/>
                      <a:pt x="2321" y="1091"/>
                    </a:cubicBezTo>
                    <a:cubicBezTo>
                      <a:pt x="2321" y="1091"/>
                      <a:pt x="1187" y="1088"/>
                      <a:pt x="53" y="1085"/>
                    </a:cubicBezTo>
                    <a:cubicBezTo>
                      <a:pt x="24" y="1086"/>
                      <a:pt x="0" y="1076"/>
                      <a:pt x="5" y="1049"/>
                    </a:cubicBezTo>
                    <a:cubicBezTo>
                      <a:pt x="5" y="1049"/>
                      <a:pt x="69" y="544"/>
                      <a:pt x="133" y="39"/>
                    </a:cubicBezTo>
                    <a:cubicBezTo>
                      <a:pt x="138" y="9"/>
                      <a:pt x="159" y="0"/>
                      <a:pt x="184" y="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419" name="Group 7"/>
              <p:cNvGrpSpPr>
                <a:grpSpLocks noChangeAspect="1"/>
              </p:cNvGrpSpPr>
              <p:nvPr/>
            </p:nvGrpSpPr>
            <p:grpSpPr bwMode="auto">
              <a:xfrm>
                <a:off x="3429" y="2799"/>
                <a:ext cx="905" cy="394"/>
                <a:chOff x="521" y="2588"/>
                <a:chExt cx="2495" cy="1091"/>
              </a:xfrm>
            </p:grpSpPr>
            <p:sp>
              <p:nvSpPr>
                <p:cNvPr id="41992" name="Freeform 8"/>
                <p:cNvSpPr>
                  <a:spLocks noChangeAspect="1"/>
                </p:cNvSpPr>
                <p:nvPr/>
              </p:nvSpPr>
              <p:spPr bwMode="auto">
                <a:xfrm>
                  <a:off x="521" y="2589"/>
                  <a:ext cx="2495" cy="1089"/>
                </a:xfrm>
                <a:custGeom>
                  <a:avLst/>
                  <a:gdLst/>
                  <a:ahLst/>
                  <a:cxnLst>
                    <a:cxn ang="0">
                      <a:pos x="184" y="3"/>
                    </a:cxn>
                    <a:cxn ang="0">
                      <a:pos x="2454" y="0"/>
                    </a:cxn>
                    <a:cxn ang="0">
                      <a:pos x="2493" y="45"/>
                    </a:cxn>
                    <a:cxn ang="0">
                      <a:pos x="2361" y="1052"/>
                    </a:cxn>
                    <a:cxn ang="0">
                      <a:pos x="2321" y="1091"/>
                    </a:cxn>
                    <a:cxn ang="0">
                      <a:pos x="53" y="1085"/>
                    </a:cxn>
                    <a:cxn ang="0">
                      <a:pos x="5" y="1049"/>
                    </a:cxn>
                    <a:cxn ang="0">
                      <a:pos x="133" y="39"/>
                    </a:cxn>
                    <a:cxn ang="0">
                      <a:pos x="184" y="3"/>
                    </a:cxn>
                  </a:cxnLst>
                  <a:rect l="0" t="0" r="r" b="b"/>
                  <a:pathLst>
                    <a:path w="2495" h="1091">
                      <a:moveTo>
                        <a:pt x="184" y="3"/>
                      </a:moveTo>
                      <a:cubicBezTo>
                        <a:pt x="1319" y="1"/>
                        <a:pt x="2454" y="0"/>
                        <a:pt x="2454" y="0"/>
                      </a:cubicBezTo>
                      <a:cubicBezTo>
                        <a:pt x="2480" y="2"/>
                        <a:pt x="2495" y="23"/>
                        <a:pt x="2493" y="45"/>
                      </a:cubicBezTo>
                      <a:cubicBezTo>
                        <a:pt x="2493" y="45"/>
                        <a:pt x="2427" y="548"/>
                        <a:pt x="2361" y="1052"/>
                      </a:cubicBezTo>
                      <a:cubicBezTo>
                        <a:pt x="2358" y="1080"/>
                        <a:pt x="2349" y="1089"/>
                        <a:pt x="2321" y="1091"/>
                      </a:cubicBezTo>
                      <a:cubicBezTo>
                        <a:pt x="2321" y="1091"/>
                        <a:pt x="1187" y="1088"/>
                        <a:pt x="53" y="1085"/>
                      </a:cubicBezTo>
                      <a:cubicBezTo>
                        <a:pt x="24" y="1086"/>
                        <a:pt x="0" y="1076"/>
                        <a:pt x="5" y="1049"/>
                      </a:cubicBezTo>
                      <a:cubicBezTo>
                        <a:pt x="5" y="1049"/>
                        <a:pt x="69" y="544"/>
                        <a:pt x="133" y="39"/>
                      </a:cubicBezTo>
                      <a:cubicBezTo>
                        <a:pt x="138" y="9"/>
                        <a:pt x="159" y="0"/>
                        <a:pt x="184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>
                  <a:outerShdw dist="35921" dir="135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993" name="Freeform 9"/>
                <p:cNvSpPr>
                  <a:spLocks noChangeAspect="1"/>
                </p:cNvSpPr>
                <p:nvPr/>
              </p:nvSpPr>
              <p:spPr bwMode="auto">
                <a:xfrm>
                  <a:off x="544" y="2614"/>
                  <a:ext cx="2450" cy="1043"/>
                </a:xfrm>
                <a:custGeom>
                  <a:avLst/>
                  <a:gdLst/>
                  <a:ahLst/>
                  <a:cxnLst>
                    <a:cxn ang="0">
                      <a:pos x="184" y="3"/>
                    </a:cxn>
                    <a:cxn ang="0">
                      <a:pos x="2454" y="0"/>
                    </a:cxn>
                    <a:cxn ang="0">
                      <a:pos x="2493" y="45"/>
                    </a:cxn>
                    <a:cxn ang="0">
                      <a:pos x="2361" y="1052"/>
                    </a:cxn>
                    <a:cxn ang="0">
                      <a:pos x="2321" y="1091"/>
                    </a:cxn>
                    <a:cxn ang="0">
                      <a:pos x="53" y="1085"/>
                    </a:cxn>
                    <a:cxn ang="0">
                      <a:pos x="5" y="1049"/>
                    </a:cxn>
                    <a:cxn ang="0">
                      <a:pos x="133" y="39"/>
                    </a:cxn>
                    <a:cxn ang="0">
                      <a:pos x="184" y="3"/>
                    </a:cxn>
                  </a:cxnLst>
                  <a:rect l="0" t="0" r="r" b="b"/>
                  <a:pathLst>
                    <a:path w="2495" h="1091">
                      <a:moveTo>
                        <a:pt x="184" y="3"/>
                      </a:moveTo>
                      <a:cubicBezTo>
                        <a:pt x="1319" y="1"/>
                        <a:pt x="2454" y="0"/>
                        <a:pt x="2454" y="0"/>
                      </a:cubicBezTo>
                      <a:cubicBezTo>
                        <a:pt x="2480" y="2"/>
                        <a:pt x="2495" y="23"/>
                        <a:pt x="2493" y="45"/>
                      </a:cubicBezTo>
                      <a:cubicBezTo>
                        <a:pt x="2493" y="45"/>
                        <a:pt x="2427" y="548"/>
                        <a:pt x="2361" y="1052"/>
                      </a:cubicBezTo>
                      <a:cubicBezTo>
                        <a:pt x="2358" y="1080"/>
                        <a:pt x="2349" y="1089"/>
                        <a:pt x="2321" y="1091"/>
                      </a:cubicBezTo>
                      <a:cubicBezTo>
                        <a:pt x="2321" y="1091"/>
                        <a:pt x="1187" y="1088"/>
                        <a:pt x="53" y="1085"/>
                      </a:cubicBezTo>
                      <a:cubicBezTo>
                        <a:pt x="24" y="1086"/>
                        <a:pt x="0" y="1076"/>
                        <a:pt x="5" y="1049"/>
                      </a:cubicBezTo>
                      <a:cubicBezTo>
                        <a:pt x="5" y="1049"/>
                        <a:pt x="69" y="544"/>
                        <a:pt x="133" y="39"/>
                      </a:cubicBezTo>
                      <a:cubicBezTo>
                        <a:pt x="138" y="9"/>
                        <a:pt x="159" y="0"/>
                        <a:pt x="184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60001"/>
                      </a:schemeClr>
                    </a:gs>
                    <a:gs pos="100000">
                      <a:schemeClr val="bg1">
                        <a:gamma/>
                        <a:shade val="8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7420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3350" y="2797"/>
                <a:ext cx="113" cy="394"/>
              </a:xfrm>
              <a:prstGeom prst="parallelogram">
                <a:avLst>
                  <a:gd name="adj" fmla="val 43088"/>
                </a:avLst>
              </a:prstGeom>
              <a:gradFill rotWithShape="1">
                <a:gsLst>
                  <a:gs pos="0">
                    <a:schemeClr val="bg1">
                      <a:alpha val="67998"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7416" name="Text Box 20"/>
            <p:cNvSpPr txBox="1">
              <a:spLocks noChangeArrowheads="1"/>
            </p:cNvSpPr>
            <p:nvPr/>
          </p:nvSpPr>
          <p:spPr bwMode="auto">
            <a:xfrm>
              <a:off x="1440" y="1728"/>
              <a:ext cx="9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i="1" dirty="0"/>
                <a:t>Review</a:t>
              </a:r>
            </a:p>
          </p:txBody>
        </p:sp>
      </p:grpSp>
      <p:sp>
        <p:nvSpPr>
          <p:cNvPr id="42006" name="Rectangle 22"/>
          <p:cNvSpPr/>
          <p:nvPr/>
        </p:nvSpPr>
        <p:spPr bwMode="auto">
          <a:xfrm>
            <a:off x="4114800" y="1600200"/>
            <a:ext cx="320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6600CC"/>
                </a:solidFill>
                <a:latin typeface="Calibri" panose="020F0502020204030204" pitchFamily="34" charset="0"/>
              </a:rPr>
              <a:t>field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6600CC"/>
                </a:solidFill>
                <a:latin typeface="Calibri" panose="020F0502020204030204" pitchFamily="34" charset="0"/>
              </a:rPr>
              <a:t>proper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6600CC"/>
                </a:solidFill>
                <a:latin typeface="Calibri" panose="020F0502020204030204" pitchFamily="34" charset="0"/>
              </a:rPr>
              <a:t>price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6600CC"/>
                </a:solidFill>
                <a:latin typeface="Calibri" panose="020F0502020204030204" pitchFamily="34" charset="0"/>
              </a:rPr>
              <a:t>total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6600CC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车辆，交通工具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6600CC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航空公司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6600CC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山，山峰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6600CC"/>
                </a:solidFill>
                <a:latin typeface="Calibri" panose="020F0502020204030204" pitchFamily="34" charset="0"/>
                <a:ea typeface="楷体" panose="02010609060101010101" pitchFamily="49" charset="-122"/>
              </a:rPr>
              <a:t>合适的，适宜的</a:t>
            </a:r>
          </a:p>
        </p:txBody>
      </p:sp>
      <p:sp>
        <p:nvSpPr>
          <p:cNvPr id="42007" name="Rectangle 23"/>
          <p:cNvSpPr/>
          <p:nvPr/>
        </p:nvSpPr>
        <p:spPr bwMode="auto">
          <a:xfrm>
            <a:off x="-25400" y="790655"/>
            <a:ext cx="9144000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4000" dirty="0">
                <a:solidFill>
                  <a:srgbClr val="000066"/>
                </a:solidFill>
                <a:latin typeface="Calibri" panose="020F0502020204030204" pitchFamily="34" charset="0"/>
              </a:rPr>
              <a:t>Try to make sentences with these words.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2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2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2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2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2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42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2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7" grpId="0"/>
      <p:bldP spid="4200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zh-CN" altLang="en-US" sz="2800" dirty="0" smtClean="0"/>
              <a:t>我们打算去泰山三日游。</a:t>
            </a:r>
          </a:p>
          <a:p>
            <a:pPr eaLnBrk="1" hangingPunct="1"/>
            <a:endParaRPr lang="zh-CN" altLang="en-US" sz="2800" dirty="0" smtClean="0"/>
          </a:p>
          <a:p>
            <a:pPr eaLnBrk="1" hangingPunct="1"/>
            <a:r>
              <a:rPr lang="zh-CN" altLang="en-US" sz="2800" dirty="0" smtClean="0"/>
              <a:t>太远了不能骑车去，我们可以选其它的交通工具。</a:t>
            </a:r>
          </a:p>
          <a:p>
            <a:pPr eaLnBrk="1" hangingPunct="1"/>
            <a:endParaRPr lang="zh-CN" altLang="en-US" sz="2800" dirty="0" smtClean="0"/>
          </a:p>
          <a:p>
            <a:pPr eaLnBrk="1" hangingPunct="1"/>
            <a:r>
              <a:rPr lang="zh-CN" altLang="en-US" sz="2800" dirty="0" smtClean="0"/>
              <a:t>我们查一下有关费用的信息吧。</a:t>
            </a:r>
          </a:p>
          <a:p>
            <a:pPr eaLnBrk="1" hangingPunct="1"/>
            <a:endParaRPr lang="zh-CN" altLang="en-US" sz="2800" dirty="0" smtClean="0"/>
          </a:p>
          <a:p>
            <a:pPr eaLnBrk="1" hangingPunct="1"/>
            <a:r>
              <a:rPr lang="zh-CN" altLang="en-US" sz="2800" dirty="0" smtClean="0"/>
              <a:t>我们要决定一个合适的出行方式。</a:t>
            </a:r>
          </a:p>
        </p:txBody>
      </p:sp>
      <p:sp>
        <p:nvSpPr>
          <p:cNvPr id="18435" name="Rectangle 11"/>
          <p:cNvSpPr/>
          <p:nvPr/>
        </p:nvSpPr>
        <p:spPr bwMode="auto">
          <a:xfrm>
            <a:off x="3048000" y="762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</a:rPr>
              <a:t>Sentences competition</a:t>
            </a:r>
          </a:p>
        </p:txBody>
      </p:sp>
      <p:grpSp>
        <p:nvGrpSpPr>
          <p:cNvPr id="18436" name="Group 12"/>
          <p:cNvGrpSpPr/>
          <p:nvPr/>
        </p:nvGrpSpPr>
        <p:grpSpPr bwMode="auto">
          <a:xfrm>
            <a:off x="1295400" y="228600"/>
            <a:ext cx="1752600" cy="685800"/>
            <a:chOff x="1344" y="1719"/>
            <a:chExt cx="1104" cy="432"/>
          </a:xfrm>
        </p:grpSpPr>
        <p:grpSp>
          <p:nvGrpSpPr>
            <p:cNvPr id="18441" name="Group 13"/>
            <p:cNvGrpSpPr/>
            <p:nvPr/>
          </p:nvGrpSpPr>
          <p:grpSpPr bwMode="auto">
            <a:xfrm>
              <a:off x="1344" y="1719"/>
              <a:ext cx="1104" cy="432"/>
              <a:chOff x="3334" y="2773"/>
              <a:chExt cx="1000" cy="476"/>
            </a:xfrm>
          </p:grpSpPr>
          <p:sp>
            <p:nvSpPr>
              <p:cNvPr id="18443" name="Freeform 14"/>
              <p:cNvSpPr>
                <a:spLocks noChangeAspect="1"/>
              </p:cNvSpPr>
              <p:nvPr/>
            </p:nvSpPr>
            <p:spPr bwMode="auto">
              <a:xfrm flipV="1">
                <a:off x="3334" y="3205"/>
                <a:ext cx="948" cy="44"/>
              </a:xfrm>
              <a:custGeom>
                <a:avLst/>
                <a:gdLst>
                  <a:gd name="T0" fmla="*/ 70 w 2495"/>
                  <a:gd name="T1" fmla="*/ 0 h 1091"/>
                  <a:gd name="T2" fmla="*/ 932 w 2495"/>
                  <a:gd name="T3" fmla="*/ 0 h 1091"/>
                  <a:gd name="T4" fmla="*/ 947 w 2495"/>
                  <a:gd name="T5" fmla="*/ 2 h 1091"/>
                  <a:gd name="T6" fmla="*/ 897 w 2495"/>
                  <a:gd name="T7" fmla="*/ 42 h 1091"/>
                  <a:gd name="T8" fmla="*/ 882 w 2495"/>
                  <a:gd name="T9" fmla="*/ 44 h 1091"/>
                  <a:gd name="T10" fmla="*/ 20 w 2495"/>
                  <a:gd name="T11" fmla="*/ 44 h 1091"/>
                  <a:gd name="T12" fmla="*/ 2 w 2495"/>
                  <a:gd name="T13" fmla="*/ 42 h 1091"/>
                  <a:gd name="T14" fmla="*/ 51 w 2495"/>
                  <a:gd name="T15" fmla="*/ 2 h 1091"/>
                  <a:gd name="T16" fmla="*/ 70 w 2495"/>
                  <a:gd name="T17" fmla="*/ 0 h 10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95"/>
                  <a:gd name="T28" fmla="*/ 0 h 1091"/>
                  <a:gd name="T29" fmla="*/ 2495 w 2495"/>
                  <a:gd name="T30" fmla="*/ 1091 h 10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95" h="1091">
                    <a:moveTo>
                      <a:pt x="184" y="3"/>
                    </a:moveTo>
                    <a:cubicBezTo>
                      <a:pt x="1319" y="1"/>
                      <a:pt x="2454" y="0"/>
                      <a:pt x="2454" y="0"/>
                    </a:cubicBezTo>
                    <a:cubicBezTo>
                      <a:pt x="2480" y="2"/>
                      <a:pt x="2495" y="23"/>
                      <a:pt x="2493" y="45"/>
                    </a:cubicBezTo>
                    <a:cubicBezTo>
                      <a:pt x="2493" y="45"/>
                      <a:pt x="2427" y="548"/>
                      <a:pt x="2361" y="1052"/>
                    </a:cubicBezTo>
                    <a:cubicBezTo>
                      <a:pt x="2358" y="1080"/>
                      <a:pt x="2349" y="1089"/>
                      <a:pt x="2321" y="1091"/>
                    </a:cubicBezTo>
                    <a:cubicBezTo>
                      <a:pt x="2321" y="1091"/>
                      <a:pt x="1187" y="1088"/>
                      <a:pt x="53" y="1085"/>
                    </a:cubicBezTo>
                    <a:cubicBezTo>
                      <a:pt x="24" y="1086"/>
                      <a:pt x="0" y="1076"/>
                      <a:pt x="5" y="1049"/>
                    </a:cubicBezTo>
                    <a:cubicBezTo>
                      <a:pt x="5" y="1049"/>
                      <a:pt x="69" y="544"/>
                      <a:pt x="133" y="39"/>
                    </a:cubicBezTo>
                    <a:cubicBezTo>
                      <a:pt x="138" y="9"/>
                      <a:pt x="159" y="0"/>
                      <a:pt x="184" y="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alpha val="0"/>
                    </a:schemeClr>
                  </a:gs>
                  <a:gs pos="100000">
                    <a:schemeClr val="tx1">
                      <a:alpha val="60001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4" name="Freeform 15"/>
              <p:cNvSpPr>
                <a:spLocks noChangeAspect="1"/>
              </p:cNvSpPr>
              <p:nvPr/>
            </p:nvSpPr>
            <p:spPr bwMode="auto">
              <a:xfrm>
                <a:off x="3334" y="2773"/>
                <a:ext cx="953" cy="443"/>
              </a:xfrm>
              <a:custGeom>
                <a:avLst/>
                <a:gdLst>
                  <a:gd name="T0" fmla="*/ 70 w 2495"/>
                  <a:gd name="T1" fmla="*/ 1 h 1091"/>
                  <a:gd name="T2" fmla="*/ 937 w 2495"/>
                  <a:gd name="T3" fmla="*/ 0 h 1091"/>
                  <a:gd name="T4" fmla="*/ 952 w 2495"/>
                  <a:gd name="T5" fmla="*/ 18 h 1091"/>
                  <a:gd name="T6" fmla="*/ 902 w 2495"/>
                  <a:gd name="T7" fmla="*/ 427 h 1091"/>
                  <a:gd name="T8" fmla="*/ 887 w 2495"/>
                  <a:gd name="T9" fmla="*/ 443 h 1091"/>
                  <a:gd name="T10" fmla="*/ 20 w 2495"/>
                  <a:gd name="T11" fmla="*/ 441 h 1091"/>
                  <a:gd name="T12" fmla="*/ 2 w 2495"/>
                  <a:gd name="T13" fmla="*/ 426 h 1091"/>
                  <a:gd name="T14" fmla="*/ 51 w 2495"/>
                  <a:gd name="T15" fmla="*/ 16 h 1091"/>
                  <a:gd name="T16" fmla="*/ 70 w 2495"/>
                  <a:gd name="T17" fmla="*/ 1 h 10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95"/>
                  <a:gd name="T28" fmla="*/ 0 h 1091"/>
                  <a:gd name="T29" fmla="*/ 2495 w 2495"/>
                  <a:gd name="T30" fmla="*/ 1091 h 10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95" h="1091">
                    <a:moveTo>
                      <a:pt x="184" y="3"/>
                    </a:moveTo>
                    <a:cubicBezTo>
                      <a:pt x="1319" y="1"/>
                      <a:pt x="2454" y="0"/>
                      <a:pt x="2454" y="0"/>
                    </a:cubicBezTo>
                    <a:cubicBezTo>
                      <a:pt x="2480" y="2"/>
                      <a:pt x="2495" y="23"/>
                      <a:pt x="2493" y="45"/>
                    </a:cubicBezTo>
                    <a:cubicBezTo>
                      <a:pt x="2493" y="45"/>
                      <a:pt x="2427" y="548"/>
                      <a:pt x="2361" y="1052"/>
                    </a:cubicBezTo>
                    <a:cubicBezTo>
                      <a:pt x="2358" y="1080"/>
                      <a:pt x="2349" y="1089"/>
                      <a:pt x="2321" y="1091"/>
                    </a:cubicBezTo>
                    <a:cubicBezTo>
                      <a:pt x="2321" y="1091"/>
                      <a:pt x="1187" y="1088"/>
                      <a:pt x="53" y="1085"/>
                    </a:cubicBezTo>
                    <a:cubicBezTo>
                      <a:pt x="24" y="1086"/>
                      <a:pt x="0" y="1076"/>
                      <a:pt x="5" y="1049"/>
                    </a:cubicBezTo>
                    <a:cubicBezTo>
                      <a:pt x="5" y="1049"/>
                      <a:pt x="69" y="544"/>
                      <a:pt x="133" y="39"/>
                    </a:cubicBezTo>
                    <a:cubicBezTo>
                      <a:pt x="138" y="9"/>
                      <a:pt x="159" y="0"/>
                      <a:pt x="184" y="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8445" name="Group 16"/>
              <p:cNvGrpSpPr>
                <a:grpSpLocks noChangeAspect="1"/>
              </p:cNvGrpSpPr>
              <p:nvPr/>
            </p:nvGrpSpPr>
            <p:grpSpPr bwMode="auto">
              <a:xfrm>
                <a:off x="3429" y="2799"/>
                <a:ext cx="905" cy="394"/>
                <a:chOff x="521" y="2588"/>
                <a:chExt cx="2495" cy="1091"/>
              </a:xfrm>
            </p:grpSpPr>
            <p:sp>
              <p:nvSpPr>
                <p:cNvPr id="64529" name="Freeform 17"/>
                <p:cNvSpPr>
                  <a:spLocks noChangeAspect="1"/>
                </p:cNvSpPr>
                <p:nvPr/>
              </p:nvSpPr>
              <p:spPr bwMode="auto">
                <a:xfrm>
                  <a:off x="521" y="2589"/>
                  <a:ext cx="2495" cy="1089"/>
                </a:xfrm>
                <a:custGeom>
                  <a:avLst/>
                  <a:gdLst/>
                  <a:ahLst/>
                  <a:cxnLst>
                    <a:cxn ang="0">
                      <a:pos x="184" y="3"/>
                    </a:cxn>
                    <a:cxn ang="0">
                      <a:pos x="2454" y="0"/>
                    </a:cxn>
                    <a:cxn ang="0">
                      <a:pos x="2493" y="45"/>
                    </a:cxn>
                    <a:cxn ang="0">
                      <a:pos x="2361" y="1052"/>
                    </a:cxn>
                    <a:cxn ang="0">
                      <a:pos x="2321" y="1091"/>
                    </a:cxn>
                    <a:cxn ang="0">
                      <a:pos x="53" y="1085"/>
                    </a:cxn>
                    <a:cxn ang="0">
                      <a:pos x="5" y="1049"/>
                    </a:cxn>
                    <a:cxn ang="0">
                      <a:pos x="133" y="39"/>
                    </a:cxn>
                    <a:cxn ang="0">
                      <a:pos x="184" y="3"/>
                    </a:cxn>
                  </a:cxnLst>
                  <a:rect l="0" t="0" r="r" b="b"/>
                  <a:pathLst>
                    <a:path w="2495" h="1091">
                      <a:moveTo>
                        <a:pt x="184" y="3"/>
                      </a:moveTo>
                      <a:cubicBezTo>
                        <a:pt x="1319" y="1"/>
                        <a:pt x="2454" y="0"/>
                        <a:pt x="2454" y="0"/>
                      </a:cubicBezTo>
                      <a:cubicBezTo>
                        <a:pt x="2480" y="2"/>
                        <a:pt x="2495" y="23"/>
                        <a:pt x="2493" y="45"/>
                      </a:cubicBezTo>
                      <a:cubicBezTo>
                        <a:pt x="2493" y="45"/>
                        <a:pt x="2427" y="548"/>
                        <a:pt x="2361" y="1052"/>
                      </a:cubicBezTo>
                      <a:cubicBezTo>
                        <a:pt x="2358" y="1080"/>
                        <a:pt x="2349" y="1089"/>
                        <a:pt x="2321" y="1091"/>
                      </a:cubicBezTo>
                      <a:cubicBezTo>
                        <a:pt x="2321" y="1091"/>
                        <a:pt x="1187" y="1088"/>
                        <a:pt x="53" y="1085"/>
                      </a:cubicBezTo>
                      <a:cubicBezTo>
                        <a:pt x="24" y="1086"/>
                        <a:pt x="0" y="1076"/>
                        <a:pt x="5" y="1049"/>
                      </a:cubicBezTo>
                      <a:cubicBezTo>
                        <a:pt x="5" y="1049"/>
                        <a:pt x="69" y="544"/>
                        <a:pt x="133" y="39"/>
                      </a:cubicBezTo>
                      <a:cubicBezTo>
                        <a:pt x="138" y="9"/>
                        <a:pt x="159" y="0"/>
                        <a:pt x="184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>
                  <a:outerShdw dist="35921" dir="135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4530" name="Freeform 18"/>
                <p:cNvSpPr>
                  <a:spLocks noChangeAspect="1"/>
                </p:cNvSpPr>
                <p:nvPr/>
              </p:nvSpPr>
              <p:spPr bwMode="auto">
                <a:xfrm>
                  <a:off x="544" y="2614"/>
                  <a:ext cx="2450" cy="1043"/>
                </a:xfrm>
                <a:custGeom>
                  <a:avLst/>
                  <a:gdLst/>
                  <a:ahLst/>
                  <a:cxnLst>
                    <a:cxn ang="0">
                      <a:pos x="184" y="3"/>
                    </a:cxn>
                    <a:cxn ang="0">
                      <a:pos x="2454" y="0"/>
                    </a:cxn>
                    <a:cxn ang="0">
                      <a:pos x="2493" y="45"/>
                    </a:cxn>
                    <a:cxn ang="0">
                      <a:pos x="2361" y="1052"/>
                    </a:cxn>
                    <a:cxn ang="0">
                      <a:pos x="2321" y="1091"/>
                    </a:cxn>
                    <a:cxn ang="0">
                      <a:pos x="53" y="1085"/>
                    </a:cxn>
                    <a:cxn ang="0">
                      <a:pos x="5" y="1049"/>
                    </a:cxn>
                    <a:cxn ang="0">
                      <a:pos x="133" y="39"/>
                    </a:cxn>
                    <a:cxn ang="0">
                      <a:pos x="184" y="3"/>
                    </a:cxn>
                  </a:cxnLst>
                  <a:rect l="0" t="0" r="r" b="b"/>
                  <a:pathLst>
                    <a:path w="2495" h="1091">
                      <a:moveTo>
                        <a:pt x="184" y="3"/>
                      </a:moveTo>
                      <a:cubicBezTo>
                        <a:pt x="1319" y="1"/>
                        <a:pt x="2454" y="0"/>
                        <a:pt x="2454" y="0"/>
                      </a:cubicBezTo>
                      <a:cubicBezTo>
                        <a:pt x="2480" y="2"/>
                        <a:pt x="2495" y="23"/>
                        <a:pt x="2493" y="45"/>
                      </a:cubicBezTo>
                      <a:cubicBezTo>
                        <a:pt x="2493" y="45"/>
                        <a:pt x="2427" y="548"/>
                        <a:pt x="2361" y="1052"/>
                      </a:cubicBezTo>
                      <a:cubicBezTo>
                        <a:pt x="2358" y="1080"/>
                        <a:pt x="2349" y="1089"/>
                        <a:pt x="2321" y="1091"/>
                      </a:cubicBezTo>
                      <a:cubicBezTo>
                        <a:pt x="2321" y="1091"/>
                        <a:pt x="1187" y="1088"/>
                        <a:pt x="53" y="1085"/>
                      </a:cubicBezTo>
                      <a:cubicBezTo>
                        <a:pt x="24" y="1086"/>
                        <a:pt x="0" y="1076"/>
                        <a:pt x="5" y="1049"/>
                      </a:cubicBezTo>
                      <a:cubicBezTo>
                        <a:pt x="5" y="1049"/>
                        <a:pt x="69" y="544"/>
                        <a:pt x="133" y="39"/>
                      </a:cubicBezTo>
                      <a:cubicBezTo>
                        <a:pt x="138" y="9"/>
                        <a:pt x="159" y="0"/>
                        <a:pt x="184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60001"/>
                      </a:schemeClr>
                    </a:gs>
                    <a:gs pos="100000">
                      <a:schemeClr val="bg1">
                        <a:gamma/>
                        <a:shade val="8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8446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350" y="2797"/>
                <a:ext cx="113" cy="394"/>
              </a:xfrm>
              <a:prstGeom prst="parallelogram">
                <a:avLst>
                  <a:gd name="adj" fmla="val 43088"/>
                </a:avLst>
              </a:prstGeom>
              <a:gradFill rotWithShape="1">
                <a:gsLst>
                  <a:gs pos="0">
                    <a:schemeClr val="bg1">
                      <a:alpha val="67998"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8442" name="Text Box 20"/>
            <p:cNvSpPr txBox="1">
              <a:spLocks noChangeArrowheads="1"/>
            </p:cNvSpPr>
            <p:nvPr/>
          </p:nvSpPr>
          <p:spPr bwMode="auto">
            <a:xfrm>
              <a:off x="1440" y="1728"/>
              <a:ext cx="9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i="1"/>
                <a:t>Review</a:t>
              </a:r>
            </a:p>
          </p:txBody>
        </p:sp>
      </p:grp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990600" y="2133600"/>
            <a:ext cx="6637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FF"/>
                </a:solidFill>
                <a:latin typeface="Arial Narrow" panose="020B0606020202030204" pitchFamily="34" charset="0"/>
              </a:rPr>
              <a:t>We are going on a three-day visit to Mount Tai.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914400" y="3505200"/>
            <a:ext cx="7237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FF"/>
                </a:solidFill>
                <a:latin typeface="Arial Narrow" panose="020B0606020202030204" pitchFamily="34" charset="0"/>
              </a:rPr>
              <a:t>It’s too far to cycle. We can choose other vehicles. 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914400" y="4572000"/>
            <a:ext cx="6765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FF"/>
                </a:solidFill>
                <a:latin typeface="Arial Narrow" panose="020B0606020202030204" pitchFamily="34" charset="0"/>
              </a:rPr>
              <a:t>Let’s find out some information about the cost. 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990600" y="5715000"/>
            <a:ext cx="5554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FF"/>
                </a:solidFill>
                <a:latin typeface="Arial Narrow" panose="020B0606020202030204" pitchFamily="34" charset="0"/>
              </a:rPr>
              <a:t>We’ll decide on a proper way to travel.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33" grpId="0"/>
      <p:bldP spid="64534" grpId="0"/>
      <p:bldP spid="64535" grpId="0"/>
      <p:bldP spid="645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zh-CN" altLang="en-US" sz="2800" smtClean="0"/>
              <a:t>我有振奋人心的消息要告诉你们。</a:t>
            </a:r>
          </a:p>
          <a:p>
            <a:pPr eaLnBrk="1" hangingPunct="1"/>
            <a:endParaRPr lang="zh-CN" altLang="en-US" sz="2800" smtClean="0"/>
          </a:p>
          <a:p>
            <a:pPr eaLnBrk="1" hangingPunct="1"/>
            <a:r>
              <a:rPr lang="zh-CN" altLang="en-US" sz="2800" smtClean="0"/>
              <a:t>骑车去那儿要花我们几天时间。</a:t>
            </a:r>
          </a:p>
          <a:p>
            <a:pPr eaLnBrk="1" hangingPunct="1"/>
            <a:endParaRPr lang="zh-CN" altLang="en-US" sz="2800" smtClean="0"/>
          </a:p>
          <a:p>
            <a:pPr eaLnBrk="1" hangingPunct="1"/>
            <a:r>
              <a:rPr lang="zh-CN" altLang="en-US" sz="2800" smtClean="0"/>
              <a:t>坐飞机去泰山要花多少钱？</a:t>
            </a:r>
          </a:p>
          <a:p>
            <a:pPr eaLnBrk="1" hangingPunct="1"/>
            <a:endParaRPr lang="zh-CN" altLang="en-US" sz="2800" smtClean="0"/>
          </a:p>
          <a:p>
            <a:pPr eaLnBrk="1" hangingPunct="1"/>
            <a:r>
              <a:rPr lang="zh-CN" altLang="en-US" sz="2800" smtClean="0"/>
              <a:t>去泰山的火车票价格是多少（</a:t>
            </a:r>
            <a:r>
              <a:rPr lang="en-US" altLang="zh-CN" sz="2800" smtClean="0"/>
              <a:t>price</a:t>
            </a:r>
            <a:r>
              <a:rPr lang="zh-CN" altLang="en-US" sz="2800" smtClean="0"/>
              <a:t>）？</a:t>
            </a:r>
          </a:p>
        </p:txBody>
      </p:sp>
      <p:sp>
        <p:nvSpPr>
          <p:cNvPr id="19459" name="Rectangle 3"/>
          <p:cNvSpPr/>
          <p:nvPr/>
        </p:nvSpPr>
        <p:spPr bwMode="auto">
          <a:xfrm>
            <a:off x="3048000" y="762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 dirty="0">
                <a:solidFill>
                  <a:srgbClr val="FF0000"/>
                </a:solidFill>
                <a:latin typeface="Calibri" panose="020F0502020204030204" pitchFamily="34" charset="0"/>
              </a:rPr>
              <a:t>Sentences competition</a:t>
            </a:r>
          </a:p>
        </p:txBody>
      </p:sp>
      <p:grpSp>
        <p:nvGrpSpPr>
          <p:cNvPr id="19460" name="Group 4"/>
          <p:cNvGrpSpPr/>
          <p:nvPr/>
        </p:nvGrpSpPr>
        <p:grpSpPr bwMode="auto">
          <a:xfrm>
            <a:off x="1295400" y="228600"/>
            <a:ext cx="1752600" cy="685800"/>
            <a:chOff x="1344" y="1719"/>
            <a:chExt cx="1104" cy="432"/>
          </a:xfrm>
        </p:grpSpPr>
        <p:grpSp>
          <p:nvGrpSpPr>
            <p:cNvPr id="19465" name="Group 5"/>
            <p:cNvGrpSpPr/>
            <p:nvPr/>
          </p:nvGrpSpPr>
          <p:grpSpPr bwMode="auto">
            <a:xfrm>
              <a:off x="1344" y="1719"/>
              <a:ext cx="1104" cy="432"/>
              <a:chOff x="3334" y="2773"/>
              <a:chExt cx="1000" cy="476"/>
            </a:xfrm>
          </p:grpSpPr>
          <p:sp>
            <p:nvSpPr>
              <p:cNvPr id="19467" name="Freeform 6"/>
              <p:cNvSpPr>
                <a:spLocks noChangeAspect="1"/>
              </p:cNvSpPr>
              <p:nvPr/>
            </p:nvSpPr>
            <p:spPr bwMode="auto">
              <a:xfrm flipV="1">
                <a:off x="3334" y="3205"/>
                <a:ext cx="948" cy="44"/>
              </a:xfrm>
              <a:custGeom>
                <a:avLst/>
                <a:gdLst>
                  <a:gd name="T0" fmla="*/ 70 w 2495"/>
                  <a:gd name="T1" fmla="*/ 0 h 1091"/>
                  <a:gd name="T2" fmla="*/ 932 w 2495"/>
                  <a:gd name="T3" fmla="*/ 0 h 1091"/>
                  <a:gd name="T4" fmla="*/ 947 w 2495"/>
                  <a:gd name="T5" fmla="*/ 2 h 1091"/>
                  <a:gd name="T6" fmla="*/ 897 w 2495"/>
                  <a:gd name="T7" fmla="*/ 42 h 1091"/>
                  <a:gd name="T8" fmla="*/ 882 w 2495"/>
                  <a:gd name="T9" fmla="*/ 44 h 1091"/>
                  <a:gd name="T10" fmla="*/ 20 w 2495"/>
                  <a:gd name="T11" fmla="*/ 44 h 1091"/>
                  <a:gd name="T12" fmla="*/ 2 w 2495"/>
                  <a:gd name="T13" fmla="*/ 42 h 1091"/>
                  <a:gd name="T14" fmla="*/ 51 w 2495"/>
                  <a:gd name="T15" fmla="*/ 2 h 1091"/>
                  <a:gd name="T16" fmla="*/ 70 w 2495"/>
                  <a:gd name="T17" fmla="*/ 0 h 10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95"/>
                  <a:gd name="T28" fmla="*/ 0 h 1091"/>
                  <a:gd name="T29" fmla="*/ 2495 w 2495"/>
                  <a:gd name="T30" fmla="*/ 1091 h 10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95" h="1091">
                    <a:moveTo>
                      <a:pt x="184" y="3"/>
                    </a:moveTo>
                    <a:cubicBezTo>
                      <a:pt x="1319" y="1"/>
                      <a:pt x="2454" y="0"/>
                      <a:pt x="2454" y="0"/>
                    </a:cubicBezTo>
                    <a:cubicBezTo>
                      <a:pt x="2480" y="2"/>
                      <a:pt x="2495" y="23"/>
                      <a:pt x="2493" y="45"/>
                    </a:cubicBezTo>
                    <a:cubicBezTo>
                      <a:pt x="2493" y="45"/>
                      <a:pt x="2427" y="548"/>
                      <a:pt x="2361" y="1052"/>
                    </a:cubicBezTo>
                    <a:cubicBezTo>
                      <a:pt x="2358" y="1080"/>
                      <a:pt x="2349" y="1089"/>
                      <a:pt x="2321" y="1091"/>
                    </a:cubicBezTo>
                    <a:cubicBezTo>
                      <a:pt x="2321" y="1091"/>
                      <a:pt x="1187" y="1088"/>
                      <a:pt x="53" y="1085"/>
                    </a:cubicBezTo>
                    <a:cubicBezTo>
                      <a:pt x="24" y="1086"/>
                      <a:pt x="0" y="1076"/>
                      <a:pt x="5" y="1049"/>
                    </a:cubicBezTo>
                    <a:cubicBezTo>
                      <a:pt x="5" y="1049"/>
                      <a:pt x="69" y="544"/>
                      <a:pt x="133" y="39"/>
                    </a:cubicBezTo>
                    <a:cubicBezTo>
                      <a:pt x="138" y="9"/>
                      <a:pt x="159" y="0"/>
                      <a:pt x="184" y="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alpha val="0"/>
                    </a:schemeClr>
                  </a:gs>
                  <a:gs pos="100000">
                    <a:schemeClr val="tx1">
                      <a:alpha val="60001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8" name="Freeform 7"/>
              <p:cNvSpPr>
                <a:spLocks noChangeAspect="1"/>
              </p:cNvSpPr>
              <p:nvPr/>
            </p:nvSpPr>
            <p:spPr bwMode="auto">
              <a:xfrm>
                <a:off x="3334" y="2773"/>
                <a:ext cx="953" cy="443"/>
              </a:xfrm>
              <a:custGeom>
                <a:avLst/>
                <a:gdLst>
                  <a:gd name="T0" fmla="*/ 70 w 2495"/>
                  <a:gd name="T1" fmla="*/ 1 h 1091"/>
                  <a:gd name="T2" fmla="*/ 937 w 2495"/>
                  <a:gd name="T3" fmla="*/ 0 h 1091"/>
                  <a:gd name="T4" fmla="*/ 952 w 2495"/>
                  <a:gd name="T5" fmla="*/ 18 h 1091"/>
                  <a:gd name="T6" fmla="*/ 902 w 2495"/>
                  <a:gd name="T7" fmla="*/ 427 h 1091"/>
                  <a:gd name="T8" fmla="*/ 887 w 2495"/>
                  <a:gd name="T9" fmla="*/ 443 h 1091"/>
                  <a:gd name="T10" fmla="*/ 20 w 2495"/>
                  <a:gd name="T11" fmla="*/ 441 h 1091"/>
                  <a:gd name="T12" fmla="*/ 2 w 2495"/>
                  <a:gd name="T13" fmla="*/ 426 h 1091"/>
                  <a:gd name="T14" fmla="*/ 51 w 2495"/>
                  <a:gd name="T15" fmla="*/ 16 h 1091"/>
                  <a:gd name="T16" fmla="*/ 70 w 2495"/>
                  <a:gd name="T17" fmla="*/ 1 h 10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95"/>
                  <a:gd name="T28" fmla="*/ 0 h 1091"/>
                  <a:gd name="T29" fmla="*/ 2495 w 2495"/>
                  <a:gd name="T30" fmla="*/ 1091 h 10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95" h="1091">
                    <a:moveTo>
                      <a:pt x="184" y="3"/>
                    </a:moveTo>
                    <a:cubicBezTo>
                      <a:pt x="1319" y="1"/>
                      <a:pt x="2454" y="0"/>
                      <a:pt x="2454" y="0"/>
                    </a:cubicBezTo>
                    <a:cubicBezTo>
                      <a:pt x="2480" y="2"/>
                      <a:pt x="2495" y="23"/>
                      <a:pt x="2493" y="45"/>
                    </a:cubicBezTo>
                    <a:cubicBezTo>
                      <a:pt x="2493" y="45"/>
                      <a:pt x="2427" y="548"/>
                      <a:pt x="2361" y="1052"/>
                    </a:cubicBezTo>
                    <a:cubicBezTo>
                      <a:pt x="2358" y="1080"/>
                      <a:pt x="2349" y="1089"/>
                      <a:pt x="2321" y="1091"/>
                    </a:cubicBezTo>
                    <a:cubicBezTo>
                      <a:pt x="2321" y="1091"/>
                      <a:pt x="1187" y="1088"/>
                      <a:pt x="53" y="1085"/>
                    </a:cubicBezTo>
                    <a:cubicBezTo>
                      <a:pt x="24" y="1086"/>
                      <a:pt x="0" y="1076"/>
                      <a:pt x="5" y="1049"/>
                    </a:cubicBezTo>
                    <a:cubicBezTo>
                      <a:pt x="5" y="1049"/>
                      <a:pt x="69" y="544"/>
                      <a:pt x="133" y="39"/>
                    </a:cubicBezTo>
                    <a:cubicBezTo>
                      <a:pt x="138" y="9"/>
                      <a:pt x="159" y="0"/>
                      <a:pt x="184" y="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9469" name="Group 8"/>
              <p:cNvGrpSpPr>
                <a:grpSpLocks noChangeAspect="1"/>
              </p:cNvGrpSpPr>
              <p:nvPr/>
            </p:nvGrpSpPr>
            <p:grpSpPr bwMode="auto">
              <a:xfrm>
                <a:off x="3429" y="2799"/>
                <a:ext cx="905" cy="394"/>
                <a:chOff x="521" y="2588"/>
                <a:chExt cx="2495" cy="1091"/>
              </a:xfrm>
            </p:grpSpPr>
            <p:sp>
              <p:nvSpPr>
                <p:cNvPr id="67593" name="Freeform 9"/>
                <p:cNvSpPr>
                  <a:spLocks noChangeAspect="1"/>
                </p:cNvSpPr>
                <p:nvPr/>
              </p:nvSpPr>
              <p:spPr bwMode="auto">
                <a:xfrm>
                  <a:off x="521" y="2589"/>
                  <a:ext cx="2495" cy="1089"/>
                </a:xfrm>
                <a:custGeom>
                  <a:avLst/>
                  <a:gdLst/>
                  <a:ahLst/>
                  <a:cxnLst>
                    <a:cxn ang="0">
                      <a:pos x="184" y="3"/>
                    </a:cxn>
                    <a:cxn ang="0">
                      <a:pos x="2454" y="0"/>
                    </a:cxn>
                    <a:cxn ang="0">
                      <a:pos x="2493" y="45"/>
                    </a:cxn>
                    <a:cxn ang="0">
                      <a:pos x="2361" y="1052"/>
                    </a:cxn>
                    <a:cxn ang="0">
                      <a:pos x="2321" y="1091"/>
                    </a:cxn>
                    <a:cxn ang="0">
                      <a:pos x="53" y="1085"/>
                    </a:cxn>
                    <a:cxn ang="0">
                      <a:pos x="5" y="1049"/>
                    </a:cxn>
                    <a:cxn ang="0">
                      <a:pos x="133" y="39"/>
                    </a:cxn>
                    <a:cxn ang="0">
                      <a:pos x="184" y="3"/>
                    </a:cxn>
                  </a:cxnLst>
                  <a:rect l="0" t="0" r="r" b="b"/>
                  <a:pathLst>
                    <a:path w="2495" h="1091">
                      <a:moveTo>
                        <a:pt x="184" y="3"/>
                      </a:moveTo>
                      <a:cubicBezTo>
                        <a:pt x="1319" y="1"/>
                        <a:pt x="2454" y="0"/>
                        <a:pt x="2454" y="0"/>
                      </a:cubicBezTo>
                      <a:cubicBezTo>
                        <a:pt x="2480" y="2"/>
                        <a:pt x="2495" y="23"/>
                        <a:pt x="2493" y="45"/>
                      </a:cubicBezTo>
                      <a:cubicBezTo>
                        <a:pt x="2493" y="45"/>
                        <a:pt x="2427" y="548"/>
                        <a:pt x="2361" y="1052"/>
                      </a:cubicBezTo>
                      <a:cubicBezTo>
                        <a:pt x="2358" y="1080"/>
                        <a:pt x="2349" y="1089"/>
                        <a:pt x="2321" y="1091"/>
                      </a:cubicBezTo>
                      <a:cubicBezTo>
                        <a:pt x="2321" y="1091"/>
                        <a:pt x="1187" y="1088"/>
                        <a:pt x="53" y="1085"/>
                      </a:cubicBezTo>
                      <a:cubicBezTo>
                        <a:pt x="24" y="1086"/>
                        <a:pt x="0" y="1076"/>
                        <a:pt x="5" y="1049"/>
                      </a:cubicBezTo>
                      <a:cubicBezTo>
                        <a:pt x="5" y="1049"/>
                        <a:pt x="69" y="544"/>
                        <a:pt x="133" y="39"/>
                      </a:cubicBezTo>
                      <a:cubicBezTo>
                        <a:pt x="138" y="9"/>
                        <a:pt x="159" y="0"/>
                        <a:pt x="184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>
                  <a:outerShdw dist="35921" dir="135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7594" name="Freeform 10"/>
                <p:cNvSpPr>
                  <a:spLocks noChangeAspect="1"/>
                </p:cNvSpPr>
                <p:nvPr/>
              </p:nvSpPr>
              <p:spPr bwMode="auto">
                <a:xfrm>
                  <a:off x="544" y="2614"/>
                  <a:ext cx="2450" cy="1043"/>
                </a:xfrm>
                <a:custGeom>
                  <a:avLst/>
                  <a:gdLst/>
                  <a:ahLst/>
                  <a:cxnLst>
                    <a:cxn ang="0">
                      <a:pos x="184" y="3"/>
                    </a:cxn>
                    <a:cxn ang="0">
                      <a:pos x="2454" y="0"/>
                    </a:cxn>
                    <a:cxn ang="0">
                      <a:pos x="2493" y="45"/>
                    </a:cxn>
                    <a:cxn ang="0">
                      <a:pos x="2361" y="1052"/>
                    </a:cxn>
                    <a:cxn ang="0">
                      <a:pos x="2321" y="1091"/>
                    </a:cxn>
                    <a:cxn ang="0">
                      <a:pos x="53" y="1085"/>
                    </a:cxn>
                    <a:cxn ang="0">
                      <a:pos x="5" y="1049"/>
                    </a:cxn>
                    <a:cxn ang="0">
                      <a:pos x="133" y="39"/>
                    </a:cxn>
                    <a:cxn ang="0">
                      <a:pos x="184" y="3"/>
                    </a:cxn>
                  </a:cxnLst>
                  <a:rect l="0" t="0" r="r" b="b"/>
                  <a:pathLst>
                    <a:path w="2495" h="1091">
                      <a:moveTo>
                        <a:pt x="184" y="3"/>
                      </a:moveTo>
                      <a:cubicBezTo>
                        <a:pt x="1319" y="1"/>
                        <a:pt x="2454" y="0"/>
                        <a:pt x="2454" y="0"/>
                      </a:cubicBezTo>
                      <a:cubicBezTo>
                        <a:pt x="2480" y="2"/>
                        <a:pt x="2495" y="23"/>
                        <a:pt x="2493" y="45"/>
                      </a:cubicBezTo>
                      <a:cubicBezTo>
                        <a:pt x="2493" y="45"/>
                        <a:pt x="2427" y="548"/>
                        <a:pt x="2361" y="1052"/>
                      </a:cubicBezTo>
                      <a:cubicBezTo>
                        <a:pt x="2358" y="1080"/>
                        <a:pt x="2349" y="1089"/>
                        <a:pt x="2321" y="1091"/>
                      </a:cubicBezTo>
                      <a:cubicBezTo>
                        <a:pt x="2321" y="1091"/>
                        <a:pt x="1187" y="1088"/>
                        <a:pt x="53" y="1085"/>
                      </a:cubicBezTo>
                      <a:cubicBezTo>
                        <a:pt x="24" y="1086"/>
                        <a:pt x="0" y="1076"/>
                        <a:pt x="5" y="1049"/>
                      </a:cubicBezTo>
                      <a:cubicBezTo>
                        <a:pt x="5" y="1049"/>
                        <a:pt x="69" y="544"/>
                        <a:pt x="133" y="39"/>
                      </a:cubicBezTo>
                      <a:cubicBezTo>
                        <a:pt x="138" y="9"/>
                        <a:pt x="159" y="0"/>
                        <a:pt x="184" y="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60001"/>
                      </a:schemeClr>
                    </a:gs>
                    <a:gs pos="100000">
                      <a:schemeClr val="bg1">
                        <a:gamma/>
                        <a:shade val="8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9470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3350" y="2797"/>
                <a:ext cx="113" cy="394"/>
              </a:xfrm>
              <a:prstGeom prst="parallelogram">
                <a:avLst>
                  <a:gd name="adj" fmla="val 43088"/>
                </a:avLst>
              </a:prstGeom>
              <a:gradFill rotWithShape="1">
                <a:gsLst>
                  <a:gs pos="0">
                    <a:schemeClr val="bg1">
                      <a:alpha val="67998"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466" name="Text Box 12"/>
            <p:cNvSpPr txBox="1">
              <a:spLocks noChangeArrowheads="1"/>
            </p:cNvSpPr>
            <p:nvPr/>
          </p:nvSpPr>
          <p:spPr bwMode="auto">
            <a:xfrm>
              <a:off x="1440" y="1728"/>
              <a:ext cx="9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i="1"/>
                <a:t>Review</a:t>
              </a:r>
            </a:p>
          </p:txBody>
        </p:sp>
      </p:grp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990600" y="2133600"/>
            <a:ext cx="6596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FF"/>
                </a:solidFill>
                <a:latin typeface="Arial Narrow" panose="020B0606020202030204" pitchFamily="34" charset="0"/>
              </a:rPr>
              <a:t>I have some exciting news to tell you.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990600" y="3124200"/>
            <a:ext cx="6462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FF"/>
                </a:solidFill>
                <a:latin typeface="Arial Narrow" panose="020B0606020202030204" pitchFamily="34" charset="0"/>
              </a:rPr>
              <a:t>It will </a:t>
            </a:r>
            <a:r>
              <a:rPr lang="en-US" altLang="zh-CN" sz="2800" b="1" i="1">
                <a:solidFill>
                  <a:srgbClr val="FF0000"/>
                </a:solidFill>
                <a:latin typeface="Arial Narrow" panose="020B0606020202030204" pitchFamily="34" charset="0"/>
              </a:rPr>
              <a:t>take</a:t>
            </a:r>
            <a:r>
              <a:rPr lang="en-US" altLang="zh-CN" sz="2800" b="1">
                <a:solidFill>
                  <a:srgbClr val="CC00FF"/>
                </a:solidFill>
                <a:latin typeface="Arial Narrow" panose="020B0606020202030204" pitchFamily="34" charset="0"/>
              </a:rPr>
              <a:t> us a few days to get there by bike. 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914400" y="4388644"/>
            <a:ext cx="7480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FF"/>
                </a:solidFill>
                <a:latin typeface="Arial Narrow" panose="020B0606020202030204" pitchFamily="34" charset="0"/>
              </a:rPr>
              <a:t>How much does it </a:t>
            </a:r>
            <a:r>
              <a:rPr lang="en-US" altLang="zh-CN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cost</a:t>
            </a:r>
            <a:r>
              <a:rPr lang="en-US" altLang="zh-CN" sz="2800" b="1" dirty="0">
                <a:solidFill>
                  <a:srgbClr val="CC00FF"/>
                </a:solidFill>
                <a:latin typeface="Arial Narrow" panose="020B0606020202030204" pitchFamily="34" charset="0"/>
              </a:rPr>
              <a:t> to get to Mount Tai by plane?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990600" y="5638800"/>
            <a:ext cx="6653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FF"/>
                </a:solidFill>
                <a:latin typeface="Arial Narrow" panose="020B0606020202030204" pitchFamily="34" charset="0"/>
              </a:rPr>
              <a:t>What’s the </a:t>
            </a:r>
            <a:r>
              <a:rPr lang="en-US" altLang="zh-CN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price</a:t>
            </a:r>
            <a:r>
              <a:rPr lang="en-US" altLang="zh-CN" sz="2800" b="1" dirty="0">
                <a:solidFill>
                  <a:srgbClr val="CC00FF"/>
                </a:solidFill>
                <a:latin typeface="Arial Narrow" panose="020B0606020202030204" pitchFamily="34" charset="0"/>
              </a:rPr>
              <a:t> of a train ticket to Mount Tai?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/>
      <p:bldP spid="67597" grpId="0"/>
      <p:bldP spid="67598" grpId="0"/>
      <p:bldP spid="67599" grpId="0"/>
      <p:bldP spid="676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09600"/>
            <a:ext cx="6477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ctr" eaLnBrk="1" hangingPunct="1"/>
            <a:r>
              <a:rPr lang="en-US" altLang="zh-CN" sz="4800" dirty="0" smtClean="0">
                <a:solidFill>
                  <a:srgbClr val="FF0000"/>
                </a:solidFill>
              </a:rPr>
              <a:t>Ask and answer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828800"/>
            <a:ext cx="8763000" cy="4495800"/>
          </a:xfrm>
          <a:solidFill>
            <a:srgbClr val="4343FF">
              <a:alpha val="67842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125000"/>
              </a:lnSpc>
            </a:pPr>
            <a:r>
              <a:rPr lang="en-US" altLang="zh-CN" sz="3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What’s the exciting news for the students?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What’s the best vehicle for their field trip?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What should they do before their trip?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		What to take / What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330200" y="554038"/>
            <a:ext cx="8585200" cy="792162"/>
          </a:xfrm>
        </p:spPr>
        <p:txBody>
          <a:bodyPr/>
          <a:lstStyle/>
          <a:p>
            <a:pPr algn="ctr" eaLnBrk="1" hangingPunct="1"/>
            <a:r>
              <a:rPr lang="en-US" altLang="zh-CN" sz="4000" smtClean="0"/>
              <a:t>Learn the new words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533400" y="3429000"/>
            <a:ext cx="3276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/>
              <a:t>air conditioning</a:t>
            </a:r>
          </a:p>
        </p:txBody>
      </p:sp>
      <p:pic>
        <p:nvPicPr>
          <p:cNvPr id="70672" name="Picture 16" descr="002564a5d7d212b3bd7f4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1752600"/>
            <a:ext cx="64008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04800" y="3200400"/>
            <a:ext cx="259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/>
              <a:t>sleeper</a:t>
            </a:r>
          </a:p>
        </p:txBody>
      </p:sp>
      <p:pic>
        <p:nvPicPr>
          <p:cNvPr id="70675" name="Picture 19" descr="%c3%a7%c2%a9%c2%ba%c3%a8%c2%b0%c2%83_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62400" y="1971675"/>
            <a:ext cx="4800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76" name="Picture 20" descr="20081008154358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1752600"/>
            <a:ext cx="50292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1371600" y="3276600"/>
            <a:ext cx="129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/>
              <a:t>pay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304800" y="3200400"/>
            <a:ext cx="365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/>
              <a:t>She is paying for the books. </a:t>
            </a:r>
          </a:p>
        </p:txBody>
      </p:sp>
      <p:pic>
        <p:nvPicPr>
          <p:cNvPr id="70679" name="Picture 23" descr="7572812_190950609300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1676400"/>
            <a:ext cx="44259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80" name="Picture 24" descr="9050393_141007889000_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00600" y="1600200"/>
            <a:ext cx="376555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228600" y="4114800"/>
            <a:ext cx="518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/>
              <a:t>fridge=refrigerator </a:t>
            </a:r>
          </a:p>
        </p:txBody>
      </p:sp>
      <p:pic>
        <p:nvPicPr>
          <p:cNvPr id="70682" name="Picture 2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581400"/>
            <a:ext cx="289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83" name="Picture 27" descr="produto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10000" y="1752600"/>
            <a:ext cx="4800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457200" y="3886200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/>
              <a:t>a single bed</a:t>
            </a:r>
          </a:p>
        </p:txBody>
      </p:sp>
      <p:pic>
        <p:nvPicPr>
          <p:cNvPr id="70685" name="Picture 2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914400" y="3429000"/>
            <a:ext cx="16002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86" name="Picture 30" descr="36_8epwd__W02010062639618214342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09600" y="2514600"/>
            <a:ext cx="29559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3200400" y="14478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/>
              <a:t>hotel</a:t>
            </a:r>
          </a:p>
        </p:txBody>
      </p:sp>
      <p:grpSp>
        <p:nvGrpSpPr>
          <p:cNvPr id="2" name="Group 33"/>
          <p:cNvGrpSpPr/>
          <p:nvPr/>
        </p:nvGrpSpPr>
        <p:grpSpPr bwMode="auto">
          <a:xfrm>
            <a:off x="3810000" y="2209800"/>
            <a:ext cx="3657600" cy="2362200"/>
            <a:chOff x="2688" y="1104"/>
            <a:chExt cx="2736" cy="1824"/>
          </a:xfrm>
        </p:grpSpPr>
        <p:pic>
          <p:nvPicPr>
            <p:cNvPr id="21530" name="Picture 34" descr="7810872_175314415183_2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2784" y="1248"/>
              <a:ext cx="2496" cy="1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1" name="AutoShape 35"/>
            <p:cNvSpPr>
              <a:spLocks noChangeArrowheads="1"/>
            </p:cNvSpPr>
            <p:nvPr/>
          </p:nvSpPr>
          <p:spPr bwMode="auto">
            <a:xfrm>
              <a:off x="2688" y="1104"/>
              <a:ext cx="2736" cy="1824"/>
            </a:xfrm>
            <a:prstGeom prst="wedgeRoundRectCallout">
              <a:avLst>
                <a:gd name="adj1" fmla="val -90204"/>
                <a:gd name="adj2" fmla="val 2938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</p:grpSp>
      <p:grpSp>
        <p:nvGrpSpPr>
          <p:cNvPr id="3" name="Group 36"/>
          <p:cNvGrpSpPr/>
          <p:nvPr/>
        </p:nvGrpSpPr>
        <p:grpSpPr bwMode="auto">
          <a:xfrm>
            <a:off x="4114800" y="5105400"/>
            <a:ext cx="4419600" cy="914400"/>
            <a:chOff x="2592" y="3216"/>
            <a:chExt cx="2784" cy="576"/>
          </a:xfrm>
        </p:grpSpPr>
        <p:sp>
          <p:nvSpPr>
            <p:cNvPr id="21528" name="AutoShape 37"/>
            <p:cNvSpPr>
              <a:spLocks noChangeArrowheads="1"/>
            </p:cNvSpPr>
            <p:nvPr/>
          </p:nvSpPr>
          <p:spPr bwMode="auto">
            <a:xfrm>
              <a:off x="2592" y="3216"/>
              <a:ext cx="2736" cy="576"/>
            </a:xfrm>
            <a:prstGeom prst="wedgeRoundRectCallout">
              <a:avLst>
                <a:gd name="adj1" fmla="val 19593"/>
                <a:gd name="adj2" fmla="val -85069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21529" name="Text Box 38"/>
            <p:cNvSpPr txBox="1">
              <a:spLocks noChangeArrowheads="1"/>
            </p:cNvSpPr>
            <p:nvPr/>
          </p:nvSpPr>
          <p:spPr bwMode="auto">
            <a:xfrm>
              <a:off x="2640" y="3216"/>
              <a:ext cx="27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400"/>
                <a:t>a standard room</a:t>
              </a:r>
            </a:p>
          </p:txBody>
        </p:sp>
      </p:grpSp>
      <p:pic>
        <p:nvPicPr>
          <p:cNvPr id="70695" name="Picture 39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572000"/>
            <a:ext cx="2895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6" name="Picture 40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971800"/>
            <a:ext cx="2895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70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70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70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6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1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8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1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4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5" dur="5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7" dur="5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0" dur="5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3" dur="5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70673" grpId="0"/>
      <p:bldP spid="70673" grpId="1"/>
      <p:bldP spid="70677" grpId="0"/>
      <p:bldP spid="70677" grpId="1"/>
      <p:bldP spid="70678" grpId="0"/>
      <p:bldP spid="70678" grpId="1"/>
      <p:bldP spid="70681" grpId="0"/>
      <p:bldP spid="70681" grpId="1"/>
      <p:bldP spid="70684" grpId="0"/>
      <p:bldP spid="70684" grpId="1"/>
      <p:bldP spid="7068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381000" y="228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>
                <a:solidFill>
                  <a:schemeClr val="tx2"/>
                </a:solidFill>
              </a:rPr>
              <a:t>	Listen to 1a and complete the table. </a:t>
            </a:r>
          </a:p>
        </p:txBody>
      </p:sp>
      <p:grpSp>
        <p:nvGrpSpPr>
          <p:cNvPr id="1028" name="Group 5"/>
          <p:cNvGrpSpPr/>
          <p:nvPr/>
        </p:nvGrpSpPr>
        <p:grpSpPr bwMode="auto">
          <a:xfrm>
            <a:off x="762000" y="304800"/>
            <a:ext cx="762000" cy="533400"/>
            <a:chOff x="288" y="336"/>
            <a:chExt cx="480" cy="336"/>
          </a:xfrm>
        </p:grpSpPr>
        <p:sp>
          <p:nvSpPr>
            <p:cNvPr id="1072" name="Oval 6"/>
            <p:cNvSpPr>
              <a:spLocks noChangeArrowheads="1"/>
            </p:cNvSpPr>
            <p:nvPr/>
          </p:nvSpPr>
          <p:spPr bwMode="auto">
            <a:xfrm>
              <a:off x="288" y="336"/>
              <a:ext cx="480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3" name="Rectangle 7"/>
            <p:cNvSpPr>
              <a:spLocks noChangeArrowheads="1"/>
            </p:cNvSpPr>
            <p:nvPr/>
          </p:nvSpPr>
          <p:spPr bwMode="auto">
            <a:xfrm>
              <a:off x="336" y="336"/>
              <a:ext cx="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chemeClr val="tx2"/>
                  </a:solidFill>
                </a:rPr>
                <a:t>1b</a:t>
              </a:r>
            </a:p>
          </p:txBody>
        </p:sp>
      </p:grpSp>
      <p:graphicFrame>
        <p:nvGraphicFramePr>
          <p:cNvPr id="1077" name="Group 53"/>
          <p:cNvGraphicFramePr>
            <a:graphicFrameLocks noGrp="1"/>
          </p:cNvGraphicFramePr>
          <p:nvPr/>
        </p:nvGraphicFramePr>
        <p:xfrm>
          <a:off x="228600" y="1143000"/>
          <a:ext cx="8610600" cy="465931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Departure time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Tel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Arrival time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From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Kind of tickets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To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Price (per ticket)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Total price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Number of tickets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2108200" y="1385888"/>
            <a:ext cx="162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Li Weikang</a:t>
            </a:r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2133600" y="2209800"/>
            <a:ext cx="1576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8250-2448</a:t>
            </a:r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2133600" y="3200400"/>
            <a:ext cx="1060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Beijing</a:t>
            </a: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2209800" y="4114800"/>
            <a:ext cx="1479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Mount Tai</a:t>
            </a: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6858000" y="15240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11:15 a.m.</a:t>
            </a:r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6934200" y="24384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6:17 p.m.</a:t>
            </a:r>
          </a:p>
        </p:txBody>
      </p: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6705600" y="32766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hard sleeper</a:t>
            </a:r>
          </a:p>
        </p:txBody>
      </p:sp>
      <p:sp>
        <p:nvSpPr>
          <p:cNvPr id="45104" name="Text Box 48"/>
          <p:cNvSpPr txBox="1">
            <a:spLocks noChangeArrowheads="1"/>
          </p:cNvSpPr>
          <p:nvPr/>
        </p:nvSpPr>
        <p:spPr bwMode="auto">
          <a:xfrm>
            <a:off x="2057400" y="5105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¥ </a:t>
            </a: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3,045</a:t>
            </a:r>
          </a:p>
        </p:txBody>
      </p:sp>
      <p:sp>
        <p:nvSpPr>
          <p:cNvPr id="45105" name="Text Box 49"/>
          <p:cNvSpPr txBox="1">
            <a:spLocks noChangeArrowheads="1"/>
          </p:cNvSpPr>
          <p:nvPr/>
        </p:nvSpPr>
        <p:spPr bwMode="auto">
          <a:xfrm>
            <a:off x="6934200" y="5105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21</a:t>
            </a:r>
            <a:endParaRPr lang="en-US" altLang="zh-CN" sz="280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5106" name="Text Box 50"/>
          <p:cNvSpPr txBox="1">
            <a:spLocks noChangeArrowheads="1"/>
          </p:cNvSpPr>
          <p:nvPr/>
        </p:nvSpPr>
        <p:spPr bwMode="auto">
          <a:xfrm>
            <a:off x="6781800" y="4191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¥ </a:t>
            </a:r>
            <a:r>
              <a:rPr lang="en-US" altLang="zh-CN" sz="2800">
                <a:solidFill>
                  <a:srgbClr val="FF0000"/>
                </a:solidFill>
                <a:latin typeface="Arial Narrow" panose="020B0606020202030204" pitchFamily="34" charset="0"/>
              </a:rPr>
              <a:t>145</a:t>
            </a:r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152400" y="6156325"/>
            <a:ext cx="541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/>
              <a:t>Ask and answer in pairs based on the table.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84" name="WindowsMediaPlayer1" r:id="rId2" imgW="3276720" imgH="609480"/>
        </mc:Choice>
        <mc:Fallback>
          <p:control name="WindowsMediaPlayer1" r:id="rId2" imgW="327672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562600" y="5791200"/>
                  <a:ext cx="32766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7" grpId="0"/>
      <p:bldP spid="45098" grpId="0"/>
      <p:bldP spid="45099" grpId="0"/>
      <p:bldP spid="45100" grpId="0"/>
      <p:bldP spid="45101" grpId="0"/>
      <p:bldP spid="45102" grpId="0"/>
      <p:bldP spid="45103" grpId="0"/>
      <p:bldP spid="45104" grpId="0"/>
      <p:bldP spid="45105" grpId="0"/>
      <p:bldP spid="45106" grpId="0"/>
      <p:bldP spid="45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66712" y="1358105"/>
            <a:ext cx="8458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dirty="0">
                <a:latin typeface="Arial Narrow" panose="020B0606020202030204" pitchFamily="34" charset="0"/>
              </a:rPr>
              <a:t>		Li </a:t>
            </a:r>
            <a:r>
              <a:rPr lang="en-US" altLang="zh-CN" sz="3200" dirty="0" err="1">
                <a:latin typeface="Arial Narrow" panose="020B0606020202030204" pitchFamily="34" charset="0"/>
              </a:rPr>
              <a:t>Weikang</a:t>
            </a:r>
            <a:r>
              <a:rPr lang="en-US" altLang="zh-CN" sz="3200" dirty="0">
                <a:latin typeface="Arial Narrow" panose="020B0606020202030204" pitchFamily="34" charset="0"/>
              </a:rPr>
              <a:t> is booking some tickets from ________ to ________ on the phone. He needs 21 ______ ______ tickets and they cost _______ </a:t>
            </a:r>
            <a:r>
              <a:rPr lang="en-US" altLang="zh-CN" sz="3200" i="1" dirty="0" err="1">
                <a:latin typeface="Arial Narrow" panose="020B0606020202030204" pitchFamily="34" charset="0"/>
              </a:rPr>
              <a:t>yuan</a:t>
            </a:r>
            <a:r>
              <a:rPr lang="en-US" altLang="zh-CN" sz="3200" dirty="0">
                <a:latin typeface="Arial Narrow" panose="020B0606020202030204" pitchFamily="34" charset="0"/>
              </a:rPr>
              <a:t> together. The train leaves at _______ a.m. and ______ _____ </a:t>
            </a:r>
            <a:r>
              <a:rPr lang="en-US" altLang="zh-CN" sz="3200" dirty="0" err="1">
                <a:latin typeface="Arial Narrow" panose="020B0606020202030204" pitchFamily="34" charset="0"/>
              </a:rPr>
              <a:t>Taishan</a:t>
            </a:r>
            <a:r>
              <a:rPr lang="en-US" altLang="zh-CN" sz="3200" dirty="0">
                <a:latin typeface="Arial Narrow" panose="020B0606020202030204" pitchFamily="34" charset="0"/>
              </a:rPr>
              <a:t> Railway Station at 6:17 p.m. Li </a:t>
            </a:r>
            <a:r>
              <a:rPr lang="en-US" altLang="zh-CN" sz="3200" dirty="0" err="1">
                <a:latin typeface="Arial Narrow" panose="020B0606020202030204" pitchFamily="34" charset="0"/>
              </a:rPr>
              <a:t>Weikang’s</a:t>
            </a:r>
            <a:r>
              <a:rPr lang="en-US" altLang="zh-CN" sz="3200" dirty="0">
                <a:latin typeface="Arial Narrow" panose="020B0606020202030204" pitchFamily="34" charset="0"/>
              </a:rPr>
              <a:t> _______ ________ is 8250-2448. 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914400" y="747713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Read 1a and fill in the blanks based on 1b.  </a:t>
            </a:r>
          </a:p>
        </p:txBody>
      </p:sp>
      <p:grpSp>
        <p:nvGrpSpPr>
          <p:cNvPr id="22532" name="Group 6"/>
          <p:cNvGrpSpPr/>
          <p:nvPr/>
        </p:nvGrpSpPr>
        <p:grpSpPr bwMode="auto">
          <a:xfrm>
            <a:off x="152400" y="747713"/>
            <a:ext cx="762000" cy="533400"/>
            <a:chOff x="288" y="336"/>
            <a:chExt cx="480" cy="336"/>
          </a:xfrm>
        </p:grpSpPr>
        <p:sp>
          <p:nvSpPr>
            <p:cNvPr id="22541" name="Oval 7"/>
            <p:cNvSpPr>
              <a:spLocks noChangeArrowheads="1"/>
            </p:cNvSpPr>
            <p:nvPr/>
          </p:nvSpPr>
          <p:spPr bwMode="auto">
            <a:xfrm>
              <a:off x="288" y="336"/>
              <a:ext cx="480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2" name="Rectangle 8"/>
            <p:cNvSpPr>
              <a:spLocks noChangeArrowheads="1"/>
            </p:cNvSpPr>
            <p:nvPr/>
          </p:nvSpPr>
          <p:spPr bwMode="auto">
            <a:xfrm>
              <a:off x="336" y="336"/>
              <a:ext cx="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chemeClr val="tx2"/>
                  </a:solidFill>
                </a:rPr>
                <a:t>1c</a:t>
              </a:r>
            </a:p>
          </p:txBody>
        </p:sp>
      </p:grpSp>
      <p:pic>
        <p:nvPicPr>
          <p:cNvPr id="22533" name="Picture 9" descr="27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64400" y="5059362"/>
            <a:ext cx="19050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747712" y="2074068"/>
            <a:ext cx="1187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Arial Narrow" panose="020B0606020202030204" pitchFamily="34" charset="0"/>
              </a:rPr>
              <a:t>Beijing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708275" y="2074068"/>
            <a:ext cx="1666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Arial Narrow" panose="020B0606020202030204" pitchFamily="34" charset="0"/>
              </a:rPr>
              <a:t>Mount Tai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47712" y="2683668"/>
            <a:ext cx="243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Arial Narrow" panose="020B0606020202030204" pitchFamily="34" charset="0"/>
              </a:rPr>
              <a:t>hard    sleeper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386512" y="268366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Arial Narrow" panose="020B0606020202030204" pitchFamily="34" charset="0"/>
              </a:rPr>
              <a:t>3,045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5091112" y="3263105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Arial Narrow" panose="020B0606020202030204" pitchFamily="34" charset="0"/>
              </a:rPr>
              <a:t>11:15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823912" y="3872705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Arial Narrow" panose="020B0606020202030204" pitchFamily="34" charset="0"/>
              </a:rPr>
              <a:t>arrives      at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728912" y="4482305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telephone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283" grpId="0"/>
      <p:bldP spid="54284" grpId="0"/>
      <p:bldP spid="54285" grpId="0"/>
      <p:bldP spid="54286" grpId="0"/>
      <p:bldP spid="54287" grpId="0"/>
      <p:bldP spid="542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Act out 1a  in pairs. </a:t>
            </a:r>
          </a:p>
        </p:txBody>
      </p:sp>
      <p:pic>
        <p:nvPicPr>
          <p:cNvPr id="23555" name="Picture 5" descr="27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1981200"/>
            <a:ext cx="41148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28600" y="1752600"/>
            <a:ext cx="426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0099"/>
                </a:solidFill>
              </a:rPr>
              <a:t>Key words: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0099"/>
                </a:solidFill>
              </a:rPr>
              <a:t>	book some tickets to,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0099"/>
                </a:solidFill>
              </a:rPr>
              <a:t>	leaves, arrives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0099"/>
                </a:solidFill>
              </a:rPr>
              <a:t>	price, hard sleeper, soft sleeper,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0099"/>
                </a:solidFill>
              </a:rPr>
              <a:t>	21, pay for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0099"/>
                </a:solidFill>
              </a:rPr>
              <a:t>	Li Weikang,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solidFill>
                  <a:srgbClr val="000099"/>
                </a:solidFill>
              </a:rPr>
              <a:t>	8250-2448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</p:bldLst>
  </p:timing>
</p:sld>
</file>

<file path=ppt/theme/theme1.xml><?xml version="1.0" encoding="utf-8"?>
<a:theme xmlns:a="http://schemas.openxmlformats.org/drawingml/2006/main" name="WWW.2PPT.COM&#10;">
  <a:themeElements>
    <a:clrScheme name="演示设计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5B8CC1"/>
      </a:accent1>
      <a:accent2>
        <a:srgbClr val="2A5682"/>
      </a:accent2>
      <a:accent3>
        <a:srgbClr val="FFFFFF"/>
      </a:accent3>
      <a:accent4>
        <a:srgbClr val="000000"/>
      </a:accent4>
      <a:accent5>
        <a:srgbClr val="B5C5DD"/>
      </a:accent5>
      <a:accent6>
        <a:srgbClr val="254D75"/>
      </a:accent6>
      <a:hlink>
        <a:srgbClr val="002850"/>
      </a:hlink>
      <a:folHlink>
        <a:srgbClr val="66B2FE"/>
      </a:folHlink>
    </a:clrScheme>
    <a:fontScheme name="演示设计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演示设计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66B2F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Application>Microsoft Office PowerPoint</Application>
  <PresentationFormat>全屏显示(4:3)</PresentationFormat>
  <Paragraphs>212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MS UI Gothic</vt:lpstr>
      <vt:lpstr>华文细黑</vt:lpstr>
      <vt:lpstr>楷体</vt:lpstr>
      <vt:lpstr>宋体</vt:lpstr>
      <vt:lpstr>微软雅黑</vt:lpstr>
      <vt:lpstr>Arial</vt:lpstr>
      <vt:lpstr>Arial Narrow</vt:lpstr>
      <vt:lpstr>Calibri</vt:lpstr>
      <vt:lpstr>Ebrima</vt:lpstr>
      <vt:lpstr>Times New Roman</vt:lpstr>
      <vt:lpstr>Wingdings</vt:lpstr>
      <vt:lpstr>WWW.2PPT.COM
</vt:lpstr>
      <vt:lpstr>PowerPoint 演示文稿</vt:lpstr>
      <vt:lpstr>Word competition</vt:lpstr>
      <vt:lpstr>PowerPoint 演示文稿</vt:lpstr>
      <vt:lpstr>PowerPoint 演示文稿</vt:lpstr>
      <vt:lpstr>Ask and answer</vt:lpstr>
      <vt:lpstr>Learn the new words</vt:lpstr>
      <vt:lpstr>PowerPoint 演示文稿</vt:lpstr>
      <vt:lpstr>PowerPoint 演示文稿</vt:lpstr>
      <vt:lpstr>PowerPoint 演示文稿</vt:lpstr>
      <vt:lpstr>PowerPoint 演示文稿</vt:lpstr>
      <vt:lpstr>Read the conversation and write down the price of the rooms under each picture. Then complete it with the sentences in the box and practice in pairs. </vt:lpstr>
      <vt:lpstr>PowerPoint 演示文稿</vt:lpstr>
      <vt:lpstr>PowerPoint 演示文稿</vt:lpstr>
      <vt:lpstr>Exercise : choose the right answer. </vt:lpstr>
      <vt:lpstr>Read the sentences and pay attention to the liaison. Then listen and imitate.  </vt:lpstr>
      <vt:lpstr>Summary</vt:lpstr>
      <vt:lpstr>Summary</vt:lpstr>
      <vt:lpstr>Project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2013-07-26T07:05:00Z</dcterms:created>
  <dcterms:modified xsi:type="dcterms:W3CDTF">2023-01-16T19:32:53Z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A7687C90015341F09F8F3A333AED9E2F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