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6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B651D7-2DDD-453E-A2A2-2FA7D2D18D4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32042-A837-4455-BD6F-1DACAE9445E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C2EF0-113E-4B7F-9AAF-110BB3A8825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C2EF0-113E-4B7F-9AAF-110BB3A8825F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C2EF0-113E-4B7F-9AAF-110BB3A8825F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C2EF0-113E-4B7F-9AAF-110BB3A8825F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C2EF0-113E-4B7F-9AAF-110BB3A8825F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C2EF0-113E-4B7F-9AAF-110BB3A8825F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C2EF0-113E-4B7F-9AAF-110BB3A8825F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C2EF0-113E-4B7F-9AAF-110BB3A8825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C2EF0-113E-4B7F-9AAF-110BB3A8825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C2EF0-113E-4B7F-9AAF-110BB3A8825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C2EF0-113E-4B7F-9AAF-110BB3A8825F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C2EF0-113E-4B7F-9AAF-110BB3A8825F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C2EF0-113E-4B7F-9AAF-110BB3A8825F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C2EF0-113E-4B7F-9AAF-110BB3A8825F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C2EF0-113E-4B7F-9AAF-110BB3A8825F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69E43-5221-451D-BF6C-D0BB8927EA4A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9263F-D293-47DC-9E2E-C13F92185DC7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14207-DA4F-4985-9B7C-A89E29383D4B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2"/>
          <p:cNvSpPr>
            <a:spLocks noGrp="1"/>
          </p:cNvSpPr>
          <p:nvPr>
            <p:ph idx="1" hasCustomPrompt="1"/>
          </p:nvPr>
        </p:nvSpPr>
        <p:spPr bwMode="auto">
          <a:xfrm>
            <a:off x="1292139" y="2602141"/>
            <a:ext cx="6333104" cy="580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2800">
                <a:latin typeface="+mj-lt"/>
              </a:defRPr>
            </a:lvl1pPr>
          </a:lstStyle>
          <a:p>
            <a:pPr lvl="0"/>
            <a:r>
              <a:rPr lang="en-US" altLang="zh-CN" dirty="0" smtClean="0"/>
              <a:t>A</a:t>
            </a:r>
            <a:endParaRPr lang="zh-CN" altLang="en-US" dirty="0" smtClean="0"/>
          </a:p>
        </p:txBody>
      </p:sp>
      <p:sp>
        <p:nvSpPr>
          <p:cNvPr id="23" name="标题 22"/>
          <p:cNvSpPr>
            <a:spLocks noGrp="1"/>
          </p:cNvSpPr>
          <p:nvPr>
            <p:ph type="title" hasCustomPrompt="1"/>
          </p:nvPr>
        </p:nvSpPr>
        <p:spPr>
          <a:xfrm>
            <a:off x="685903" y="1288435"/>
            <a:ext cx="7545579" cy="99441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altLang="zh-CN" dirty="0" smtClean="0"/>
              <a:t>A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F298152C-6301-491F-A53C-53904636795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E6476C96-9DF9-4DA5-894D-FBE2F96C841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2180564" y="2000265"/>
            <a:ext cx="5181600" cy="1257300"/>
          </a:xfrm>
        </p:spPr>
        <p:txBody>
          <a:bodyPr/>
          <a:lstStyle>
            <a:lvl1pPr>
              <a:defRPr sz="4400">
                <a:latin typeface="+mj-lt"/>
              </a:defRPr>
            </a:lvl1pPr>
          </a:lstStyle>
          <a:p>
            <a:pPr lvl="0"/>
            <a:r>
              <a:rPr lang="en-US" altLang="zh-CN" dirty="0" smtClean="0"/>
              <a:t>Thank You.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4E350-8B48-4771-95D9-8FFE717277EA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60CCB-DCF0-4B8D-BE8C-6CC51C121FEE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88672-DECB-489B-B1E3-DBCE1C0B7601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D21B6-1489-497B-B1E2-E4D59AF1C038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695A2-D698-4D3D-94EF-EB1E5F78E78F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EEF82-38F3-436B-BD66-6702DB721AC5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8DE28-6879-412D-853D-A5D331439A8D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5AE88-CA2B-453A-8345-30FFEB81A3C1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  <p:transition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dirty="0" smtClean="0"/>
              <a:t>单击此处编辑母版文本样式</a:t>
            </a:r>
          </a:p>
          <a:p>
            <a:pPr lvl="1"/>
            <a:r>
              <a:rPr lang="zh-CN" dirty="0" smtClean="0"/>
              <a:t>第二级</a:t>
            </a:r>
          </a:p>
          <a:p>
            <a:pPr lvl="2"/>
            <a:r>
              <a:rPr lang="zh-CN" dirty="0" smtClean="0"/>
              <a:t>第三级</a:t>
            </a:r>
          </a:p>
          <a:p>
            <a:pPr lvl="3"/>
            <a:r>
              <a:rPr lang="zh-CN" dirty="0" smtClean="0"/>
              <a:t>第四级</a:t>
            </a:r>
          </a:p>
          <a:p>
            <a:pPr lvl="4"/>
            <a:r>
              <a:rPr lang="zh-CN" dirty="0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96FA8F0-AA03-4295-A76C-ECED1D5A9522}" type="slidenum">
              <a:rPr lang="zh-CN" altLang="en-US"/>
              <a:t>‹#›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0" y="699542"/>
            <a:ext cx="9144000" cy="994410"/>
          </a:xfrm>
        </p:spPr>
        <p:txBody>
          <a:bodyPr/>
          <a:lstStyle/>
          <a:p>
            <a:r>
              <a:rPr lang="en-US" altLang="zh-CN" dirty="0" smtClean="0"/>
              <a:t>Unit 2   Hobbies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0" y="192367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What's your hobby?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3867894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1221601"/>
            <a:ext cx="3744912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4932040" y="1221600"/>
            <a:ext cx="2736304" cy="280076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altLang="zh-CN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paper cutting</a:t>
            </a:r>
          </a:p>
          <a:p>
            <a:pPr eaLnBrk="1" hangingPunct="1">
              <a:defRPr/>
            </a:pPr>
            <a:r>
              <a:rPr lang="zh-CN" alt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剪纸</a:t>
            </a:r>
            <a:endParaRPr lang="en-US" altLang="zh-CN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166698" y="465516"/>
            <a:ext cx="3171061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zh-CN" alt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回答</a:t>
            </a:r>
            <a:r>
              <a:rPr lang="zh-CN" alt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问题：</a:t>
            </a: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1366838" y="1437085"/>
            <a:ext cx="7777162" cy="3046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400" dirty="0">
                <a:latin typeface="+mj-lt"/>
              </a:rPr>
              <a:t>Grandpa’s hobby is_______________.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dirty="0">
                <a:latin typeface="+mj-lt"/>
              </a:rPr>
              <a:t>Grandmas hobby is__________________.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dirty="0">
                <a:latin typeface="+mj-lt"/>
              </a:rPr>
              <a:t>Uncle’s hobby is____________________.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dirty="0">
                <a:latin typeface="+mj-lt"/>
              </a:rPr>
              <a:t>Aunt’s hobby is</a:t>
            </a:r>
            <a:r>
              <a:rPr lang="en-US" altLang="zh-CN" sz="2400" dirty="0" smtClean="0">
                <a:latin typeface="+mj-lt"/>
              </a:rPr>
              <a:t>_____________________.</a:t>
            </a:r>
            <a:endParaRPr lang="en-US" altLang="zh-CN" sz="2400" dirty="0">
              <a:latin typeface="+mj-lt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139952" y="1563638"/>
            <a:ext cx="266382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doing </a:t>
            </a:r>
            <a:r>
              <a:rPr lang="en-US" altLang="zh-CN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Taijiquan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716463" y="2247900"/>
            <a:ext cx="403225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paper cutting 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（剪纸）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067176" y="2895601"/>
            <a:ext cx="266541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995739" y="3543301"/>
            <a:ext cx="266382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cooking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333309" y="195486"/>
            <a:ext cx="315977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altLang="zh-CN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Let’s talk</a:t>
            </a:r>
            <a:endParaRPr lang="zh-CN" altLang="en-US" sz="5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云形标注 5"/>
          <p:cNvSpPr/>
          <p:nvPr/>
        </p:nvSpPr>
        <p:spPr>
          <a:xfrm>
            <a:off x="1763713" y="1221581"/>
            <a:ext cx="3097212" cy="971550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4340" name="TextBox 6"/>
          <p:cNvSpPr txBox="1">
            <a:spLocks noChangeArrowheads="1"/>
          </p:cNvSpPr>
          <p:nvPr/>
        </p:nvSpPr>
        <p:spPr bwMode="auto">
          <a:xfrm>
            <a:off x="1835150" y="1491853"/>
            <a:ext cx="3024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400" b="1" dirty="0">
                <a:latin typeface="+mj-lt"/>
              </a:rPr>
              <a:t>What’s your </a:t>
            </a:r>
            <a:r>
              <a:rPr lang="en-US" altLang="zh-CN" sz="2400" b="1" dirty="0" smtClean="0">
                <a:latin typeface="+mj-lt"/>
              </a:rPr>
              <a:t>hobby?</a:t>
            </a:r>
            <a:endParaRPr lang="zh-CN" altLang="en-US" sz="2400" b="1" dirty="0">
              <a:latin typeface="+mj-lt"/>
            </a:endParaRPr>
          </a:p>
        </p:txBody>
      </p:sp>
      <p:sp>
        <p:nvSpPr>
          <p:cNvPr id="14341" name="TextBox 10"/>
          <p:cNvSpPr txBox="1">
            <a:spLocks noChangeArrowheads="1"/>
          </p:cNvSpPr>
          <p:nvPr/>
        </p:nvSpPr>
        <p:spPr bwMode="auto">
          <a:xfrm>
            <a:off x="5429257" y="2196700"/>
            <a:ext cx="2811463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000" dirty="0">
                <a:latin typeface="+mj-lt"/>
              </a:rPr>
              <a:t>Do you like </a:t>
            </a:r>
            <a:r>
              <a:rPr lang="en-US" altLang="zh-CN" sz="2000" dirty="0" smtClean="0">
                <a:latin typeface="+mj-lt"/>
              </a:rPr>
              <a:t>running?</a:t>
            </a:r>
            <a:endParaRPr lang="zh-CN" altLang="en-US" sz="2000" dirty="0">
              <a:latin typeface="+mj-lt"/>
            </a:endParaRPr>
          </a:p>
        </p:txBody>
      </p:sp>
      <p:sp>
        <p:nvSpPr>
          <p:cNvPr id="13" name="云形标注 12"/>
          <p:cNvSpPr/>
          <p:nvPr/>
        </p:nvSpPr>
        <p:spPr>
          <a:xfrm>
            <a:off x="5572133" y="1178709"/>
            <a:ext cx="3097213" cy="972740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4343" name="TextBox 6"/>
          <p:cNvSpPr txBox="1">
            <a:spLocks noChangeArrowheads="1"/>
          </p:cNvSpPr>
          <p:nvPr/>
        </p:nvSpPr>
        <p:spPr bwMode="auto">
          <a:xfrm>
            <a:off x="5715009" y="1393023"/>
            <a:ext cx="2881313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400" b="1" dirty="0">
                <a:latin typeface="+mj-lt"/>
              </a:rPr>
              <a:t>My hobby is dancing.</a:t>
            </a:r>
            <a:endParaRPr lang="zh-CN" altLang="en-US" sz="2400" b="1" dirty="0">
              <a:latin typeface="+mj-lt"/>
            </a:endParaRPr>
          </a:p>
        </p:txBody>
      </p:sp>
      <p:pic>
        <p:nvPicPr>
          <p:cNvPr id="14344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2356248"/>
            <a:ext cx="1574800" cy="1993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2571751"/>
            <a:ext cx="1982788" cy="1727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733074" y="195486"/>
            <a:ext cx="358296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altLang="zh-CN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Let’s copy</a:t>
            </a:r>
            <a:endParaRPr lang="zh-CN" alt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" y="1491854"/>
            <a:ext cx="8636000" cy="2645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827584" y="2067694"/>
            <a:ext cx="7704138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514350" indent="-514350"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zh-CN" altLang="en-US" sz="2800" b="1" dirty="0"/>
              <a:t>模仿跟读课文录音</a:t>
            </a:r>
            <a:r>
              <a:rPr lang="zh-CN" altLang="en-US" sz="2800" b="1" dirty="0" smtClean="0"/>
              <a:t>。</a:t>
            </a:r>
            <a:endParaRPr lang="zh-CN" altLang="zh-CN" sz="2800" b="1" dirty="0"/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b="1" dirty="0"/>
              <a:t>2. </a:t>
            </a:r>
            <a:r>
              <a:rPr lang="zh-CN" altLang="en-US" sz="2800" b="1" dirty="0"/>
              <a:t>用所学的英语，调查一下朋友的业余爱好。</a:t>
            </a:r>
          </a:p>
        </p:txBody>
      </p:sp>
      <p:sp>
        <p:nvSpPr>
          <p:cNvPr id="4" name="云形 3"/>
          <p:cNvSpPr/>
          <p:nvPr/>
        </p:nvSpPr>
        <p:spPr bwMode="auto">
          <a:xfrm>
            <a:off x="2268539" y="411957"/>
            <a:ext cx="5184775" cy="702469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36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40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endParaRPr lang="zh-CN" altLang="en-US" sz="40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CN" dirty="0" smtClean="0"/>
              <a:t>Thank You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内容占位符 2"/>
          <p:cNvSpPr>
            <a:spLocks noGrp="1"/>
          </p:cNvSpPr>
          <p:nvPr>
            <p:ph idx="1"/>
          </p:nvPr>
        </p:nvSpPr>
        <p:spPr>
          <a:xfrm>
            <a:off x="724065" y="771550"/>
            <a:ext cx="8424862" cy="3340894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 dirty="0" smtClean="0">
                <a:solidFill>
                  <a:srgbClr val="FF0000"/>
                </a:solidFill>
              </a:rPr>
              <a:t>教学目标：</a:t>
            </a:r>
            <a:endParaRPr lang="en-US" altLang="zh-CN" sz="32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b="1" dirty="0" smtClean="0"/>
              <a:t>1. </a:t>
            </a:r>
            <a:r>
              <a:rPr lang="zh-CN" altLang="zh-CN" b="1" dirty="0" smtClean="0"/>
              <a:t>能听懂、会说并认读单词：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hobby, paper cutting, uncle, aunt, cook.</a:t>
            </a:r>
            <a:endParaRPr lang="zh-CN" altLang="zh-CN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b="1" dirty="0" smtClean="0"/>
              <a:t>2. </a:t>
            </a:r>
            <a:r>
              <a:rPr lang="zh-CN" altLang="zh-CN" b="1" dirty="0" smtClean="0"/>
              <a:t>能够听懂</a:t>
            </a:r>
            <a:r>
              <a:rPr lang="zh-CN" altLang="en-US" b="1" dirty="0" smtClean="0"/>
              <a:t>、会说、认读并理解句型</a:t>
            </a:r>
            <a:r>
              <a:rPr lang="zh-CN" altLang="zh-CN" b="1" dirty="0" smtClean="0"/>
              <a:t>：</a:t>
            </a:r>
            <a:r>
              <a:rPr lang="en-US" altLang="zh-CN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“ What’s your hobby</a:t>
            </a:r>
            <a:r>
              <a:rPr lang="zh-CN" altLang="en-US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？</a:t>
            </a:r>
            <a:r>
              <a:rPr lang="en-US" altLang="zh-CN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” “My hobby is dancing.” “I like reading.”</a:t>
            </a:r>
            <a:endParaRPr lang="zh-CN" altLang="zh-CN" b="1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627754" y="0"/>
            <a:ext cx="256993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altLang="zh-CN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Review</a:t>
            </a:r>
            <a:endParaRPr lang="zh-CN" alt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71825" y="1005576"/>
            <a:ext cx="809837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altLang="zh-C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do</a:t>
            </a:r>
            <a:endParaRPr lang="zh-CN" alt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365046" y="1005576"/>
            <a:ext cx="1577675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altLang="zh-CN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doing</a:t>
            </a:r>
            <a:endParaRPr lang="zh-CN" altLang="en-US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96489" y="1707654"/>
            <a:ext cx="1210588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altLang="zh-C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play</a:t>
            </a:r>
            <a:endParaRPr lang="zh-CN" alt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145143" y="1707654"/>
            <a:ext cx="1978426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altLang="zh-CN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playing</a:t>
            </a:r>
            <a:endParaRPr lang="zh-CN" altLang="en-US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584407" y="2895786"/>
            <a:ext cx="1665841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altLang="zh-C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dance</a:t>
            </a:r>
            <a:endParaRPr lang="zh-CN" alt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043099" y="2895786"/>
            <a:ext cx="2148344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altLang="zh-CN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dancing</a:t>
            </a:r>
            <a:endParaRPr lang="zh-CN" altLang="en-US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716106" y="3489852"/>
            <a:ext cx="1210588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altLang="zh-C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skip</a:t>
            </a:r>
            <a:endParaRPr lang="zh-CN" alt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877375" y="2301720"/>
            <a:ext cx="1010212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altLang="zh-C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run</a:t>
            </a:r>
            <a:endParaRPr lang="zh-CN" alt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31999" y="2301720"/>
            <a:ext cx="2090636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altLang="zh-CN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running</a:t>
            </a:r>
            <a:endParaRPr lang="zh-CN" altLang="en-US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972566" y="3489852"/>
            <a:ext cx="2291012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altLang="zh-CN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skipping</a:t>
            </a:r>
            <a:endParaRPr lang="zh-CN" altLang="en-US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576" y="2186410"/>
            <a:ext cx="5734178" cy="2957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云形标注 7"/>
          <p:cNvSpPr/>
          <p:nvPr/>
        </p:nvSpPr>
        <p:spPr>
          <a:xfrm>
            <a:off x="2700339" y="141685"/>
            <a:ext cx="3887885" cy="1079897"/>
          </a:xfrm>
          <a:prstGeom prst="cloudCallout">
            <a:avLst>
              <a:gd name="adj1" fmla="val -26907"/>
              <a:gd name="adj2" fmla="val 8531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altLang="zh-CN" sz="2400" b="1" dirty="0">
                <a:solidFill>
                  <a:srgbClr val="C00000"/>
                </a:solidFill>
                <a:latin typeface="+mj-lt"/>
              </a:rPr>
              <a:t>I like skipping. Do you like skipping</a:t>
            </a:r>
            <a:r>
              <a:rPr lang="zh-CN" altLang="en-US" sz="2400" b="1" dirty="0">
                <a:solidFill>
                  <a:srgbClr val="C00000"/>
                </a:solidFill>
                <a:latin typeface="+mj-lt"/>
              </a:rPr>
              <a:t>？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99592" y="1563638"/>
            <a:ext cx="6985000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4000" b="1" dirty="0"/>
              <a:t>小朋友，你的爱好是什么呢？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605729" y="735546"/>
            <a:ext cx="6328592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altLang="zh-CN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What’s your hobby</a:t>
            </a:r>
            <a:r>
              <a:rPr lang="zh-CN" alt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？</a:t>
            </a:r>
            <a:endParaRPr lang="en-US" altLang="zh-CN" sz="4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  <a:p>
            <a:pPr algn="ctr" eaLnBrk="1" hangingPunct="1">
              <a:defRPr/>
            </a:pPr>
            <a:r>
              <a:rPr lang="zh-CN" alt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你的爱好是什么？</a:t>
            </a:r>
            <a:endParaRPr lang="en-US" altLang="zh-CN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2193131"/>
            <a:ext cx="4283075" cy="1991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5"/>
          <p:cNvSpPr txBox="1">
            <a:spLocks noChangeArrowheads="1"/>
          </p:cNvSpPr>
          <p:nvPr/>
        </p:nvSpPr>
        <p:spPr bwMode="auto">
          <a:xfrm>
            <a:off x="1835374" y="825575"/>
            <a:ext cx="4968875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600" b="1" dirty="0">
                <a:solidFill>
                  <a:srgbClr val="FF0000"/>
                </a:solidFill>
                <a:latin typeface="+mj-lt"/>
              </a:rPr>
              <a:t>My hobby is </a:t>
            </a:r>
            <a:r>
              <a:rPr lang="en-US" altLang="zh-CN" sz="3600" b="1" dirty="0">
                <a:latin typeface="+mj-lt"/>
              </a:rPr>
              <a:t>reading.</a:t>
            </a:r>
            <a:endParaRPr lang="zh-CN" altLang="en-US" sz="3600" b="1" dirty="0">
              <a:latin typeface="+mj-lt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3523" y="1528044"/>
            <a:ext cx="1947862" cy="2159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700561" y="1419696"/>
            <a:ext cx="331152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 b="1" dirty="0"/>
              <a:t>我的爱好是读书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475011" y="2067397"/>
            <a:ext cx="3960813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0000FF"/>
                </a:solidFill>
              </a:rPr>
              <a:t>我们也可以这样说：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195736" y="2931790"/>
            <a:ext cx="3313113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600" b="1" dirty="0">
                <a:solidFill>
                  <a:srgbClr val="FF0000"/>
                </a:solidFill>
                <a:latin typeface="+mj-lt"/>
              </a:rPr>
              <a:t>I like </a:t>
            </a:r>
            <a:r>
              <a:rPr lang="en-US" altLang="zh-CN" sz="3600" b="1" dirty="0">
                <a:latin typeface="+mj-lt"/>
              </a:rPr>
              <a:t>reading.</a:t>
            </a:r>
            <a:endParaRPr lang="zh-CN" altLang="en-US" sz="3600" b="1" dirty="0">
              <a:latin typeface="+mj-lt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907705" y="1172822"/>
            <a:ext cx="4752528" cy="35394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800" b="1" dirty="0" smtClean="0">
                <a:latin typeface="+mj-lt"/>
              </a:rPr>
              <a:t>Hobby, hobby, </a:t>
            </a:r>
            <a:endParaRPr lang="en-US" altLang="zh-CN" sz="2800" b="1" dirty="0">
              <a:latin typeface="+mj-lt"/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zh-CN" sz="2800" b="1" dirty="0">
                <a:latin typeface="+mj-lt"/>
              </a:rPr>
              <a:t>W</a:t>
            </a:r>
            <a:r>
              <a:rPr lang="en-US" altLang="zh-CN" sz="2800" b="1" dirty="0" smtClean="0">
                <a:latin typeface="+mj-lt"/>
              </a:rPr>
              <a:t>hat’s </a:t>
            </a:r>
            <a:r>
              <a:rPr lang="en-US" altLang="zh-CN" sz="2800" b="1" dirty="0">
                <a:latin typeface="+mj-lt"/>
              </a:rPr>
              <a:t>your </a:t>
            </a:r>
            <a:r>
              <a:rPr lang="en-US" altLang="zh-CN" sz="2800" b="1" dirty="0" smtClean="0">
                <a:latin typeface="+mj-lt"/>
              </a:rPr>
              <a:t>hobby?</a:t>
            </a:r>
            <a:endParaRPr lang="en-US" altLang="zh-CN" sz="2800" b="1" dirty="0">
              <a:latin typeface="+mj-lt"/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zh-CN" sz="2800" b="1" dirty="0" smtClean="0">
                <a:latin typeface="+mj-lt"/>
              </a:rPr>
              <a:t>Reading, reading, </a:t>
            </a:r>
            <a:endParaRPr lang="en-US" altLang="zh-CN" sz="2800" b="1" dirty="0">
              <a:latin typeface="+mj-lt"/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zh-CN" sz="2800" b="1" dirty="0">
                <a:latin typeface="+mj-lt"/>
              </a:rPr>
              <a:t>M</a:t>
            </a:r>
            <a:r>
              <a:rPr lang="en-US" altLang="zh-CN" sz="2800" b="1" dirty="0" smtClean="0">
                <a:latin typeface="+mj-lt"/>
              </a:rPr>
              <a:t>y </a:t>
            </a:r>
            <a:r>
              <a:rPr lang="en-US" altLang="zh-CN" sz="2800" b="1" dirty="0">
                <a:latin typeface="+mj-lt"/>
              </a:rPr>
              <a:t>hobby is reading.</a:t>
            </a:r>
            <a:endParaRPr lang="zh-CN" altLang="en-US" sz="2800" b="1" dirty="0">
              <a:latin typeface="+mj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50974" y="249492"/>
            <a:ext cx="503214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zh-CN" altLang="en-US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比比看谁说得好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572000" y="1329613"/>
            <a:ext cx="3278462" cy="184665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altLang="zh-CN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aunt</a:t>
            </a:r>
          </a:p>
          <a:p>
            <a:pPr algn="ctr" eaLnBrk="1" hangingPunct="1">
              <a:defRPr/>
            </a:pPr>
            <a:r>
              <a:rPr lang="zh-CN" alt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婶；姑；姨</a:t>
            </a:r>
            <a:endParaRPr lang="en-US" altLang="zh-CN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1221581"/>
            <a:ext cx="2700338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99992" y="1273943"/>
            <a:ext cx="3579826" cy="246221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altLang="zh-CN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uncle</a:t>
            </a:r>
          </a:p>
          <a:p>
            <a:pPr eaLnBrk="1" hangingPunct="1">
              <a:defRPr/>
            </a:pPr>
            <a:r>
              <a:rPr lang="zh-CN" alt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叔；伯；舅；</a:t>
            </a:r>
            <a:endParaRPr lang="en-US" altLang="zh-CN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zh-CN" alt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姑父；姨夫</a:t>
            </a:r>
            <a:endParaRPr lang="en-US" altLang="zh-CN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26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5616" y="915566"/>
            <a:ext cx="2592387" cy="3178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ABC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BC模板">
      <a:majorFont>
        <a:latin typeface="Arial"/>
        <a:ea typeface="微软雅黑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BC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Unit 2 Hobbies 第三课时_课件1</Template>
  <TotalTime>0</TotalTime>
  <Words>187</Words>
  <Application>Microsoft Office PowerPoint</Application>
  <PresentationFormat>全屏显示(16:9)</PresentationFormat>
  <Paragraphs>70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华文行楷</vt:lpstr>
      <vt:lpstr>宋体</vt:lpstr>
      <vt:lpstr>微软雅黑</vt:lpstr>
      <vt:lpstr>Arial</vt:lpstr>
      <vt:lpstr>Calibri</vt:lpstr>
      <vt:lpstr>Times New Roman</vt:lpstr>
      <vt:lpstr>WWW.2PPT.COM
</vt:lpstr>
      <vt:lpstr>Unit 2   Hobbies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2020-06-20T02:14:00Z</dcterms:created>
  <dcterms:modified xsi:type="dcterms:W3CDTF">2023-01-16T19:33:06Z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E40E9C7FFF6E4683A6DBA96EE9AC2755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