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9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18" name="组合 34"/>
          <p:cNvGrpSpPr/>
          <p:nvPr userDrawn="1"/>
        </p:nvGrpSpPr>
        <p:grpSpPr bwMode="auto">
          <a:xfrm>
            <a:off x="6838950" y="0"/>
            <a:ext cx="2306638" cy="1835944"/>
            <a:chOff x="0" y="0"/>
            <a:chExt cx="2704943" cy="2870458"/>
          </a:xfrm>
        </p:grpSpPr>
        <p:sp>
          <p:nvSpPr>
            <p:cNvPr id="19" name="任意多边形 35"/>
            <p:cNvSpPr/>
            <p:nvPr/>
          </p:nvSpPr>
          <p:spPr bwMode="auto">
            <a:xfrm rot="10800000">
              <a:off x="0" y="0"/>
              <a:ext cx="2544843" cy="2192866"/>
            </a:xfrm>
            <a:custGeom>
              <a:avLst/>
              <a:gdLst/>
              <a:ahLst/>
              <a:cxnLst>
                <a:cxn ang="0">
                  <a:pos x="2544429" y="2193473"/>
                </a:cxn>
                <a:cxn ang="0">
                  <a:pos x="0" y="2193473"/>
                </a:cxn>
                <a:cxn ang="0">
                  <a:pos x="1272214" y="0"/>
                </a:cxn>
                <a:cxn ang="0">
                  <a:pos x="2544429" y="2193473"/>
                </a:cxn>
              </a:cxnLst>
              <a:rect l="0" t="0" r="r" b="b"/>
              <a:pathLst>
                <a:path w="2544429" h="2193473">
                  <a:moveTo>
                    <a:pt x="2544429" y="2193473"/>
                  </a:moveTo>
                  <a:lnTo>
                    <a:pt x="0" y="2193473"/>
                  </a:lnTo>
                  <a:lnTo>
                    <a:pt x="1272214" y="0"/>
                  </a:lnTo>
                  <a:lnTo>
                    <a:pt x="2544429" y="2193473"/>
                  </a:lnTo>
                  <a:close/>
                </a:path>
              </a:pathLst>
            </a:custGeom>
            <a:solidFill>
              <a:srgbClr val="516D82">
                <a:alpha val="70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" name="任意多边形 36"/>
            <p:cNvSpPr/>
            <p:nvPr/>
          </p:nvSpPr>
          <p:spPr bwMode="auto">
            <a:xfrm rot="10800000">
              <a:off x="893580" y="160090"/>
              <a:ext cx="1811363" cy="2164944"/>
            </a:xfrm>
            <a:custGeom>
              <a:avLst/>
              <a:gdLst/>
              <a:ahLst/>
              <a:cxnLst>
                <a:cxn ang="0">
                  <a:pos x="1812046" y="2165347"/>
                </a:cxn>
                <a:cxn ang="0">
                  <a:pos x="0" y="2165347"/>
                </a:cxn>
                <a:cxn ang="0">
                  <a:pos x="0" y="958870"/>
                </a:cxn>
                <a:cxn ang="0">
                  <a:pos x="556145" y="0"/>
                </a:cxn>
                <a:cxn ang="0">
                  <a:pos x="1812046" y="2165347"/>
                </a:cxn>
              </a:cxnLst>
              <a:rect l="0" t="0" r="r" b="b"/>
              <a:pathLst>
                <a:path w="1812046" h="2165347">
                  <a:moveTo>
                    <a:pt x="1812046" y="2165347"/>
                  </a:moveTo>
                  <a:lnTo>
                    <a:pt x="0" y="2165347"/>
                  </a:lnTo>
                  <a:lnTo>
                    <a:pt x="0" y="958870"/>
                  </a:lnTo>
                  <a:lnTo>
                    <a:pt x="556145" y="0"/>
                  </a:lnTo>
                  <a:lnTo>
                    <a:pt x="1812046" y="2165347"/>
                  </a:lnTo>
                  <a:close/>
                </a:path>
              </a:pathLst>
            </a:custGeom>
            <a:solidFill>
              <a:srgbClr val="0CB692">
                <a:alpha val="70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" name="等腰三角形 37"/>
            <p:cNvSpPr>
              <a:spLocks noChangeArrowheads="1"/>
            </p:cNvSpPr>
            <p:nvPr/>
          </p:nvSpPr>
          <p:spPr bwMode="auto">
            <a:xfrm rot="10800000">
              <a:off x="1271491" y="361134"/>
              <a:ext cx="1416697" cy="1221155"/>
            </a:xfrm>
            <a:prstGeom prst="triangle">
              <a:avLst>
                <a:gd name="adj" fmla="val 50000"/>
              </a:avLst>
            </a:prstGeom>
            <a:solidFill>
              <a:srgbClr val="EED66F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2" name="等腰三角形 38"/>
            <p:cNvSpPr>
              <a:spLocks noChangeArrowheads="1"/>
            </p:cNvSpPr>
            <p:nvPr/>
          </p:nvSpPr>
          <p:spPr bwMode="auto">
            <a:xfrm rot="10800000">
              <a:off x="688802" y="1623242"/>
              <a:ext cx="662739" cy="569624"/>
            </a:xfrm>
            <a:prstGeom prst="triangle">
              <a:avLst>
                <a:gd name="adj" fmla="val 50000"/>
              </a:avLst>
            </a:prstGeom>
            <a:solidFill>
              <a:srgbClr val="EED66F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3" name="等腰三角形 39"/>
            <p:cNvSpPr>
              <a:spLocks noChangeArrowheads="1"/>
            </p:cNvSpPr>
            <p:nvPr/>
          </p:nvSpPr>
          <p:spPr bwMode="auto">
            <a:xfrm rot="10800000">
              <a:off x="2345649" y="2042084"/>
              <a:ext cx="230842" cy="199182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4" name="等腰三角形 40"/>
            <p:cNvSpPr>
              <a:spLocks noChangeArrowheads="1"/>
            </p:cNvSpPr>
            <p:nvPr/>
          </p:nvSpPr>
          <p:spPr bwMode="auto">
            <a:xfrm rot="10800000">
              <a:off x="1638231" y="2671276"/>
              <a:ext cx="230842" cy="199182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5" name="等腰三角形 41"/>
            <p:cNvSpPr>
              <a:spLocks noChangeArrowheads="1"/>
            </p:cNvSpPr>
            <p:nvPr/>
          </p:nvSpPr>
          <p:spPr bwMode="auto">
            <a:xfrm rot="10800000">
              <a:off x="1593552" y="2159359"/>
              <a:ext cx="230842" cy="199183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6" name="等腰三角形 42"/>
            <p:cNvSpPr>
              <a:spLocks noChangeArrowheads="1"/>
            </p:cNvSpPr>
            <p:nvPr/>
          </p:nvSpPr>
          <p:spPr bwMode="auto">
            <a:xfrm rot="10800000">
              <a:off x="1869072" y="2291527"/>
              <a:ext cx="402111" cy="346242"/>
            </a:xfrm>
            <a:prstGeom prst="triangle">
              <a:avLst>
                <a:gd name="adj" fmla="val 50000"/>
              </a:avLst>
            </a:prstGeom>
            <a:solidFill>
              <a:srgbClr val="516D8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7" name="等腰三角形 43"/>
            <p:cNvSpPr>
              <a:spLocks noChangeArrowheads="1"/>
            </p:cNvSpPr>
            <p:nvPr/>
          </p:nvSpPr>
          <p:spPr bwMode="auto">
            <a:xfrm rot="10800000">
              <a:off x="325785" y="1142971"/>
              <a:ext cx="230842" cy="199183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8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99BB0A-8B15-4864-A402-E44F3B4E7B28}" type="datetime1">
              <a:rPr lang="zh-CN" altLang="en-US"/>
              <a:t>2023-01-17</a:t>
            </a:fld>
            <a:endParaRPr lang="en-US"/>
          </a:p>
        </p:txBody>
      </p:sp>
      <p:sp>
        <p:nvSpPr>
          <p:cNvPr id="29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3AC8C9-ED28-4CCF-AE1C-65BEBDAE22A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D61E8-4D1A-493A-9C2A-6317FD25C49C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B566-DE94-4925-B40C-25A442855CC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77D15-CE86-44D3-BD6E-7796B469E35D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4ED0C-AC02-4365-AC3D-B96F2BE5DBA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91288" y="127398"/>
            <a:ext cx="2024062" cy="481607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19100" y="127398"/>
            <a:ext cx="5919788" cy="481607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F4A90-BAF1-46BE-A730-7DD43ED338FE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C0BC1-87F5-46DD-822B-D607729BFE5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99BB0A-8B15-4864-A402-E44F3B4E7B28}" type="datetime1">
              <a:rPr lang="zh-CN" altLang="en-US"/>
              <a:t>2023-01-17</a:t>
            </a:fld>
            <a:endParaRPr lang="en-US"/>
          </a:p>
        </p:txBody>
      </p:sp>
      <p:sp>
        <p:nvSpPr>
          <p:cNvPr id="29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3AC8C9-ED28-4CCF-AE1C-65BEBDAE22A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C5300-2252-437B-A683-0BE0DEB9733A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DE1F4-424E-498F-8D94-32BCBB7C157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612A-48BC-4EB7-B5FC-4EFD0FFEDE45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4D972-CFA7-4DB8-AA52-DC04FA04460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19105" y="1062037"/>
            <a:ext cx="3971925" cy="3881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43426" y="1062037"/>
            <a:ext cx="3971925" cy="3881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3AFCE-12C8-4777-BA19-069B9438C414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DC709-C96E-40AB-B3ED-A9F680A50A5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4CB71-516D-4B15-B907-754EDA16C2AF}" type="datetime1">
              <a:rPr lang="zh-CN" altLang="en-US"/>
              <a:t>2023-01-17</a:t>
            </a:fld>
            <a:endParaRPr lang="en-US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BB1D-BEE2-4B74-BBF5-D2F109F838B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E76EC-CB2A-4166-B5FF-76CE950756F5}" type="datetime1">
              <a:rPr lang="zh-CN" altLang="en-US"/>
              <a:t>2023-01-17</a:t>
            </a:fld>
            <a:endParaRPr lang="en-US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699EF-AD36-46E4-B7DA-E47EFD2C760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B7C1C-666B-4B10-A7CF-E9A43CDE3D4E}" type="datetime1">
              <a:rPr lang="zh-CN" altLang="en-US"/>
              <a:t>2023-01-17</a:t>
            </a:fld>
            <a:endParaRPr lang="en-US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128C6-F27A-4979-B754-FF4A2A3E899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A84C1-B381-424E-9705-439FBFC23F65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CACC7-9F10-42A1-977D-14FE5C31788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9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3075" name="组合 6"/>
          <p:cNvGrpSpPr/>
          <p:nvPr/>
        </p:nvGrpSpPr>
        <p:grpSpPr bwMode="auto">
          <a:xfrm>
            <a:off x="7269166" y="0"/>
            <a:ext cx="1876425" cy="1493044"/>
            <a:chOff x="0" y="0"/>
            <a:chExt cx="2704943" cy="2870458"/>
          </a:xfrm>
        </p:grpSpPr>
        <p:sp>
          <p:nvSpPr>
            <p:cNvPr id="4100" name="任意多边形 11"/>
            <p:cNvSpPr/>
            <p:nvPr/>
          </p:nvSpPr>
          <p:spPr bwMode="auto">
            <a:xfrm rot="10800000">
              <a:off x="0" y="0"/>
              <a:ext cx="2544752" cy="2192902"/>
            </a:xfrm>
            <a:custGeom>
              <a:avLst/>
              <a:gdLst/>
              <a:ahLst/>
              <a:cxnLst>
                <a:cxn ang="0">
                  <a:pos x="2544429" y="2193473"/>
                </a:cxn>
                <a:cxn ang="0">
                  <a:pos x="0" y="2193473"/>
                </a:cxn>
                <a:cxn ang="0">
                  <a:pos x="1272214" y="0"/>
                </a:cxn>
                <a:cxn ang="0">
                  <a:pos x="2544429" y="2193473"/>
                </a:cxn>
              </a:cxnLst>
              <a:rect l="0" t="0" r="r" b="b"/>
              <a:pathLst>
                <a:path w="2544429" h="2193473">
                  <a:moveTo>
                    <a:pt x="2544429" y="2193473"/>
                  </a:moveTo>
                  <a:lnTo>
                    <a:pt x="0" y="2193473"/>
                  </a:lnTo>
                  <a:lnTo>
                    <a:pt x="1272214" y="0"/>
                  </a:lnTo>
                  <a:lnTo>
                    <a:pt x="2544429" y="2193473"/>
                  </a:lnTo>
                  <a:close/>
                </a:path>
              </a:pathLst>
            </a:custGeom>
            <a:solidFill>
              <a:srgbClr val="516D82">
                <a:alpha val="70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01" name="任意多边形 12"/>
            <p:cNvSpPr/>
            <p:nvPr/>
          </p:nvSpPr>
          <p:spPr bwMode="auto">
            <a:xfrm rot="10800000">
              <a:off x="892494" y="160233"/>
              <a:ext cx="1812449" cy="2165433"/>
            </a:xfrm>
            <a:custGeom>
              <a:avLst/>
              <a:gdLst/>
              <a:ahLst/>
              <a:cxnLst>
                <a:cxn ang="0">
                  <a:pos x="1812046" y="2165347"/>
                </a:cxn>
                <a:cxn ang="0">
                  <a:pos x="0" y="2165347"/>
                </a:cxn>
                <a:cxn ang="0">
                  <a:pos x="0" y="958870"/>
                </a:cxn>
                <a:cxn ang="0">
                  <a:pos x="556145" y="0"/>
                </a:cxn>
                <a:cxn ang="0">
                  <a:pos x="1812046" y="2165347"/>
                </a:cxn>
              </a:cxnLst>
              <a:rect l="0" t="0" r="r" b="b"/>
              <a:pathLst>
                <a:path w="1812046" h="2165347">
                  <a:moveTo>
                    <a:pt x="1812046" y="2165347"/>
                  </a:moveTo>
                  <a:lnTo>
                    <a:pt x="0" y="2165347"/>
                  </a:lnTo>
                  <a:lnTo>
                    <a:pt x="0" y="958870"/>
                  </a:lnTo>
                  <a:lnTo>
                    <a:pt x="556145" y="0"/>
                  </a:lnTo>
                  <a:lnTo>
                    <a:pt x="1812046" y="2165347"/>
                  </a:lnTo>
                  <a:close/>
                </a:path>
              </a:pathLst>
            </a:custGeom>
            <a:solidFill>
              <a:srgbClr val="0CB692">
                <a:alpha val="70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02" name="等腰三角形 13"/>
            <p:cNvSpPr>
              <a:spLocks noChangeArrowheads="1"/>
            </p:cNvSpPr>
            <p:nvPr/>
          </p:nvSpPr>
          <p:spPr bwMode="auto">
            <a:xfrm rot="10800000">
              <a:off x="1272376" y="361669"/>
              <a:ext cx="1416547" cy="1220060"/>
            </a:xfrm>
            <a:prstGeom prst="triangle">
              <a:avLst>
                <a:gd name="adj" fmla="val 50000"/>
              </a:avLst>
            </a:prstGeom>
            <a:solidFill>
              <a:srgbClr val="EED66F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3" name="等腰三角形 14"/>
            <p:cNvSpPr>
              <a:spLocks noChangeArrowheads="1"/>
            </p:cNvSpPr>
            <p:nvPr/>
          </p:nvSpPr>
          <p:spPr bwMode="auto">
            <a:xfrm rot="10800000">
              <a:off x="688821" y="1622931"/>
              <a:ext cx="661362" cy="569971"/>
            </a:xfrm>
            <a:prstGeom prst="triangle">
              <a:avLst>
                <a:gd name="adj" fmla="val 50000"/>
              </a:avLst>
            </a:prstGeom>
            <a:solidFill>
              <a:srgbClr val="EED66F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4" name="等腰三角形 15"/>
            <p:cNvSpPr>
              <a:spLocks noChangeArrowheads="1"/>
            </p:cNvSpPr>
            <p:nvPr/>
          </p:nvSpPr>
          <p:spPr bwMode="auto">
            <a:xfrm rot="10800000">
              <a:off x="2345656" y="2041825"/>
              <a:ext cx="231134" cy="199147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5" name="等腰三角形 16"/>
            <p:cNvSpPr>
              <a:spLocks noChangeArrowheads="1"/>
            </p:cNvSpPr>
            <p:nvPr/>
          </p:nvSpPr>
          <p:spPr bwMode="auto">
            <a:xfrm rot="10800000">
              <a:off x="1638527" y="2671312"/>
              <a:ext cx="231132" cy="199146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6" name="等腰三角形 17"/>
            <p:cNvSpPr>
              <a:spLocks noChangeArrowheads="1"/>
            </p:cNvSpPr>
            <p:nvPr/>
          </p:nvSpPr>
          <p:spPr bwMode="auto">
            <a:xfrm rot="10800000">
              <a:off x="1592758" y="2160855"/>
              <a:ext cx="231132" cy="196858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7" name="等腰三角形 18"/>
            <p:cNvSpPr>
              <a:spLocks noChangeArrowheads="1"/>
            </p:cNvSpPr>
            <p:nvPr/>
          </p:nvSpPr>
          <p:spPr bwMode="auto">
            <a:xfrm rot="10800000">
              <a:off x="1869660" y="2291331"/>
              <a:ext cx="400479" cy="347934"/>
            </a:xfrm>
            <a:prstGeom prst="triangle">
              <a:avLst>
                <a:gd name="adj" fmla="val 50000"/>
              </a:avLst>
            </a:prstGeom>
            <a:solidFill>
              <a:srgbClr val="516D8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8" name="等腰三角形 19"/>
            <p:cNvSpPr>
              <a:spLocks noChangeArrowheads="1"/>
            </p:cNvSpPr>
            <p:nvPr/>
          </p:nvSpPr>
          <p:spPr bwMode="auto">
            <a:xfrm rot="10800000">
              <a:off x="327247" y="1144521"/>
              <a:ext cx="228845" cy="196858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4109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4767264"/>
            <a:ext cx="20574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fld id="{F527516F-FE2B-4272-9AC1-226F35F2A327}" type="datetime1">
              <a:rPr lang="zh-CN" altLang="en-US"/>
              <a:t>2023-01-17</a:t>
            </a:fld>
            <a:endParaRPr lang="en-US"/>
          </a:p>
        </p:txBody>
      </p:sp>
      <p:sp>
        <p:nvSpPr>
          <p:cNvPr id="4110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4767264"/>
            <a:ext cx="30861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111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4767264"/>
            <a:ext cx="20574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fld id="{86871770-E61B-4488-AE68-E492BC830E58}" type="slidenum">
              <a:rPr lang="zh-CN" altLang="en-US"/>
              <a:t>‹#›</a:t>
            </a:fld>
            <a:endParaRPr lang="en-US"/>
          </a:p>
        </p:txBody>
      </p:sp>
      <p:sp>
        <p:nvSpPr>
          <p:cNvPr id="3079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127399"/>
            <a:ext cx="6967538" cy="59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3080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062037"/>
            <a:ext cx="8096250" cy="388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57505" indent="-357505" algn="just" rtl="0" eaLnBrk="1" fontAlgn="base" hangingPunct="1">
        <a:lnSpc>
          <a:spcPct val="110000"/>
        </a:lnSpc>
        <a:spcBef>
          <a:spcPts val="600"/>
        </a:spcBef>
        <a:spcAft>
          <a:spcPct val="0"/>
        </a:spcAft>
        <a:buClr>
          <a:schemeClr val="accent1"/>
        </a:buClr>
        <a:buSzPct val="60000"/>
        <a:buFont typeface="Wingdings 3" panose="05040102010807070707" pitchFamily="18" charset="2"/>
        <a:buChar char=""/>
        <a:defRPr sz="2400">
          <a:solidFill>
            <a:srgbClr val="09886D"/>
          </a:solidFill>
          <a:latin typeface="+mn-lt"/>
          <a:ea typeface="+mn-ea"/>
          <a:cs typeface="+mn-cs"/>
        </a:defRPr>
      </a:lvl1pPr>
      <a:lvl2pPr marL="357505" indent="-357505" algn="just" rtl="0" eaLnBrk="1" fontAlgn="base" hangingPunct="1">
        <a:lnSpc>
          <a:spcPct val="120000"/>
        </a:lnSpc>
        <a:spcBef>
          <a:spcPct val="0"/>
        </a:spcBef>
        <a:spcAft>
          <a:spcPts val="600"/>
        </a:spcAft>
        <a:buClr>
          <a:srgbClr val="83BBDD"/>
        </a:buClr>
        <a:buFont typeface="幼圆" panose="02010509060101010101" pitchFamily="49" charset="-122"/>
        <a:buChar char=" 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443190"/>
            <a:ext cx="9144000" cy="1128177"/>
          </a:xfrm>
        </p:spPr>
        <p:txBody>
          <a:bodyPr/>
          <a:lstStyle/>
          <a:p>
            <a:pPr algn="ctr" eaLnBrk="1" hangingPunct="1"/>
            <a:r>
              <a:rPr lang="en-US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Unit 5  I like those shoes.</a:t>
            </a:r>
            <a:endParaRPr lang="zh-CN" altLang="en-US" sz="4000" dirty="0" smtClean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11527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267" name="内容占位符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我给句子排排队。</a:t>
            </a:r>
          </a:p>
          <a:p>
            <a:pPr algn="l" eaLnBrk="1" hangingPunct="1"/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l" eaLnBrk="1" hangingPunct="1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A．Open it and see.    B．This is for you.</a:t>
            </a:r>
          </a:p>
          <a:p>
            <a:pPr algn="l" eaLnBrk="1" hangingPunct="1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C．Wow，a dress!      D．For me? What's in it?</a:t>
            </a:r>
          </a:p>
          <a:p>
            <a:pPr algn="l" eaLnBrk="1" hangingPunct="1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E．Thank you.</a:t>
            </a:r>
          </a:p>
          <a:p>
            <a:pPr algn="l" eaLnBrk="1" hangingPunct="1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正确的顺序是_______________________________________________________</a:t>
            </a:r>
          </a:p>
        </p:txBody>
      </p:sp>
      <p:pic>
        <p:nvPicPr>
          <p:cNvPr id="11268" name="图片 -2147482614" descr="IMG_2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2463" y="185738"/>
            <a:ext cx="2297906" cy="199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291" name="内容占位符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连词成句。</a:t>
            </a:r>
          </a:p>
          <a:p>
            <a:pPr eaLnBrk="1" hangingPunct="1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1．see，it，and，Open(.)</a:t>
            </a:r>
          </a:p>
          <a:p>
            <a:pPr eaLnBrk="1" hangingPunct="1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________________________________________________________________________</a:t>
            </a:r>
          </a:p>
          <a:p>
            <a:pPr eaLnBrk="1" hangingPunct="1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2．in，What，box，the，is(？)</a:t>
            </a:r>
          </a:p>
          <a:p>
            <a:pPr eaLnBrk="1" hangingPunct="1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________________________________________________________________________</a:t>
            </a:r>
          </a:p>
          <a:p>
            <a:pPr eaLnBrk="1" hangingPunct="1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3．hat，a，Is，this(？)</a:t>
            </a:r>
          </a:p>
          <a:p>
            <a:pPr eaLnBrk="1" hangingPunct="1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________________________________________________________________________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dress</a:t>
            </a:r>
          </a:p>
        </p:txBody>
      </p:sp>
      <p:pic>
        <p:nvPicPr>
          <p:cNvPr id="2" name="图片 3" descr="dress 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10669" y="1023826"/>
            <a:ext cx="4926806" cy="3694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blouse</a:t>
            </a:r>
          </a:p>
        </p:txBody>
      </p:sp>
      <p:sp>
        <p:nvSpPr>
          <p:cNvPr id="4099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" name="图片 3" descr="blouse 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6078" y="1463279"/>
            <a:ext cx="4537472" cy="3402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23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Lisa, this is for you.</a:t>
            </a:r>
          </a:p>
          <a:p>
            <a:pPr eaLnBrk="1" hangingPunct="1"/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For me? What's in the box?</a:t>
            </a:r>
          </a:p>
          <a:p>
            <a:pPr eaLnBrk="1" hangingPunct="1"/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Open it and see.</a:t>
            </a:r>
          </a:p>
          <a:p>
            <a:pPr eaLnBrk="1" hangingPunct="1"/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And a hat, happy birthday.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628650" y="1369219"/>
            <a:ext cx="7886700" cy="1123950"/>
          </a:xfrm>
        </p:spPr>
        <p:txBody>
          <a:bodyPr/>
          <a:lstStyle/>
          <a:p>
            <a:pPr eaLnBrk="1" hangingPunct="1"/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Wow, it's pretty.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What is in the box?</a:t>
            </a:r>
          </a:p>
        </p:txBody>
      </p:sp>
      <p:sp>
        <p:nvSpPr>
          <p:cNvPr id="7171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6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It's a T-shirt.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重点单词</a:t>
            </a:r>
          </a:p>
        </p:txBody>
      </p:sp>
      <p:sp>
        <p:nvSpPr>
          <p:cNvPr id="8195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dress    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裙子</a:t>
            </a:r>
          </a:p>
          <a:p>
            <a:pPr eaLnBrk="1" hangingPunct="1"/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blouse   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女士套装</a:t>
            </a:r>
          </a:p>
          <a:p>
            <a:pPr eaLnBrk="1" hangingPunct="1"/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box      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盒子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重点句型</a:t>
            </a:r>
          </a:p>
        </p:txBody>
      </p:sp>
      <p:sp>
        <p:nvSpPr>
          <p:cNvPr id="9219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What's in the box?</a:t>
            </a:r>
          </a:p>
          <a:p>
            <a:pPr eaLnBrk="1" hangingPunct="1"/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什么在盒子里？</a:t>
            </a:r>
          </a:p>
          <a:p>
            <a:pPr eaLnBrk="1" hangingPunct="1"/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Open it and see.</a:t>
            </a:r>
          </a:p>
          <a:p>
            <a:pPr eaLnBrk="1" hangingPunct="1"/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打开并且看看它。</a:t>
            </a:r>
          </a:p>
        </p:txBody>
      </p:sp>
      <p:sp>
        <p:nvSpPr>
          <p:cNvPr id="4" name="云形标注 3"/>
          <p:cNvSpPr/>
          <p:nvPr/>
        </p:nvSpPr>
        <p:spPr>
          <a:xfrm>
            <a:off x="4880373" y="2444354"/>
            <a:ext cx="2782490" cy="127873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zh-CN" altLang="en-US" sz="4500" noProof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猜猜看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大家一起分享</a:t>
            </a:r>
          </a:p>
        </p:txBody>
      </p:sp>
      <p:sp>
        <p:nvSpPr>
          <p:cNvPr id="10243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" name="波形 3"/>
          <p:cNvSpPr/>
          <p:nvPr/>
        </p:nvSpPr>
        <p:spPr>
          <a:xfrm>
            <a:off x="692944" y="1320404"/>
            <a:ext cx="7279481" cy="2094309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zh-CN" altLang="en-US" sz="3000" noProof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想一想，你们生日的时候都收到了什么礼物？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WWW.2PPT.COM&#10;">
  <a:themeElements>
    <a:clrScheme name="A000120150407A02PWBG 1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0CB692"/>
      </a:accent1>
      <a:accent2>
        <a:srgbClr val="358CC1"/>
      </a:accent2>
      <a:accent3>
        <a:srgbClr val="FFFFFF"/>
      </a:accent3>
      <a:accent4>
        <a:srgbClr val="505050"/>
      </a:accent4>
      <a:accent5>
        <a:srgbClr val="AAD7C7"/>
      </a:accent5>
      <a:accent6>
        <a:srgbClr val="2F7EAF"/>
      </a:accent6>
      <a:hlink>
        <a:srgbClr val="00B0F0"/>
      </a:hlink>
      <a:folHlink>
        <a:srgbClr val="AFB2B4"/>
      </a:folHlink>
    </a:clrScheme>
    <a:fontScheme name="A000120150407A02PWBG">
      <a:majorFont>
        <a:latin typeface="微软雅黑"/>
        <a:ea typeface="微软雅黑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50407A02PWBG 1">
        <a:dk1>
          <a:srgbClr val="5F5F5F"/>
        </a:dk1>
        <a:lt1>
          <a:srgbClr val="FFFFFF"/>
        </a:lt1>
        <a:dk2>
          <a:srgbClr val="5F5F5F"/>
        </a:dk2>
        <a:lt2>
          <a:srgbClr val="FFFFFF"/>
        </a:lt2>
        <a:accent1>
          <a:srgbClr val="0CB692"/>
        </a:accent1>
        <a:accent2>
          <a:srgbClr val="358CC1"/>
        </a:accent2>
        <a:accent3>
          <a:srgbClr val="FFFFFF"/>
        </a:accent3>
        <a:accent4>
          <a:srgbClr val="505050"/>
        </a:accent4>
        <a:accent5>
          <a:srgbClr val="AAD7C7"/>
        </a:accent5>
        <a:accent6>
          <a:srgbClr val="2F7EAF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主题64</Template>
  <TotalTime>0</TotalTime>
  <Words>156</Words>
  <Application>Microsoft Office PowerPoint</Application>
  <PresentationFormat>全屏显示(16:9)</PresentationFormat>
  <Paragraphs>36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宋体</vt:lpstr>
      <vt:lpstr>微软雅黑</vt:lpstr>
      <vt:lpstr>幼圆</vt:lpstr>
      <vt:lpstr>Arial</vt:lpstr>
      <vt:lpstr>Calibri</vt:lpstr>
      <vt:lpstr>Wingdings 3</vt:lpstr>
      <vt:lpstr>WWW.2PPT.COM
</vt:lpstr>
      <vt:lpstr>Unit 5  I like those shoes.</vt:lpstr>
      <vt:lpstr>dress</vt:lpstr>
      <vt:lpstr>blouse</vt:lpstr>
      <vt:lpstr>PowerPoint 演示文稿</vt:lpstr>
      <vt:lpstr>And a hat, happy birthday.</vt:lpstr>
      <vt:lpstr>What is in the box?</vt:lpstr>
      <vt:lpstr>重点单词</vt:lpstr>
      <vt:lpstr>重点句型</vt:lpstr>
      <vt:lpstr>大家一起分享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2016-05-29T17:01:00Z</dcterms:created>
  <dcterms:modified xsi:type="dcterms:W3CDTF">2023-01-16T19:33:18Z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8BFB840F02734A7983AEA50385DABAA6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