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7" r:id="rId2"/>
    <p:sldId id="298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89" r:id="rId13"/>
    <p:sldId id="267" r:id="rId14"/>
    <p:sldId id="268" r:id="rId15"/>
    <p:sldId id="269" r:id="rId16"/>
    <p:sldId id="290" r:id="rId17"/>
    <p:sldId id="288" r:id="rId18"/>
    <p:sldId id="272" r:id="rId19"/>
    <p:sldId id="273" r:id="rId20"/>
    <p:sldId id="274" r:id="rId21"/>
    <p:sldId id="275" r:id="rId22"/>
    <p:sldId id="276" r:id="rId23"/>
    <p:sldId id="295" r:id="rId24"/>
    <p:sldId id="279" r:id="rId25"/>
    <p:sldId id="292" r:id="rId26"/>
    <p:sldId id="296" r:id="rId27"/>
    <p:sldId id="282" r:id="rId28"/>
    <p:sldId id="283" r:id="rId29"/>
    <p:sldId id="284" r:id="rId30"/>
    <p:sldId id="293" r:id="rId31"/>
    <p:sldId id="286" r:id="rId32"/>
    <p:sldId id="299" r:id="rId3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00CC"/>
    <a:srgbClr val="00FFCC"/>
    <a:srgbClr val="FF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61DF29-51D9-443D-9E86-8472C12A7A0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9764E-2F66-4558-8254-19BC6CDA8E9D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4FACBF-AC7F-4E12-B132-19FB4DAD550A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018EFC-2395-4FA5-9545-58A0E30FA3E7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C381DD-485C-4DFE-8E21-E1B29588B73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2C131F-19E6-4F95-AF8D-E8F8BCBDE8B9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1AAE36-C1F7-4CC7-A873-C1AD24E5A2F9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DEBF28-9CD2-4AE1-956E-AD04C007E23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19266D-C085-4D8E-826A-EF5C13014457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3D8310-1516-41E4-8F6B-962E647902FD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63D071C-DE10-401E-9583-C00FB896545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C6F8F4-7AA5-4E1B-B769-F3908C7216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jpeg"/><Relationship Id="rId7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58888" y="1773238"/>
            <a:ext cx="6400800" cy="1582738"/>
          </a:xfrm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0" cap="none" spc="0" normalizeH="0" baseline="0" noProof="0" dirty="0" smtClean="0">
                <a:ln>
                  <a:noFill/>
                </a:ln>
                <a:solidFill>
                  <a:srgbClr val="E2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比 例 尺</a:t>
            </a:r>
          </a:p>
        </p:txBody>
      </p:sp>
      <p:sp>
        <p:nvSpPr>
          <p:cNvPr id="5" name="矩形 4"/>
          <p:cNvSpPr/>
          <p:nvPr/>
        </p:nvSpPr>
        <p:spPr>
          <a:xfrm>
            <a:off x="3261411" y="580548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340" name="TextBox 1"/>
          <p:cNvSpPr txBox="1"/>
          <p:nvPr/>
        </p:nvSpPr>
        <p:spPr>
          <a:xfrm>
            <a:off x="1835150" y="560388"/>
            <a:ext cx="34575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</a:rPr>
              <a:t>图形的变换和确定位置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34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263" y="260350"/>
            <a:ext cx="3690937" cy="496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3" descr="56"/>
          <p:cNvPicPr>
            <a:picLocks noChangeAspect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8888" y="588963"/>
            <a:ext cx="2743200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WordArt 4"/>
          <p:cNvSpPr>
            <a:spLocks noTextEdit="1"/>
          </p:cNvSpPr>
          <p:nvPr/>
        </p:nvSpPr>
        <p:spPr>
          <a:xfrm>
            <a:off x="1908175" y="4149725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Ａ套</a:t>
            </a:r>
          </a:p>
        </p:txBody>
      </p:sp>
      <p:sp>
        <p:nvSpPr>
          <p:cNvPr id="23557" name="WordArt 5"/>
          <p:cNvSpPr>
            <a:spLocks noTextEdit="1"/>
          </p:cNvSpPr>
          <p:nvPr/>
        </p:nvSpPr>
        <p:spPr>
          <a:xfrm>
            <a:off x="6443663" y="5157788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Ｂ套</a:t>
            </a:r>
          </a:p>
        </p:txBody>
      </p:sp>
      <p:sp>
        <p:nvSpPr>
          <p:cNvPr id="23558" name="WordArt 6"/>
          <p:cNvSpPr>
            <a:spLocks noTextEdit="1"/>
          </p:cNvSpPr>
          <p:nvPr/>
        </p:nvSpPr>
        <p:spPr>
          <a:xfrm>
            <a:off x="828675" y="4941888"/>
            <a:ext cx="30956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spc="-360"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（比例尺１：２００）</a:t>
            </a:r>
          </a:p>
        </p:txBody>
      </p:sp>
      <p:sp>
        <p:nvSpPr>
          <p:cNvPr id="23559" name="WordArt 7"/>
          <p:cNvSpPr>
            <a:spLocks noTextEdit="1"/>
          </p:cNvSpPr>
          <p:nvPr/>
        </p:nvSpPr>
        <p:spPr>
          <a:xfrm>
            <a:off x="5362575" y="5876925"/>
            <a:ext cx="30972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spc="-360"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（比例尺１：１００）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1" name="Group 59"/>
          <p:cNvGrpSpPr/>
          <p:nvPr/>
        </p:nvGrpSpPr>
        <p:grpSpPr>
          <a:xfrm>
            <a:off x="179388" y="2667000"/>
            <a:ext cx="8763000" cy="2895600"/>
            <a:chOff x="144" y="1680"/>
            <a:chExt cx="5520" cy="1824"/>
          </a:xfrm>
        </p:grpSpPr>
        <p:sp>
          <p:nvSpPr>
            <p:cNvPr id="24588" name="Text Box 9"/>
            <p:cNvSpPr txBox="1"/>
            <p:nvPr/>
          </p:nvSpPr>
          <p:spPr>
            <a:xfrm>
              <a:off x="240" y="1680"/>
              <a:ext cx="5376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FF"/>
                  </a:solidFill>
                  <a:latin typeface="宋体" panose="02010600030101010101" pitchFamily="2" charset="-122"/>
                </a:rPr>
                <a:t>试着写出图上的长、宽与实际的长、宽的比，并化简。</a:t>
              </a:r>
              <a:r>
                <a:rPr lang="zh-CN" altLang="en-US" sz="36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grpSp>
          <p:nvGrpSpPr>
            <p:cNvPr id="24589" name="Group 48"/>
            <p:cNvGrpSpPr/>
            <p:nvPr/>
          </p:nvGrpSpPr>
          <p:grpSpPr>
            <a:xfrm>
              <a:off x="144" y="2208"/>
              <a:ext cx="5520" cy="1296"/>
              <a:chOff x="-3" y="-3"/>
              <a:chExt cx="5188" cy="1044"/>
            </a:xfrm>
          </p:grpSpPr>
          <p:grpSp>
            <p:nvGrpSpPr>
              <p:cNvPr id="24590" name="Group 46"/>
              <p:cNvGrpSpPr/>
              <p:nvPr/>
            </p:nvGrpSpPr>
            <p:grpSpPr>
              <a:xfrm>
                <a:off x="0" y="0"/>
                <a:ext cx="5182" cy="1038"/>
                <a:chOff x="0" y="0"/>
                <a:chExt cx="5182" cy="1038"/>
              </a:xfrm>
            </p:grpSpPr>
            <p:grpSp>
              <p:nvGrpSpPr>
                <p:cNvPr id="24592" name="Group 23"/>
                <p:cNvGrpSpPr/>
                <p:nvPr/>
              </p:nvGrpSpPr>
              <p:grpSpPr>
                <a:xfrm>
                  <a:off x="0" y="0"/>
                  <a:ext cx="607" cy="346"/>
                  <a:chOff x="0" y="0"/>
                  <a:chExt cx="607" cy="346"/>
                </a:xfrm>
              </p:grpSpPr>
              <p:sp>
                <p:nvSpPr>
                  <p:cNvPr id="24626" name="Rectangle 10"/>
                  <p:cNvSpPr/>
                  <p:nvPr/>
                </p:nvSpPr>
                <p:spPr>
                  <a:xfrm>
                    <a:off x="43" y="0"/>
                    <a:ext cx="521" cy="34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CN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 </a:t>
                    </a:r>
                    <a:endParaRPr lang="en-US" altLang="zh-CN" sz="1200" dirty="0">
                      <a:solidFill>
                        <a:srgbClr val="FF0000"/>
                      </a:solidFill>
                      <a:latin typeface="宋体" panose="02010600030101010101" pitchFamily="2" charset="-122"/>
                    </a:endParaRPr>
                  </a:p>
                  <a:p>
                    <a:pPr algn="ctr" eaLnBrk="0" hangingPunct="0"/>
                    <a:endParaRPr lang="en-US" altLang="zh-CN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627" name="Rectangle 22"/>
                  <p:cNvSpPr/>
                  <p:nvPr/>
                </p:nvSpPr>
                <p:spPr>
                  <a:xfrm>
                    <a:off x="0" y="0"/>
                    <a:ext cx="607" cy="346"/>
                  </a:xfrm>
                  <a:prstGeom prst="rect">
                    <a:avLst/>
                  </a:prstGeom>
                  <a:noFill/>
                  <a:ln w="7" cap="flat" cmpd="sng">
                    <a:solidFill>
                      <a:srgbClr val="A0A0A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4593" name="Group 25"/>
                <p:cNvGrpSpPr/>
                <p:nvPr/>
              </p:nvGrpSpPr>
              <p:grpSpPr>
                <a:xfrm>
                  <a:off x="607" y="0"/>
                  <a:ext cx="1121" cy="346"/>
                  <a:chOff x="607" y="0"/>
                  <a:chExt cx="1121" cy="346"/>
                </a:xfrm>
              </p:grpSpPr>
              <p:sp>
                <p:nvSpPr>
                  <p:cNvPr id="24624" name="Rectangle 11"/>
                  <p:cNvSpPr/>
                  <p:nvPr/>
                </p:nvSpPr>
                <p:spPr>
                  <a:xfrm>
                    <a:off x="650" y="0"/>
                    <a:ext cx="1035" cy="34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/>
                  <a:lstStyle/>
                  <a:p>
                    <a:pPr algn="ctr"/>
                    <a:r>
                      <a:rPr lang="zh-CN" altLang="en-US" sz="2400" b="1" dirty="0">
                        <a:solidFill>
                          <a:srgbClr val="000000"/>
                        </a:solidFill>
                        <a:latin typeface="Times New Roman" panose="02020603050405020304" charset="0"/>
                      </a:rPr>
                      <a:t>图上距离</a:t>
                    </a:r>
                    <a:endParaRPr lang="zh-CN" altLang="en-US" sz="2400" b="1" dirty="0">
                      <a:solidFill>
                        <a:srgbClr val="FF0000"/>
                      </a:solidFill>
                      <a:latin typeface="宋体" panose="02010600030101010101" pitchFamily="2" charset="-122"/>
                    </a:endParaRPr>
                  </a:p>
                  <a:p>
                    <a:pPr algn="ctr" eaLnBrk="0" hangingPunct="0"/>
                    <a:endParaRPr lang="en-US" altLang="zh-CN" sz="24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625" name="Rectangle 24"/>
                  <p:cNvSpPr/>
                  <p:nvPr/>
                </p:nvSpPr>
                <p:spPr>
                  <a:xfrm>
                    <a:off x="607" y="0"/>
                    <a:ext cx="1121" cy="346"/>
                  </a:xfrm>
                  <a:prstGeom prst="rect">
                    <a:avLst/>
                  </a:prstGeom>
                  <a:noFill/>
                  <a:ln w="7" cap="flat" cmpd="sng">
                    <a:solidFill>
                      <a:srgbClr val="A0A0A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4594" name="Group 27"/>
                <p:cNvGrpSpPr/>
                <p:nvPr/>
              </p:nvGrpSpPr>
              <p:grpSpPr>
                <a:xfrm>
                  <a:off x="1728" y="0"/>
                  <a:ext cx="1121" cy="346"/>
                  <a:chOff x="1728" y="0"/>
                  <a:chExt cx="1121" cy="346"/>
                </a:xfrm>
              </p:grpSpPr>
              <p:sp>
                <p:nvSpPr>
                  <p:cNvPr id="24622" name="Rectangle 12"/>
                  <p:cNvSpPr/>
                  <p:nvPr/>
                </p:nvSpPr>
                <p:spPr>
                  <a:xfrm>
                    <a:off x="1771" y="0"/>
                    <a:ext cx="1035" cy="34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/>
                  <a:lstStyle/>
                  <a:p>
                    <a:pPr algn="ctr"/>
                    <a:r>
                      <a:rPr lang="zh-CN" altLang="en-US" sz="2400" b="1" dirty="0">
                        <a:solidFill>
                          <a:srgbClr val="000000"/>
                        </a:solidFill>
                        <a:latin typeface="Times New Roman" panose="02020603050405020304" charset="0"/>
                      </a:rPr>
                      <a:t>实际距离</a:t>
                    </a:r>
                  </a:p>
                  <a:p>
                    <a:pPr algn="ctr" eaLnBrk="0" hangingPunct="0"/>
                    <a:endParaRPr lang="en-US" altLang="zh-CN" sz="2400" b="1" dirty="0">
                      <a:solidFill>
                        <a:srgbClr val="000000"/>
                      </a:solidFill>
                      <a:latin typeface="Times New Roman" panose="02020603050405020304" charset="0"/>
                    </a:endParaRPr>
                  </a:p>
                </p:txBody>
              </p:sp>
              <p:sp>
                <p:nvSpPr>
                  <p:cNvPr id="24623" name="Rectangle 26"/>
                  <p:cNvSpPr/>
                  <p:nvPr/>
                </p:nvSpPr>
                <p:spPr>
                  <a:xfrm>
                    <a:off x="1728" y="0"/>
                    <a:ext cx="1121" cy="346"/>
                  </a:xfrm>
                  <a:prstGeom prst="rect">
                    <a:avLst/>
                  </a:prstGeom>
                  <a:noFill/>
                  <a:ln w="7" cap="flat" cmpd="sng">
                    <a:solidFill>
                      <a:srgbClr val="A0A0A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4595" name="Group 29"/>
                <p:cNvGrpSpPr/>
                <p:nvPr/>
              </p:nvGrpSpPr>
              <p:grpSpPr>
                <a:xfrm>
                  <a:off x="2849" y="0"/>
                  <a:ext cx="2333" cy="346"/>
                  <a:chOff x="2849" y="0"/>
                  <a:chExt cx="2333" cy="346"/>
                </a:xfrm>
              </p:grpSpPr>
              <p:sp>
                <p:nvSpPr>
                  <p:cNvPr id="24620" name="Rectangle 13"/>
                  <p:cNvSpPr/>
                  <p:nvPr/>
                </p:nvSpPr>
                <p:spPr>
                  <a:xfrm>
                    <a:off x="2892" y="0"/>
                    <a:ext cx="2247" cy="34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/>
                  <a:lstStyle/>
                  <a:p>
                    <a:pPr algn="ctr"/>
                    <a:r>
                      <a:rPr lang="zh-CN" altLang="en-US" sz="2400" b="1" dirty="0">
                        <a:solidFill>
                          <a:srgbClr val="000000"/>
                        </a:solidFill>
                        <a:latin typeface="Times New Roman" panose="02020603050405020304" charset="0"/>
                      </a:rPr>
                      <a:t>图上距离与实际距离的比</a:t>
                    </a:r>
                  </a:p>
                  <a:p>
                    <a:pPr algn="ctr" eaLnBrk="0" hangingPunct="0"/>
                    <a:endParaRPr lang="en-US" altLang="zh-CN" sz="2400" b="1" dirty="0">
                      <a:solidFill>
                        <a:srgbClr val="000000"/>
                      </a:solidFill>
                      <a:latin typeface="Times New Roman" panose="02020603050405020304" charset="0"/>
                    </a:endParaRPr>
                  </a:p>
                </p:txBody>
              </p:sp>
              <p:sp>
                <p:nvSpPr>
                  <p:cNvPr id="24621" name="Rectangle 28"/>
                  <p:cNvSpPr/>
                  <p:nvPr/>
                </p:nvSpPr>
                <p:spPr>
                  <a:xfrm>
                    <a:off x="2849" y="0"/>
                    <a:ext cx="2333" cy="346"/>
                  </a:xfrm>
                  <a:prstGeom prst="rect">
                    <a:avLst/>
                  </a:prstGeom>
                  <a:noFill/>
                  <a:ln w="7" cap="flat" cmpd="sng">
                    <a:solidFill>
                      <a:srgbClr val="A0A0A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4596" name="Group 31"/>
                <p:cNvGrpSpPr/>
                <p:nvPr/>
              </p:nvGrpSpPr>
              <p:grpSpPr>
                <a:xfrm>
                  <a:off x="0" y="346"/>
                  <a:ext cx="607" cy="346"/>
                  <a:chOff x="0" y="346"/>
                  <a:chExt cx="607" cy="346"/>
                </a:xfrm>
              </p:grpSpPr>
              <p:sp>
                <p:nvSpPr>
                  <p:cNvPr id="24618" name="Rectangle 14"/>
                  <p:cNvSpPr/>
                  <p:nvPr/>
                </p:nvSpPr>
                <p:spPr>
                  <a:xfrm>
                    <a:off x="43" y="346"/>
                    <a:ext cx="521" cy="34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/>
                  <a:lstStyle/>
                  <a:p>
                    <a:pPr algn="ctr"/>
                    <a:r>
                      <a:rPr lang="zh-CN" altLang="en-US" sz="2400" b="1" dirty="0">
                        <a:solidFill>
                          <a:srgbClr val="000000"/>
                        </a:solidFill>
                        <a:latin typeface="Times New Roman" panose="02020603050405020304" charset="0"/>
                      </a:rPr>
                      <a:t>长</a:t>
                    </a:r>
                  </a:p>
                  <a:p>
                    <a:pPr algn="ctr" eaLnBrk="0" hangingPunct="0"/>
                    <a:endParaRPr lang="en-US" altLang="zh-CN" sz="2400" b="1" dirty="0">
                      <a:solidFill>
                        <a:srgbClr val="000000"/>
                      </a:solidFill>
                      <a:latin typeface="Times New Roman" panose="02020603050405020304" charset="0"/>
                    </a:endParaRPr>
                  </a:p>
                </p:txBody>
              </p:sp>
              <p:sp>
                <p:nvSpPr>
                  <p:cNvPr id="24619" name="Rectangle 30"/>
                  <p:cNvSpPr/>
                  <p:nvPr/>
                </p:nvSpPr>
                <p:spPr>
                  <a:xfrm>
                    <a:off x="0" y="346"/>
                    <a:ext cx="607" cy="346"/>
                  </a:xfrm>
                  <a:prstGeom prst="rect">
                    <a:avLst/>
                  </a:prstGeom>
                  <a:noFill/>
                  <a:ln w="7" cap="flat" cmpd="sng">
                    <a:solidFill>
                      <a:srgbClr val="A0A0A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4597" name="Group 33"/>
                <p:cNvGrpSpPr/>
                <p:nvPr/>
              </p:nvGrpSpPr>
              <p:grpSpPr>
                <a:xfrm>
                  <a:off x="607" y="346"/>
                  <a:ext cx="1121" cy="346"/>
                  <a:chOff x="607" y="346"/>
                  <a:chExt cx="1121" cy="346"/>
                </a:xfrm>
              </p:grpSpPr>
              <p:sp>
                <p:nvSpPr>
                  <p:cNvPr id="24616" name="Rectangle 15"/>
                  <p:cNvSpPr/>
                  <p:nvPr/>
                </p:nvSpPr>
                <p:spPr>
                  <a:xfrm>
                    <a:off x="650" y="346"/>
                    <a:ext cx="1035" cy="34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CN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 </a:t>
                    </a:r>
                    <a:endParaRPr lang="en-US" altLang="zh-CN" sz="1200" dirty="0">
                      <a:solidFill>
                        <a:srgbClr val="FF0000"/>
                      </a:solidFill>
                      <a:latin typeface="宋体" panose="02010600030101010101" pitchFamily="2" charset="-122"/>
                    </a:endParaRPr>
                  </a:p>
                  <a:p>
                    <a:pPr algn="ctr" eaLnBrk="0" hangingPunct="0"/>
                    <a:endParaRPr lang="en-US" altLang="zh-CN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617" name="Rectangle 32"/>
                  <p:cNvSpPr/>
                  <p:nvPr/>
                </p:nvSpPr>
                <p:spPr>
                  <a:xfrm>
                    <a:off x="607" y="346"/>
                    <a:ext cx="1121" cy="346"/>
                  </a:xfrm>
                  <a:prstGeom prst="rect">
                    <a:avLst/>
                  </a:prstGeom>
                  <a:noFill/>
                  <a:ln w="7" cap="flat" cmpd="sng">
                    <a:solidFill>
                      <a:srgbClr val="A0A0A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4598" name="Group 35"/>
                <p:cNvGrpSpPr/>
                <p:nvPr/>
              </p:nvGrpSpPr>
              <p:grpSpPr>
                <a:xfrm>
                  <a:off x="1728" y="346"/>
                  <a:ext cx="1121" cy="346"/>
                  <a:chOff x="1728" y="346"/>
                  <a:chExt cx="1121" cy="346"/>
                </a:xfrm>
              </p:grpSpPr>
              <p:sp>
                <p:nvSpPr>
                  <p:cNvPr id="24614" name="Rectangle 16"/>
                  <p:cNvSpPr/>
                  <p:nvPr/>
                </p:nvSpPr>
                <p:spPr>
                  <a:xfrm>
                    <a:off x="1771" y="346"/>
                    <a:ext cx="1035" cy="34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CN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 </a:t>
                    </a:r>
                    <a:endParaRPr lang="en-US" altLang="zh-CN" sz="1200" dirty="0">
                      <a:solidFill>
                        <a:srgbClr val="FF0000"/>
                      </a:solidFill>
                      <a:latin typeface="宋体" panose="02010600030101010101" pitchFamily="2" charset="-122"/>
                    </a:endParaRPr>
                  </a:p>
                  <a:p>
                    <a:pPr algn="ctr" eaLnBrk="0" hangingPunct="0"/>
                    <a:endParaRPr lang="en-US" altLang="zh-CN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615" name="Rectangle 34"/>
                  <p:cNvSpPr/>
                  <p:nvPr/>
                </p:nvSpPr>
                <p:spPr>
                  <a:xfrm>
                    <a:off x="1728" y="346"/>
                    <a:ext cx="1121" cy="346"/>
                  </a:xfrm>
                  <a:prstGeom prst="rect">
                    <a:avLst/>
                  </a:prstGeom>
                  <a:noFill/>
                  <a:ln w="7" cap="flat" cmpd="sng">
                    <a:solidFill>
                      <a:srgbClr val="A0A0A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4599" name="Group 37"/>
                <p:cNvGrpSpPr/>
                <p:nvPr/>
              </p:nvGrpSpPr>
              <p:grpSpPr>
                <a:xfrm>
                  <a:off x="2849" y="346"/>
                  <a:ext cx="2333" cy="346"/>
                  <a:chOff x="2849" y="346"/>
                  <a:chExt cx="2333" cy="346"/>
                </a:xfrm>
              </p:grpSpPr>
              <p:sp>
                <p:nvSpPr>
                  <p:cNvPr id="24612" name="Rectangle 17"/>
                  <p:cNvSpPr/>
                  <p:nvPr/>
                </p:nvSpPr>
                <p:spPr>
                  <a:xfrm>
                    <a:off x="2892" y="346"/>
                    <a:ext cx="2247" cy="34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CN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 </a:t>
                    </a:r>
                    <a:endParaRPr lang="en-US" altLang="zh-CN" sz="1200" dirty="0">
                      <a:solidFill>
                        <a:srgbClr val="FF0000"/>
                      </a:solidFill>
                      <a:latin typeface="宋体" panose="02010600030101010101" pitchFamily="2" charset="-122"/>
                    </a:endParaRPr>
                  </a:p>
                  <a:p>
                    <a:pPr algn="ctr" eaLnBrk="0" hangingPunct="0"/>
                    <a:endParaRPr lang="en-US" altLang="zh-CN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613" name="Rectangle 36"/>
                  <p:cNvSpPr/>
                  <p:nvPr/>
                </p:nvSpPr>
                <p:spPr>
                  <a:xfrm>
                    <a:off x="2849" y="346"/>
                    <a:ext cx="2333" cy="346"/>
                  </a:xfrm>
                  <a:prstGeom prst="rect">
                    <a:avLst/>
                  </a:prstGeom>
                  <a:noFill/>
                  <a:ln w="7" cap="flat" cmpd="sng">
                    <a:solidFill>
                      <a:srgbClr val="A0A0A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4600" name="Group 39"/>
                <p:cNvGrpSpPr/>
                <p:nvPr/>
              </p:nvGrpSpPr>
              <p:grpSpPr>
                <a:xfrm>
                  <a:off x="0" y="692"/>
                  <a:ext cx="607" cy="346"/>
                  <a:chOff x="0" y="692"/>
                  <a:chExt cx="607" cy="346"/>
                </a:xfrm>
              </p:grpSpPr>
              <p:sp>
                <p:nvSpPr>
                  <p:cNvPr id="24610" name="Rectangle 18"/>
                  <p:cNvSpPr/>
                  <p:nvPr/>
                </p:nvSpPr>
                <p:spPr>
                  <a:xfrm>
                    <a:off x="43" y="692"/>
                    <a:ext cx="521" cy="34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/>
                  <a:lstStyle/>
                  <a:p>
                    <a:pPr algn="ctr"/>
                    <a:r>
                      <a:rPr lang="zh-CN" altLang="en-US" sz="2400" b="1" dirty="0">
                        <a:solidFill>
                          <a:srgbClr val="000000"/>
                        </a:solidFill>
                        <a:latin typeface="Times New Roman" panose="02020603050405020304" charset="0"/>
                      </a:rPr>
                      <a:t>宽</a:t>
                    </a:r>
                  </a:p>
                  <a:p>
                    <a:pPr algn="ctr" eaLnBrk="0" hangingPunct="0"/>
                    <a:endParaRPr lang="en-US" altLang="zh-CN" sz="2400" b="1" dirty="0">
                      <a:solidFill>
                        <a:srgbClr val="000000"/>
                      </a:solidFill>
                      <a:latin typeface="Times New Roman" panose="02020603050405020304" charset="0"/>
                    </a:endParaRPr>
                  </a:p>
                </p:txBody>
              </p:sp>
              <p:sp>
                <p:nvSpPr>
                  <p:cNvPr id="24611" name="Rectangle 38"/>
                  <p:cNvSpPr/>
                  <p:nvPr/>
                </p:nvSpPr>
                <p:spPr>
                  <a:xfrm>
                    <a:off x="0" y="692"/>
                    <a:ext cx="607" cy="346"/>
                  </a:xfrm>
                  <a:prstGeom prst="rect">
                    <a:avLst/>
                  </a:prstGeom>
                  <a:noFill/>
                  <a:ln w="7" cap="flat" cmpd="sng">
                    <a:solidFill>
                      <a:srgbClr val="A0A0A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4601" name="Group 41"/>
                <p:cNvGrpSpPr/>
                <p:nvPr/>
              </p:nvGrpSpPr>
              <p:grpSpPr>
                <a:xfrm>
                  <a:off x="607" y="692"/>
                  <a:ext cx="1121" cy="346"/>
                  <a:chOff x="607" y="692"/>
                  <a:chExt cx="1121" cy="346"/>
                </a:xfrm>
              </p:grpSpPr>
              <p:sp>
                <p:nvSpPr>
                  <p:cNvPr id="24608" name="Rectangle 19"/>
                  <p:cNvSpPr/>
                  <p:nvPr/>
                </p:nvSpPr>
                <p:spPr>
                  <a:xfrm>
                    <a:off x="650" y="692"/>
                    <a:ext cx="1035" cy="34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CN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 </a:t>
                    </a:r>
                    <a:endParaRPr lang="en-US" altLang="zh-CN" sz="1200" dirty="0">
                      <a:solidFill>
                        <a:srgbClr val="FF0000"/>
                      </a:solidFill>
                      <a:latin typeface="宋体" panose="02010600030101010101" pitchFamily="2" charset="-122"/>
                    </a:endParaRPr>
                  </a:p>
                  <a:p>
                    <a:pPr algn="ctr" eaLnBrk="0" hangingPunct="0"/>
                    <a:endParaRPr lang="en-US" altLang="zh-CN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609" name="Rectangle 40"/>
                  <p:cNvSpPr/>
                  <p:nvPr/>
                </p:nvSpPr>
                <p:spPr>
                  <a:xfrm>
                    <a:off x="607" y="692"/>
                    <a:ext cx="1121" cy="346"/>
                  </a:xfrm>
                  <a:prstGeom prst="rect">
                    <a:avLst/>
                  </a:prstGeom>
                  <a:noFill/>
                  <a:ln w="7" cap="flat" cmpd="sng">
                    <a:solidFill>
                      <a:srgbClr val="A0A0A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4602" name="Group 43"/>
                <p:cNvGrpSpPr/>
                <p:nvPr/>
              </p:nvGrpSpPr>
              <p:grpSpPr>
                <a:xfrm>
                  <a:off x="1728" y="692"/>
                  <a:ext cx="1121" cy="346"/>
                  <a:chOff x="1728" y="692"/>
                  <a:chExt cx="1121" cy="346"/>
                </a:xfrm>
              </p:grpSpPr>
              <p:sp>
                <p:nvSpPr>
                  <p:cNvPr id="24606" name="Rectangle 20"/>
                  <p:cNvSpPr/>
                  <p:nvPr/>
                </p:nvSpPr>
                <p:spPr>
                  <a:xfrm>
                    <a:off x="1771" y="692"/>
                    <a:ext cx="1035" cy="34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CN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 </a:t>
                    </a:r>
                    <a:endParaRPr lang="en-US" altLang="zh-CN" sz="1200" dirty="0">
                      <a:solidFill>
                        <a:srgbClr val="FF0000"/>
                      </a:solidFill>
                      <a:latin typeface="宋体" panose="02010600030101010101" pitchFamily="2" charset="-122"/>
                    </a:endParaRPr>
                  </a:p>
                  <a:p>
                    <a:pPr algn="ctr" eaLnBrk="0" hangingPunct="0"/>
                    <a:endParaRPr lang="en-US" altLang="zh-CN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607" name="Rectangle 42"/>
                  <p:cNvSpPr/>
                  <p:nvPr/>
                </p:nvSpPr>
                <p:spPr>
                  <a:xfrm>
                    <a:off x="1728" y="692"/>
                    <a:ext cx="1121" cy="346"/>
                  </a:xfrm>
                  <a:prstGeom prst="rect">
                    <a:avLst/>
                  </a:prstGeom>
                  <a:noFill/>
                  <a:ln w="7" cap="flat" cmpd="sng">
                    <a:solidFill>
                      <a:srgbClr val="A0A0A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4603" name="Group 45"/>
                <p:cNvGrpSpPr/>
                <p:nvPr/>
              </p:nvGrpSpPr>
              <p:grpSpPr>
                <a:xfrm>
                  <a:off x="2849" y="692"/>
                  <a:ext cx="2333" cy="346"/>
                  <a:chOff x="2849" y="692"/>
                  <a:chExt cx="2333" cy="346"/>
                </a:xfrm>
              </p:grpSpPr>
              <p:sp>
                <p:nvSpPr>
                  <p:cNvPr id="24604" name="Rectangle 21"/>
                  <p:cNvSpPr/>
                  <p:nvPr/>
                </p:nvSpPr>
                <p:spPr>
                  <a:xfrm>
                    <a:off x="2892" y="692"/>
                    <a:ext cx="2247" cy="34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CN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 </a:t>
                    </a:r>
                    <a:endParaRPr lang="en-US" altLang="zh-CN" sz="1200" dirty="0">
                      <a:solidFill>
                        <a:srgbClr val="FF0000"/>
                      </a:solidFill>
                      <a:latin typeface="宋体" panose="02010600030101010101" pitchFamily="2" charset="-122"/>
                    </a:endParaRPr>
                  </a:p>
                  <a:p>
                    <a:pPr algn="ctr" eaLnBrk="0" hangingPunct="0"/>
                    <a:endParaRPr lang="en-US" altLang="zh-CN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605" name="Rectangle 44"/>
                  <p:cNvSpPr/>
                  <p:nvPr/>
                </p:nvSpPr>
                <p:spPr>
                  <a:xfrm>
                    <a:off x="2849" y="692"/>
                    <a:ext cx="2333" cy="346"/>
                  </a:xfrm>
                  <a:prstGeom prst="rect">
                    <a:avLst/>
                  </a:prstGeom>
                  <a:noFill/>
                  <a:ln w="7" cap="flat" cmpd="sng">
                    <a:solidFill>
                      <a:srgbClr val="A0A0A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4591" name="Rectangle 47"/>
              <p:cNvSpPr/>
              <p:nvPr/>
            </p:nvSpPr>
            <p:spPr>
              <a:xfrm>
                <a:off x="-3" y="-3"/>
                <a:ext cx="5188" cy="1044"/>
              </a:xfrm>
              <a:prstGeom prst="rect">
                <a:avLst/>
              </a:prstGeom>
              <a:noFill/>
              <a:ln w="9525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4579" name="Group 60"/>
          <p:cNvGrpSpPr/>
          <p:nvPr/>
        </p:nvGrpSpPr>
        <p:grpSpPr>
          <a:xfrm>
            <a:off x="228600" y="228600"/>
            <a:ext cx="8534400" cy="1800225"/>
            <a:chOff x="144" y="144"/>
            <a:chExt cx="5376" cy="1134"/>
          </a:xfrm>
        </p:grpSpPr>
        <p:pic>
          <p:nvPicPr>
            <p:cNvPr id="24586" name="Picture 50" descr="file:///C:/Documents%20and%20Settings/Administrator/Local%20Settings/Temporary%20Internet%20Files/Content.IE5/D6B7M931/001773_0%5B1%5D.jpg"/>
            <p:cNvPicPr>
              <a:picLocks noChangeAspect="1"/>
            </p:cNvPicPr>
            <p:nvPr/>
          </p:nvPicPr>
          <p:blipFill>
            <a:blip r:embed="rId2" r:link="rId3"/>
            <a:stretch>
              <a:fillRect/>
            </a:stretch>
          </p:blipFill>
          <p:spPr>
            <a:xfrm>
              <a:off x="144" y="144"/>
              <a:ext cx="516" cy="5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7" name="Text Box 52"/>
            <p:cNvSpPr txBox="1"/>
            <p:nvPr/>
          </p:nvSpPr>
          <p:spPr>
            <a:xfrm>
              <a:off x="672" y="144"/>
              <a:ext cx="4848" cy="11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红光小学有一块长方形草坪，长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50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米，宽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30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米。把这块草坪按一定的比例缩小，画出的平面图长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厘米，宽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厘米。你能分别写出草坪长、宽的图上距离和实际距离的比吗？</a:t>
              </a:r>
            </a:p>
          </p:txBody>
        </p:sp>
      </p:grpSp>
      <p:sp>
        <p:nvSpPr>
          <p:cNvPr id="13365" name="Text Box 53"/>
          <p:cNvSpPr txBox="1"/>
          <p:nvPr/>
        </p:nvSpPr>
        <p:spPr>
          <a:xfrm>
            <a:off x="1600200" y="4191000"/>
            <a:ext cx="152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厘米</a:t>
            </a:r>
          </a:p>
        </p:txBody>
      </p:sp>
      <p:sp>
        <p:nvSpPr>
          <p:cNvPr id="13366" name="Text Box 54"/>
          <p:cNvSpPr txBox="1"/>
          <p:nvPr/>
        </p:nvSpPr>
        <p:spPr>
          <a:xfrm>
            <a:off x="3505200" y="4191000"/>
            <a:ext cx="1371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米</a:t>
            </a:r>
          </a:p>
        </p:txBody>
      </p:sp>
      <p:sp>
        <p:nvSpPr>
          <p:cNvPr id="13367" name="Text Box 55"/>
          <p:cNvSpPr txBox="1"/>
          <p:nvPr/>
        </p:nvSpPr>
        <p:spPr>
          <a:xfrm>
            <a:off x="5638800" y="4191000"/>
            <a:ext cx="2362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1∶1000</a:t>
            </a:r>
          </a:p>
        </p:txBody>
      </p:sp>
      <p:sp>
        <p:nvSpPr>
          <p:cNvPr id="13368" name="Text Box 56"/>
          <p:cNvSpPr txBox="1"/>
          <p:nvPr/>
        </p:nvSpPr>
        <p:spPr>
          <a:xfrm>
            <a:off x="1600200" y="4876800"/>
            <a:ext cx="152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厘米</a:t>
            </a:r>
          </a:p>
        </p:txBody>
      </p:sp>
      <p:sp>
        <p:nvSpPr>
          <p:cNvPr id="13369" name="Text Box 57"/>
          <p:cNvSpPr txBox="1"/>
          <p:nvPr/>
        </p:nvSpPr>
        <p:spPr>
          <a:xfrm>
            <a:off x="3505200" y="4876800"/>
            <a:ext cx="1447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米</a:t>
            </a:r>
          </a:p>
        </p:txBody>
      </p:sp>
      <p:sp>
        <p:nvSpPr>
          <p:cNvPr id="13370" name="Text Box 58"/>
          <p:cNvSpPr txBox="1"/>
          <p:nvPr/>
        </p:nvSpPr>
        <p:spPr>
          <a:xfrm>
            <a:off x="5638800" y="4800600"/>
            <a:ext cx="2667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1∶1000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5" grpId="0"/>
      <p:bldP spid="13366" grpId="0"/>
      <p:bldP spid="13367" grpId="0"/>
      <p:bldP spid="13368" grpId="0"/>
      <p:bldP spid="13369" grpId="0"/>
      <p:bldP spid="133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/>
          <p:nvPr/>
        </p:nvSpPr>
        <p:spPr>
          <a:xfrm>
            <a:off x="152400" y="762000"/>
            <a:ext cx="8991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图上距离和实际距离的比，叫做这幅图的</a:t>
            </a:r>
            <a:r>
              <a:rPr lang="zh-CN" altLang="en-US" sz="3200" b="1" dirty="0">
                <a:solidFill>
                  <a:srgbClr val="FF3300"/>
                </a:solidFill>
                <a:latin typeface="宋体" panose="02010600030101010101" pitchFamily="2" charset="-122"/>
              </a:rPr>
              <a:t>比例尺。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41987" name="Text Box 3"/>
          <p:cNvSpPr txBox="1"/>
          <p:nvPr/>
        </p:nvSpPr>
        <p:spPr>
          <a:xfrm>
            <a:off x="457200" y="2514600"/>
            <a:ext cx="83820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图上距离：实际距离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=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比例尺</a:t>
            </a:r>
          </a:p>
          <a:p>
            <a:pPr>
              <a:spcBef>
                <a:spcPct val="50000"/>
              </a:spcBef>
            </a:pP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914400" y="3581400"/>
          <a:ext cx="51339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5" imgW="5134610" imgH="1039495" progId="Word.Picture.8">
                  <p:embed/>
                </p:oleObj>
              </mc:Choice>
              <mc:Fallback>
                <p:oleObj r:id="rId5" imgW="5134610" imgH="1039495" progId="Word.Pictur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rcRect l="26906" t="52818" r="31839" b="41206"/>
                      <a:stretch>
                        <a:fillRect/>
                      </a:stretch>
                    </p:blipFill>
                    <p:spPr>
                      <a:xfrm>
                        <a:off x="914400" y="3581400"/>
                        <a:ext cx="5133975" cy="1038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/>
          <p:nvPr/>
        </p:nvSpPr>
        <p:spPr>
          <a:xfrm>
            <a:off x="3059113" y="1484313"/>
            <a:ext cx="2881312" cy="2160587"/>
          </a:xfrm>
          <a:prstGeom prst="rect">
            <a:avLst/>
          </a:prstGeom>
          <a:solidFill>
            <a:srgbClr val="3366FF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27" name="Text Box 3"/>
          <p:cNvSpPr txBox="1"/>
          <p:nvPr/>
        </p:nvSpPr>
        <p:spPr>
          <a:xfrm>
            <a:off x="3708400" y="3860800"/>
            <a:ext cx="1482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厘米</a:t>
            </a:r>
          </a:p>
        </p:txBody>
      </p:sp>
      <p:sp>
        <p:nvSpPr>
          <p:cNvPr id="26628" name="Text Box 4"/>
          <p:cNvSpPr txBox="1"/>
          <p:nvPr/>
        </p:nvSpPr>
        <p:spPr>
          <a:xfrm>
            <a:off x="6300788" y="2205038"/>
            <a:ext cx="1352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厘米</a:t>
            </a:r>
          </a:p>
        </p:txBody>
      </p:sp>
      <p:sp>
        <p:nvSpPr>
          <p:cNvPr id="26629" name="Text Box 5"/>
          <p:cNvSpPr txBox="1"/>
          <p:nvPr/>
        </p:nvSpPr>
        <p:spPr>
          <a:xfrm>
            <a:off x="1884363" y="620713"/>
            <a:ext cx="528637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群英小学六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(3)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班教室平面图</a:t>
            </a:r>
          </a:p>
        </p:txBody>
      </p:sp>
      <p:sp>
        <p:nvSpPr>
          <p:cNvPr id="26630" name="Text Box 6"/>
          <p:cNvSpPr txBox="1"/>
          <p:nvPr/>
        </p:nvSpPr>
        <p:spPr>
          <a:xfrm>
            <a:off x="2816225" y="4986338"/>
            <a:ext cx="3627438" cy="641350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比例尺：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2006620837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196975"/>
            <a:ext cx="7345362" cy="5329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 Box 3"/>
          <p:cNvSpPr txBox="1"/>
          <p:nvPr/>
        </p:nvSpPr>
        <p:spPr>
          <a:xfrm>
            <a:off x="5280025" y="981075"/>
            <a:ext cx="2865438" cy="604838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比例尺：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1:100</a:t>
            </a:r>
          </a:p>
        </p:txBody>
      </p:sp>
      <p:sp>
        <p:nvSpPr>
          <p:cNvPr id="27652" name="Text Box 4"/>
          <p:cNvSpPr txBox="1"/>
          <p:nvPr/>
        </p:nvSpPr>
        <p:spPr>
          <a:xfrm>
            <a:off x="1403350" y="549275"/>
            <a:ext cx="3395663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房屋平面设计图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xyp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1341438"/>
            <a:ext cx="6408738" cy="5337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675" name="Group 3"/>
          <p:cNvGrpSpPr/>
          <p:nvPr/>
        </p:nvGrpSpPr>
        <p:grpSpPr>
          <a:xfrm>
            <a:off x="2987675" y="0"/>
            <a:ext cx="3540125" cy="1190625"/>
            <a:chOff x="340" y="1298"/>
            <a:chExt cx="2230" cy="750"/>
          </a:xfrm>
        </p:grpSpPr>
        <p:sp>
          <p:nvSpPr>
            <p:cNvPr id="28676" name="Rectangle 4"/>
            <p:cNvSpPr/>
            <p:nvPr/>
          </p:nvSpPr>
          <p:spPr>
            <a:xfrm>
              <a:off x="385" y="1344"/>
              <a:ext cx="1815" cy="680"/>
            </a:xfrm>
            <a:prstGeom prst="rect">
              <a:avLst/>
            </a:prstGeom>
            <a:solidFill>
              <a:srgbClr val="FFFF00"/>
            </a:solidFill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8677" name="Group 5"/>
            <p:cNvGrpSpPr/>
            <p:nvPr/>
          </p:nvGrpSpPr>
          <p:grpSpPr>
            <a:xfrm>
              <a:off x="340" y="1298"/>
              <a:ext cx="2230" cy="750"/>
              <a:chOff x="2517" y="3570"/>
              <a:chExt cx="2230" cy="750"/>
            </a:xfrm>
          </p:grpSpPr>
          <p:grpSp>
            <p:nvGrpSpPr>
              <p:cNvPr id="28678" name="Group 6"/>
              <p:cNvGrpSpPr/>
              <p:nvPr/>
            </p:nvGrpSpPr>
            <p:grpSpPr>
              <a:xfrm>
                <a:off x="3061" y="3570"/>
                <a:ext cx="1686" cy="750"/>
                <a:chOff x="0" y="1570"/>
                <a:chExt cx="1686" cy="750"/>
              </a:xfrm>
            </p:grpSpPr>
            <p:sp>
              <p:nvSpPr>
                <p:cNvPr id="28680" name="Text Box 7"/>
                <p:cNvSpPr txBox="1"/>
                <p:nvPr/>
              </p:nvSpPr>
              <p:spPr>
                <a:xfrm>
                  <a:off x="0" y="1570"/>
                  <a:ext cx="1686" cy="7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3600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1</a:t>
                  </a:r>
                </a:p>
                <a:p>
                  <a:pPr algn="ctr"/>
                  <a:r>
                    <a:rPr lang="en-US" altLang="zh-CN" sz="3600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400</a:t>
                  </a:r>
                </a:p>
              </p:txBody>
            </p:sp>
            <p:sp>
              <p:nvSpPr>
                <p:cNvPr id="28681" name="Line 8"/>
                <p:cNvSpPr/>
                <p:nvPr/>
              </p:nvSpPr>
              <p:spPr>
                <a:xfrm>
                  <a:off x="567" y="1933"/>
                  <a:ext cx="544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8679" name="Text Box 9"/>
              <p:cNvSpPr txBox="1"/>
              <p:nvPr/>
            </p:nvSpPr>
            <p:spPr>
              <a:xfrm>
                <a:off x="2517" y="3748"/>
                <a:ext cx="1016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比例尺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:</a:t>
                </a: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1_200803071926081aL3B_thum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534400" cy="647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4"/>
          <p:cNvSpPr/>
          <p:nvPr/>
        </p:nvSpPr>
        <p:spPr>
          <a:xfrm>
            <a:off x="304800" y="5486400"/>
            <a:ext cx="32512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比例尺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:1:100000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/>
          <p:nvPr/>
        </p:nvSpPr>
        <p:spPr>
          <a:xfrm>
            <a:off x="609600" y="609600"/>
            <a:ext cx="807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pic>
        <p:nvPicPr>
          <p:cNvPr id="30723" name="Picture 3" descr="fuji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"/>
            <a:ext cx="58674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4" name="Text Box 4"/>
          <p:cNvSpPr txBox="1"/>
          <p:nvPr/>
        </p:nvSpPr>
        <p:spPr>
          <a:xfrm>
            <a:off x="5029200" y="533400"/>
            <a:ext cx="3733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30725" name="Rectangle 5"/>
          <p:cNvSpPr/>
          <p:nvPr/>
        </p:nvSpPr>
        <p:spPr>
          <a:xfrm>
            <a:off x="4876800" y="6096000"/>
            <a:ext cx="34353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比例尺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:1:1000000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476250"/>
            <a:ext cx="7620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Text Box 3"/>
          <p:cNvSpPr txBox="1"/>
          <p:nvPr/>
        </p:nvSpPr>
        <p:spPr>
          <a:xfrm>
            <a:off x="1331913" y="6096000"/>
            <a:ext cx="4176712" cy="579438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比例尺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:1:4500000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/>
          <p:nvPr/>
        </p:nvSpPr>
        <p:spPr>
          <a:xfrm>
            <a:off x="250825" y="404813"/>
            <a:ext cx="4175125" cy="6604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比例尺：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200</a:t>
            </a:r>
          </a:p>
        </p:txBody>
      </p:sp>
      <p:sp>
        <p:nvSpPr>
          <p:cNvPr id="32771" name="Text Box 3"/>
          <p:cNvSpPr txBox="1"/>
          <p:nvPr/>
        </p:nvSpPr>
        <p:spPr>
          <a:xfrm>
            <a:off x="250825" y="1239838"/>
            <a:ext cx="3743325" cy="604837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比例尺：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1:100</a:t>
            </a:r>
          </a:p>
        </p:txBody>
      </p:sp>
      <p:grpSp>
        <p:nvGrpSpPr>
          <p:cNvPr id="32772" name="Group 4"/>
          <p:cNvGrpSpPr/>
          <p:nvPr/>
        </p:nvGrpSpPr>
        <p:grpSpPr>
          <a:xfrm>
            <a:off x="223838" y="2022475"/>
            <a:ext cx="3698875" cy="1190625"/>
            <a:chOff x="367" y="1298"/>
            <a:chExt cx="2203" cy="750"/>
          </a:xfrm>
        </p:grpSpPr>
        <p:sp>
          <p:nvSpPr>
            <p:cNvPr id="32777" name="Rectangle 5"/>
            <p:cNvSpPr/>
            <p:nvPr/>
          </p:nvSpPr>
          <p:spPr>
            <a:xfrm>
              <a:off x="385" y="1344"/>
              <a:ext cx="1815" cy="680"/>
            </a:xfrm>
            <a:prstGeom prst="rect">
              <a:avLst/>
            </a:prstGeom>
            <a:solidFill>
              <a:srgbClr val="FFFF00"/>
            </a:solidFill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32778" name="Group 6"/>
            <p:cNvGrpSpPr/>
            <p:nvPr/>
          </p:nvGrpSpPr>
          <p:grpSpPr>
            <a:xfrm>
              <a:off x="367" y="1298"/>
              <a:ext cx="2203" cy="750"/>
              <a:chOff x="2544" y="3570"/>
              <a:chExt cx="2203" cy="750"/>
            </a:xfrm>
          </p:grpSpPr>
          <p:grpSp>
            <p:nvGrpSpPr>
              <p:cNvPr id="32779" name="Group 7"/>
              <p:cNvGrpSpPr/>
              <p:nvPr/>
            </p:nvGrpSpPr>
            <p:grpSpPr>
              <a:xfrm>
                <a:off x="3061" y="3570"/>
                <a:ext cx="1686" cy="750"/>
                <a:chOff x="0" y="1570"/>
                <a:chExt cx="1686" cy="750"/>
              </a:xfrm>
            </p:grpSpPr>
            <p:sp>
              <p:nvSpPr>
                <p:cNvPr id="32781" name="Text Box 8"/>
                <p:cNvSpPr txBox="1"/>
                <p:nvPr/>
              </p:nvSpPr>
              <p:spPr>
                <a:xfrm>
                  <a:off x="0" y="1570"/>
                  <a:ext cx="1686" cy="7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3600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1</a:t>
                  </a:r>
                </a:p>
                <a:p>
                  <a:pPr algn="ctr"/>
                  <a:r>
                    <a:rPr lang="en-US" altLang="zh-CN" sz="3600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400</a:t>
                  </a:r>
                </a:p>
              </p:txBody>
            </p:sp>
            <p:sp>
              <p:nvSpPr>
                <p:cNvPr id="32782" name="Line 9"/>
                <p:cNvSpPr/>
                <p:nvPr/>
              </p:nvSpPr>
              <p:spPr>
                <a:xfrm>
                  <a:off x="567" y="1933"/>
                  <a:ext cx="544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2780" name="Text Box 10"/>
              <p:cNvSpPr txBox="1"/>
              <p:nvPr/>
            </p:nvSpPr>
            <p:spPr>
              <a:xfrm>
                <a:off x="2544" y="3748"/>
                <a:ext cx="961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比例尺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:</a:t>
                </a:r>
              </a:p>
            </p:txBody>
          </p:sp>
        </p:grpSp>
      </p:grpSp>
      <p:sp>
        <p:nvSpPr>
          <p:cNvPr id="32773" name="Text Box 11"/>
          <p:cNvSpPr txBox="1"/>
          <p:nvPr/>
        </p:nvSpPr>
        <p:spPr>
          <a:xfrm>
            <a:off x="250825" y="3357563"/>
            <a:ext cx="3273425" cy="601662"/>
          </a:xfrm>
          <a:prstGeom prst="rect">
            <a:avLst/>
          </a:prstGeom>
          <a:solidFill>
            <a:srgbClr val="FFFF00"/>
          </a:solidFill>
          <a:ln w="222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比例尺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:1:100000</a:t>
            </a:r>
          </a:p>
        </p:txBody>
      </p:sp>
      <p:sp>
        <p:nvSpPr>
          <p:cNvPr id="32774" name="Text Box 12"/>
          <p:cNvSpPr txBox="1"/>
          <p:nvPr/>
        </p:nvSpPr>
        <p:spPr>
          <a:xfrm>
            <a:off x="250825" y="4221163"/>
            <a:ext cx="4032250" cy="604837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比例尺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:1:1000000</a:t>
            </a:r>
          </a:p>
        </p:txBody>
      </p:sp>
      <p:sp>
        <p:nvSpPr>
          <p:cNvPr id="32775" name="Text Box 13"/>
          <p:cNvSpPr txBox="1"/>
          <p:nvPr/>
        </p:nvSpPr>
        <p:spPr>
          <a:xfrm>
            <a:off x="250825" y="5084763"/>
            <a:ext cx="4032250" cy="604837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比例尺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:1:4500000</a:t>
            </a:r>
          </a:p>
        </p:txBody>
      </p:sp>
      <p:sp>
        <p:nvSpPr>
          <p:cNvPr id="20494" name="Text Box 14"/>
          <p:cNvSpPr txBox="1"/>
          <p:nvPr/>
        </p:nvSpPr>
        <p:spPr>
          <a:xfrm>
            <a:off x="3851275" y="2924175"/>
            <a:ext cx="5494338" cy="1066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表示图上距离</a:t>
            </a:r>
            <a:r>
              <a:rPr lang="en-US" altLang="zh-CN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厘米相当于</a:t>
            </a:r>
          </a:p>
          <a:p>
            <a:r>
              <a:rPr lang="zh-CN" altLang="en-US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实际距离</a:t>
            </a:r>
            <a:r>
              <a:rPr lang="en-US" altLang="zh-CN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  )</a:t>
            </a:r>
            <a:r>
              <a:rPr lang="zh-CN" altLang="en-US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米或</a:t>
            </a:r>
            <a:r>
              <a:rPr lang="en-US" altLang="zh-CN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  )</a:t>
            </a:r>
            <a:r>
              <a:rPr lang="zh-CN" altLang="en-US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千米。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1026"/>
          <p:cNvSpPr>
            <a:spLocks noTextEdit="1"/>
          </p:cNvSpPr>
          <p:nvPr/>
        </p:nvSpPr>
        <p:spPr>
          <a:xfrm>
            <a:off x="2700338" y="903288"/>
            <a:ext cx="2808287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教学目标</a:t>
            </a:r>
          </a:p>
        </p:txBody>
      </p:sp>
      <p:sp>
        <p:nvSpPr>
          <p:cNvPr id="15363" name="Rectangle 1027"/>
          <p:cNvSpPr/>
          <p:nvPr/>
        </p:nvSpPr>
        <p:spPr>
          <a:xfrm>
            <a:off x="682625" y="2046288"/>
            <a:ext cx="7777163" cy="26797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>
            <a:spAutoFit/>
          </a:bodyPr>
          <a:lstStyle/>
          <a:p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结合具体情境，认识比例尺，能根据图上距离，实际距离，比例尺中的两个量求第三个量。</a:t>
            </a:r>
          </a:p>
          <a:p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运用比例尺的有关知识，通过测量、绘图、估算、计算等活动，学会解决生活中的一些实际问题。</a:t>
            </a:r>
          </a:p>
          <a:p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进一步体会数学与日常生活的密切联系。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/>
          <p:nvPr/>
        </p:nvSpPr>
        <p:spPr>
          <a:xfrm>
            <a:off x="250825" y="333375"/>
            <a:ext cx="3417888" cy="6604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比例尺：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200</a:t>
            </a:r>
          </a:p>
        </p:txBody>
      </p:sp>
      <p:sp>
        <p:nvSpPr>
          <p:cNvPr id="33795" name="Text Box 3"/>
          <p:cNvSpPr txBox="1"/>
          <p:nvPr/>
        </p:nvSpPr>
        <p:spPr>
          <a:xfrm>
            <a:off x="250825" y="1268413"/>
            <a:ext cx="3527425" cy="604837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比例尺：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1:100</a:t>
            </a:r>
          </a:p>
        </p:txBody>
      </p:sp>
      <p:grpSp>
        <p:nvGrpSpPr>
          <p:cNvPr id="33796" name="Group 4"/>
          <p:cNvGrpSpPr/>
          <p:nvPr/>
        </p:nvGrpSpPr>
        <p:grpSpPr>
          <a:xfrm>
            <a:off x="177800" y="2051050"/>
            <a:ext cx="3540125" cy="1190625"/>
            <a:chOff x="340" y="1298"/>
            <a:chExt cx="2230" cy="750"/>
          </a:xfrm>
        </p:grpSpPr>
        <p:sp>
          <p:nvSpPr>
            <p:cNvPr id="33804" name="Rectangle 5"/>
            <p:cNvSpPr/>
            <p:nvPr/>
          </p:nvSpPr>
          <p:spPr>
            <a:xfrm>
              <a:off x="385" y="1344"/>
              <a:ext cx="1815" cy="680"/>
            </a:xfrm>
            <a:prstGeom prst="rect">
              <a:avLst/>
            </a:prstGeom>
            <a:solidFill>
              <a:srgbClr val="FFFF00"/>
            </a:solidFill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33805" name="Group 6"/>
            <p:cNvGrpSpPr/>
            <p:nvPr/>
          </p:nvGrpSpPr>
          <p:grpSpPr>
            <a:xfrm>
              <a:off x="340" y="1298"/>
              <a:ext cx="2230" cy="750"/>
              <a:chOff x="2517" y="3570"/>
              <a:chExt cx="2230" cy="750"/>
            </a:xfrm>
          </p:grpSpPr>
          <p:grpSp>
            <p:nvGrpSpPr>
              <p:cNvPr id="33806" name="Group 7"/>
              <p:cNvGrpSpPr/>
              <p:nvPr/>
            </p:nvGrpSpPr>
            <p:grpSpPr>
              <a:xfrm>
                <a:off x="3061" y="3570"/>
                <a:ext cx="1686" cy="750"/>
                <a:chOff x="0" y="1570"/>
                <a:chExt cx="1686" cy="750"/>
              </a:xfrm>
            </p:grpSpPr>
            <p:sp>
              <p:nvSpPr>
                <p:cNvPr id="33808" name="Text Box 8"/>
                <p:cNvSpPr txBox="1"/>
                <p:nvPr/>
              </p:nvSpPr>
              <p:spPr>
                <a:xfrm>
                  <a:off x="0" y="1570"/>
                  <a:ext cx="1686" cy="7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3600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1</a:t>
                  </a:r>
                </a:p>
                <a:p>
                  <a:pPr algn="ctr"/>
                  <a:r>
                    <a:rPr lang="en-US" altLang="zh-CN" sz="3600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400</a:t>
                  </a:r>
                </a:p>
              </p:txBody>
            </p:sp>
            <p:sp>
              <p:nvSpPr>
                <p:cNvPr id="33809" name="Line 9"/>
                <p:cNvSpPr/>
                <p:nvPr/>
              </p:nvSpPr>
              <p:spPr>
                <a:xfrm>
                  <a:off x="567" y="1933"/>
                  <a:ext cx="544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3807" name="Text Box 10"/>
              <p:cNvSpPr txBox="1"/>
              <p:nvPr/>
            </p:nvSpPr>
            <p:spPr>
              <a:xfrm>
                <a:off x="2517" y="3748"/>
                <a:ext cx="1016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比例尺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:</a:t>
                </a:r>
              </a:p>
            </p:txBody>
          </p:sp>
        </p:grpSp>
      </p:grpSp>
      <p:sp>
        <p:nvSpPr>
          <p:cNvPr id="33797" name="Text Box 11"/>
          <p:cNvSpPr txBox="1"/>
          <p:nvPr/>
        </p:nvSpPr>
        <p:spPr>
          <a:xfrm>
            <a:off x="250825" y="3386138"/>
            <a:ext cx="3671888" cy="601662"/>
          </a:xfrm>
          <a:prstGeom prst="rect">
            <a:avLst/>
          </a:prstGeom>
          <a:solidFill>
            <a:srgbClr val="FFFF00"/>
          </a:solidFill>
          <a:ln w="222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比例尺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:1:200000</a:t>
            </a:r>
          </a:p>
        </p:txBody>
      </p:sp>
      <p:sp>
        <p:nvSpPr>
          <p:cNvPr id="33798" name="Text Box 12"/>
          <p:cNvSpPr txBox="1"/>
          <p:nvPr/>
        </p:nvSpPr>
        <p:spPr>
          <a:xfrm>
            <a:off x="250825" y="4249738"/>
            <a:ext cx="3816350" cy="604837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比例尺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:1:1000000</a:t>
            </a:r>
          </a:p>
        </p:txBody>
      </p:sp>
      <p:sp>
        <p:nvSpPr>
          <p:cNvPr id="33799" name="Text Box 13"/>
          <p:cNvSpPr txBox="1"/>
          <p:nvPr/>
        </p:nvSpPr>
        <p:spPr>
          <a:xfrm>
            <a:off x="322263" y="5113338"/>
            <a:ext cx="3481387" cy="604837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比例尺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:1:4500000</a:t>
            </a:r>
          </a:p>
        </p:txBody>
      </p:sp>
      <p:sp>
        <p:nvSpPr>
          <p:cNvPr id="21518" name="Text Box 14"/>
          <p:cNvSpPr txBox="1"/>
          <p:nvPr/>
        </p:nvSpPr>
        <p:spPr>
          <a:xfrm>
            <a:off x="4038600" y="2590800"/>
            <a:ext cx="36528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数值比例尺的特点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21520" name="Text Box 16"/>
          <p:cNvSpPr txBox="1"/>
          <p:nvPr/>
        </p:nvSpPr>
        <p:spPr>
          <a:xfrm>
            <a:off x="3810000" y="3276600"/>
            <a:ext cx="3352800" cy="579438"/>
          </a:xfrm>
          <a:prstGeom prst="rect">
            <a:avLst/>
          </a:prstGeom>
          <a:noFill/>
          <a:ln w="9525">
            <a:noFill/>
          </a:ln>
        </p:spPr>
        <p:txBody>
          <a:bodyPr anchor="b" anchorCtr="1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是一个比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</a:p>
        </p:txBody>
      </p:sp>
      <p:sp>
        <p:nvSpPr>
          <p:cNvPr id="21522" name="Text Box 18"/>
          <p:cNvSpPr txBox="1"/>
          <p:nvPr/>
        </p:nvSpPr>
        <p:spPr>
          <a:xfrm>
            <a:off x="4038600" y="3962400"/>
            <a:ext cx="4648200" cy="1066800"/>
          </a:xfrm>
          <a:prstGeom prst="rect">
            <a:avLst/>
          </a:prstGeom>
          <a:noFill/>
          <a:ln w="9525">
            <a:noFill/>
          </a:ln>
        </p:spPr>
        <p:txBody>
          <a:bodyPr anchor="b" anchorCtr="1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图上距离和实际距离</a:t>
            </a:r>
          </a:p>
          <a:p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的单位是统一的；</a:t>
            </a:r>
          </a:p>
        </p:txBody>
      </p:sp>
      <p:sp>
        <p:nvSpPr>
          <p:cNvPr id="21523" name="Text Box 19"/>
          <p:cNvSpPr txBox="1"/>
          <p:nvPr/>
        </p:nvSpPr>
        <p:spPr>
          <a:xfrm>
            <a:off x="4114800" y="5013325"/>
            <a:ext cx="5029200" cy="579438"/>
          </a:xfrm>
          <a:prstGeom prst="rect">
            <a:avLst/>
          </a:prstGeom>
          <a:noFill/>
          <a:ln w="9525">
            <a:noFill/>
          </a:ln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比例尺的前项一般为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  <p:bldP spid="21520" grpId="0"/>
      <p:bldP spid="21522" grpId="0"/>
      <p:bldP spid="215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/>
          <p:nvPr/>
        </p:nvSpPr>
        <p:spPr>
          <a:xfrm>
            <a:off x="250825" y="620713"/>
            <a:ext cx="8758238" cy="1066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在比例尺是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2000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的地图上，图上距离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厘米</a:t>
            </a:r>
          </a:p>
          <a:p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表示实际距离（    ）米。</a:t>
            </a:r>
          </a:p>
        </p:txBody>
      </p:sp>
      <p:sp>
        <p:nvSpPr>
          <p:cNvPr id="22531" name="Text Box 3"/>
          <p:cNvSpPr txBox="1"/>
          <p:nvPr/>
        </p:nvSpPr>
        <p:spPr>
          <a:xfrm>
            <a:off x="180975" y="3213100"/>
            <a:ext cx="8759825" cy="2063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在比例尺是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4000000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的地图上，图上距离是</a:t>
            </a:r>
          </a:p>
          <a:p>
            <a:pPr>
              <a:lnSpc>
                <a:spcPct val="135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实际距离的（        ），实际距离是图上距离</a:t>
            </a:r>
          </a:p>
          <a:p>
            <a:pPr>
              <a:lnSpc>
                <a:spcPct val="135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的（         ）倍。</a:t>
            </a:r>
          </a:p>
        </p:txBody>
      </p:sp>
      <p:sp>
        <p:nvSpPr>
          <p:cNvPr id="22532" name="Line 4"/>
          <p:cNvSpPr/>
          <p:nvPr/>
        </p:nvSpPr>
        <p:spPr>
          <a:xfrm>
            <a:off x="2916238" y="4365625"/>
            <a:ext cx="1368425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2533" name="Group 5"/>
          <p:cNvGrpSpPr/>
          <p:nvPr/>
        </p:nvGrpSpPr>
        <p:grpSpPr>
          <a:xfrm>
            <a:off x="2771775" y="3860800"/>
            <a:ext cx="1573213" cy="1023938"/>
            <a:chOff x="1746" y="1434"/>
            <a:chExt cx="991" cy="645"/>
          </a:xfrm>
        </p:grpSpPr>
        <p:sp>
          <p:nvSpPr>
            <p:cNvPr id="34827" name="Text Box 6"/>
            <p:cNvSpPr txBox="1"/>
            <p:nvPr/>
          </p:nvSpPr>
          <p:spPr>
            <a:xfrm>
              <a:off x="2109" y="1434"/>
              <a:ext cx="24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4828" name="Text Box 7"/>
            <p:cNvSpPr txBox="1"/>
            <p:nvPr/>
          </p:nvSpPr>
          <p:spPr>
            <a:xfrm>
              <a:off x="1746" y="1752"/>
              <a:ext cx="99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4000000</a:t>
              </a:r>
            </a:p>
          </p:txBody>
        </p:sp>
      </p:grpSp>
      <p:sp>
        <p:nvSpPr>
          <p:cNvPr id="34822" name="Text Box 8"/>
          <p:cNvSpPr txBox="1"/>
          <p:nvPr/>
        </p:nvSpPr>
        <p:spPr>
          <a:xfrm>
            <a:off x="231775" y="408305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2537" name="Text Box 9"/>
          <p:cNvSpPr txBox="1"/>
          <p:nvPr/>
        </p:nvSpPr>
        <p:spPr>
          <a:xfrm>
            <a:off x="250825" y="1916113"/>
            <a:ext cx="8147050" cy="1066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在比例尺是１：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250000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的地图上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图上距离</a:t>
            </a:r>
          </a:p>
          <a:p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厘米表示实际距离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     )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千米。</a:t>
            </a:r>
          </a:p>
        </p:txBody>
      </p:sp>
      <p:sp>
        <p:nvSpPr>
          <p:cNvPr id="22538" name="Text Box 10"/>
          <p:cNvSpPr txBox="1"/>
          <p:nvPr/>
        </p:nvSpPr>
        <p:spPr>
          <a:xfrm>
            <a:off x="4140200" y="2492375"/>
            <a:ext cx="7477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2.5</a:t>
            </a:r>
          </a:p>
        </p:txBody>
      </p:sp>
      <p:sp>
        <p:nvSpPr>
          <p:cNvPr id="22539" name="Text Box 11"/>
          <p:cNvSpPr txBox="1"/>
          <p:nvPr/>
        </p:nvSpPr>
        <p:spPr>
          <a:xfrm>
            <a:off x="3276600" y="1125538"/>
            <a:ext cx="63500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22540" name="Text Box 12"/>
          <p:cNvSpPr txBox="1"/>
          <p:nvPr/>
        </p:nvSpPr>
        <p:spPr>
          <a:xfrm>
            <a:off x="1187450" y="4652963"/>
            <a:ext cx="176212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4000000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7" grpId="0"/>
      <p:bldP spid="22538" grpId="0"/>
      <p:bldP spid="22539" grpId="0"/>
      <p:bldP spid="225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8"/>
          <p:cNvGrpSpPr/>
          <p:nvPr/>
        </p:nvGrpSpPr>
        <p:grpSpPr>
          <a:xfrm>
            <a:off x="684213" y="404813"/>
            <a:ext cx="6183312" cy="6192837"/>
            <a:chOff x="431" y="255"/>
            <a:chExt cx="3895" cy="3901"/>
          </a:xfrm>
        </p:grpSpPr>
        <p:pic>
          <p:nvPicPr>
            <p:cNvPr id="35846" name="Picture 2" descr="200510201043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8" y="1162"/>
              <a:ext cx="2988" cy="2994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35847" name="Group 3"/>
            <p:cNvGrpSpPr/>
            <p:nvPr/>
          </p:nvGrpSpPr>
          <p:grpSpPr>
            <a:xfrm>
              <a:off x="431" y="255"/>
              <a:ext cx="2994" cy="365"/>
              <a:chOff x="431" y="255"/>
              <a:chExt cx="2994" cy="365"/>
            </a:xfrm>
          </p:grpSpPr>
          <p:sp>
            <p:nvSpPr>
              <p:cNvPr id="35848" name="Text Box 4"/>
              <p:cNvSpPr txBox="1"/>
              <p:nvPr/>
            </p:nvSpPr>
            <p:spPr>
              <a:xfrm>
                <a:off x="431" y="255"/>
                <a:ext cx="1144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黑体" panose="02010609060101010101" pitchFamily="49" charset="-122"/>
                  </a:rPr>
                  <a:t>比例尺：</a:t>
                </a:r>
              </a:p>
            </p:txBody>
          </p:sp>
          <p:grpSp>
            <p:nvGrpSpPr>
              <p:cNvPr id="35849" name="Group 5"/>
              <p:cNvGrpSpPr/>
              <p:nvPr/>
            </p:nvGrpSpPr>
            <p:grpSpPr>
              <a:xfrm>
                <a:off x="1519" y="255"/>
                <a:ext cx="1906" cy="363"/>
                <a:chOff x="3470" y="1661"/>
                <a:chExt cx="1906" cy="363"/>
              </a:xfrm>
            </p:grpSpPr>
            <p:grpSp>
              <p:nvGrpSpPr>
                <p:cNvPr id="35850" name="Group 6"/>
                <p:cNvGrpSpPr/>
                <p:nvPr/>
              </p:nvGrpSpPr>
              <p:grpSpPr>
                <a:xfrm>
                  <a:off x="3606" y="1933"/>
                  <a:ext cx="1497" cy="91"/>
                  <a:chOff x="3651" y="2296"/>
                  <a:chExt cx="1497" cy="91"/>
                </a:xfrm>
              </p:grpSpPr>
              <p:sp>
                <p:nvSpPr>
                  <p:cNvPr id="35852" name="Line 7"/>
                  <p:cNvSpPr/>
                  <p:nvPr/>
                </p:nvSpPr>
                <p:spPr>
                  <a:xfrm>
                    <a:off x="3651" y="2387"/>
                    <a:ext cx="499" cy="0"/>
                  </a:xfrm>
                  <a:prstGeom prst="line">
                    <a:avLst/>
                  </a:prstGeom>
                  <a:ln w="2857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53" name="Line 8"/>
                  <p:cNvSpPr/>
                  <p:nvPr/>
                </p:nvSpPr>
                <p:spPr>
                  <a:xfrm>
                    <a:off x="4150" y="2387"/>
                    <a:ext cx="499" cy="0"/>
                  </a:xfrm>
                  <a:prstGeom prst="line">
                    <a:avLst/>
                  </a:prstGeom>
                  <a:ln w="2857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54" name="Line 9"/>
                  <p:cNvSpPr/>
                  <p:nvPr/>
                </p:nvSpPr>
                <p:spPr>
                  <a:xfrm>
                    <a:off x="4649" y="2387"/>
                    <a:ext cx="499" cy="0"/>
                  </a:xfrm>
                  <a:prstGeom prst="line">
                    <a:avLst/>
                  </a:prstGeom>
                  <a:ln w="2857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55" name="Line 10"/>
                  <p:cNvSpPr/>
                  <p:nvPr/>
                </p:nvSpPr>
                <p:spPr>
                  <a:xfrm>
                    <a:off x="3651" y="2296"/>
                    <a:ext cx="0" cy="91"/>
                  </a:xfrm>
                  <a:prstGeom prst="line">
                    <a:avLst/>
                  </a:prstGeom>
                  <a:ln w="2857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56" name="Line 11"/>
                  <p:cNvSpPr/>
                  <p:nvPr/>
                </p:nvSpPr>
                <p:spPr>
                  <a:xfrm>
                    <a:off x="4150" y="2296"/>
                    <a:ext cx="0" cy="91"/>
                  </a:xfrm>
                  <a:prstGeom prst="line">
                    <a:avLst/>
                  </a:prstGeom>
                  <a:ln w="2857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57" name="Line 12"/>
                  <p:cNvSpPr/>
                  <p:nvPr/>
                </p:nvSpPr>
                <p:spPr>
                  <a:xfrm>
                    <a:off x="4649" y="2296"/>
                    <a:ext cx="0" cy="91"/>
                  </a:xfrm>
                  <a:prstGeom prst="line">
                    <a:avLst/>
                  </a:prstGeom>
                  <a:ln w="2857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58" name="Line 13"/>
                  <p:cNvSpPr/>
                  <p:nvPr/>
                </p:nvSpPr>
                <p:spPr>
                  <a:xfrm>
                    <a:off x="5148" y="2296"/>
                    <a:ext cx="0" cy="91"/>
                  </a:xfrm>
                  <a:prstGeom prst="line">
                    <a:avLst/>
                  </a:prstGeom>
                  <a:ln w="2857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5851" name="Text Box 14"/>
                <p:cNvSpPr txBox="1"/>
                <p:nvPr/>
              </p:nvSpPr>
              <p:spPr>
                <a:xfrm>
                  <a:off x="3470" y="1661"/>
                  <a:ext cx="1906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0      10     20     30</a:t>
                  </a:r>
                  <a:r>
                    <a:rPr lang="zh-CN" altLang="en-US" sz="24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米</a:t>
                  </a:r>
                </a:p>
              </p:txBody>
            </p:sp>
          </p:grpSp>
        </p:grpSp>
      </p:grpSp>
      <p:sp>
        <p:nvSpPr>
          <p:cNvPr id="23567" name="Text Box 15"/>
          <p:cNvSpPr txBox="1"/>
          <p:nvPr/>
        </p:nvSpPr>
        <p:spPr>
          <a:xfrm>
            <a:off x="755650" y="1125538"/>
            <a:ext cx="727233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图上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厘米的距离相当于实际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米的距离。</a:t>
            </a:r>
          </a:p>
        </p:txBody>
      </p:sp>
      <p:sp>
        <p:nvSpPr>
          <p:cNvPr id="23568" name="Text Box 16"/>
          <p:cNvSpPr txBox="1"/>
          <p:nvPr/>
        </p:nvSpPr>
        <p:spPr>
          <a:xfrm>
            <a:off x="6588125" y="476250"/>
            <a:ext cx="1565275" cy="641350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1:1000</a:t>
            </a:r>
          </a:p>
        </p:txBody>
      </p:sp>
      <p:sp>
        <p:nvSpPr>
          <p:cNvPr id="23569" name="AutoShape 17"/>
          <p:cNvSpPr/>
          <p:nvPr/>
        </p:nvSpPr>
        <p:spPr>
          <a:xfrm>
            <a:off x="5651500" y="692150"/>
            <a:ext cx="504825" cy="360363"/>
          </a:xfrm>
          <a:prstGeom prst="rightArrow">
            <a:avLst>
              <a:gd name="adj1" fmla="val 50000"/>
              <a:gd name="adj2" fmla="val 35021"/>
            </a:avLst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/>
      <p:bldP spid="23568" grpId="0" animBg="1"/>
      <p:bldP spid="235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26"/>
          <p:cNvGrpSpPr/>
          <p:nvPr/>
        </p:nvGrpSpPr>
        <p:grpSpPr>
          <a:xfrm>
            <a:off x="0" y="188913"/>
            <a:ext cx="9124950" cy="1930400"/>
            <a:chOff x="0" y="119"/>
            <a:chExt cx="5748" cy="1216"/>
          </a:xfrm>
        </p:grpSpPr>
        <p:grpSp>
          <p:nvGrpSpPr>
            <p:cNvPr id="36900" name="Group 1027"/>
            <p:cNvGrpSpPr/>
            <p:nvPr/>
          </p:nvGrpSpPr>
          <p:grpSpPr>
            <a:xfrm>
              <a:off x="376" y="119"/>
              <a:ext cx="2119" cy="363"/>
              <a:chOff x="422" y="527"/>
              <a:chExt cx="2119" cy="363"/>
            </a:xfrm>
          </p:grpSpPr>
          <p:grpSp>
            <p:nvGrpSpPr>
              <p:cNvPr id="36902" name="Group 1028"/>
              <p:cNvGrpSpPr/>
              <p:nvPr/>
            </p:nvGrpSpPr>
            <p:grpSpPr>
              <a:xfrm>
                <a:off x="521" y="799"/>
                <a:ext cx="1497" cy="91"/>
                <a:chOff x="3651" y="2296"/>
                <a:chExt cx="1497" cy="91"/>
              </a:xfrm>
            </p:grpSpPr>
            <p:sp>
              <p:nvSpPr>
                <p:cNvPr id="36904" name="Line 1029"/>
                <p:cNvSpPr/>
                <p:nvPr/>
              </p:nvSpPr>
              <p:spPr>
                <a:xfrm>
                  <a:off x="3651" y="2387"/>
                  <a:ext cx="499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05" name="Line 1030"/>
                <p:cNvSpPr/>
                <p:nvPr/>
              </p:nvSpPr>
              <p:spPr>
                <a:xfrm>
                  <a:off x="4150" y="2387"/>
                  <a:ext cx="499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06" name="Line 1031"/>
                <p:cNvSpPr/>
                <p:nvPr/>
              </p:nvSpPr>
              <p:spPr>
                <a:xfrm>
                  <a:off x="4649" y="2387"/>
                  <a:ext cx="499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07" name="Line 1032"/>
                <p:cNvSpPr/>
                <p:nvPr/>
              </p:nvSpPr>
              <p:spPr>
                <a:xfrm>
                  <a:off x="3651" y="2296"/>
                  <a:ext cx="0" cy="91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08" name="Line 1033"/>
                <p:cNvSpPr/>
                <p:nvPr/>
              </p:nvSpPr>
              <p:spPr>
                <a:xfrm>
                  <a:off x="4150" y="2296"/>
                  <a:ext cx="0" cy="91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09" name="Line 1034"/>
                <p:cNvSpPr/>
                <p:nvPr/>
              </p:nvSpPr>
              <p:spPr>
                <a:xfrm>
                  <a:off x="4649" y="2296"/>
                  <a:ext cx="0" cy="91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10" name="Line 1035"/>
                <p:cNvSpPr/>
                <p:nvPr/>
              </p:nvSpPr>
              <p:spPr>
                <a:xfrm>
                  <a:off x="5148" y="2296"/>
                  <a:ext cx="0" cy="91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6903" name="Text Box 1036"/>
              <p:cNvSpPr txBox="1"/>
              <p:nvPr/>
            </p:nvSpPr>
            <p:spPr>
              <a:xfrm>
                <a:off x="422" y="527"/>
                <a:ext cx="2119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0      50     100     150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米</a:t>
                </a:r>
              </a:p>
            </p:txBody>
          </p:sp>
        </p:grpSp>
        <p:sp>
          <p:nvSpPr>
            <p:cNvPr id="36901" name="Text Box 1037"/>
            <p:cNvSpPr txBox="1"/>
            <p:nvPr/>
          </p:nvSpPr>
          <p:spPr>
            <a:xfrm>
              <a:off x="0" y="663"/>
              <a:ext cx="5748" cy="672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表示图上</a:t>
              </a:r>
              <a:r>
                <a:rPr lang="en-US" altLang="zh-CN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厘米相当于实际距离</a:t>
              </a:r>
              <a:r>
                <a:rPr lang="en-US" altLang="zh-CN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     )</a:t>
              </a:r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米，</a:t>
              </a:r>
            </a:p>
            <a:p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把这个比例尺改写成数值比例尺是</a:t>
              </a:r>
              <a:r>
                <a:rPr lang="en-US" altLang="zh-CN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     </a:t>
              </a:r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　　）。</a:t>
              </a:r>
            </a:p>
          </p:txBody>
        </p:sp>
      </p:grpSp>
      <p:grpSp>
        <p:nvGrpSpPr>
          <p:cNvPr id="36867" name="Group 1038"/>
          <p:cNvGrpSpPr/>
          <p:nvPr/>
        </p:nvGrpSpPr>
        <p:grpSpPr>
          <a:xfrm>
            <a:off x="0" y="2349500"/>
            <a:ext cx="9572625" cy="2074863"/>
            <a:chOff x="0" y="1480"/>
            <a:chExt cx="6030" cy="1307"/>
          </a:xfrm>
        </p:grpSpPr>
        <p:grpSp>
          <p:nvGrpSpPr>
            <p:cNvPr id="36889" name="Group 1039"/>
            <p:cNvGrpSpPr/>
            <p:nvPr/>
          </p:nvGrpSpPr>
          <p:grpSpPr>
            <a:xfrm>
              <a:off x="340" y="1480"/>
              <a:ext cx="2206" cy="363"/>
              <a:chOff x="378" y="527"/>
              <a:chExt cx="2206" cy="363"/>
            </a:xfrm>
          </p:grpSpPr>
          <p:grpSp>
            <p:nvGrpSpPr>
              <p:cNvPr id="36891" name="Group 1040"/>
              <p:cNvGrpSpPr/>
              <p:nvPr/>
            </p:nvGrpSpPr>
            <p:grpSpPr>
              <a:xfrm>
                <a:off x="521" y="799"/>
                <a:ext cx="1497" cy="91"/>
                <a:chOff x="3651" y="2296"/>
                <a:chExt cx="1497" cy="91"/>
              </a:xfrm>
            </p:grpSpPr>
            <p:sp>
              <p:nvSpPr>
                <p:cNvPr id="36893" name="Line 1041"/>
                <p:cNvSpPr/>
                <p:nvPr/>
              </p:nvSpPr>
              <p:spPr>
                <a:xfrm>
                  <a:off x="3651" y="2387"/>
                  <a:ext cx="499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94" name="Line 1042"/>
                <p:cNvSpPr/>
                <p:nvPr/>
              </p:nvSpPr>
              <p:spPr>
                <a:xfrm>
                  <a:off x="4150" y="2387"/>
                  <a:ext cx="499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95" name="Line 1043"/>
                <p:cNvSpPr/>
                <p:nvPr/>
              </p:nvSpPr>
              <p:spPr>
                <a:xfrm>
                  <a:off x="4649" y="2387"/>
                  <a:ext cx="499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96" name="Line 1044"/>
                <p:cNvSpPr/>
                <p:nvPr/>
              </p:nvSpPr>
              <p:spPr>
                <a:xfrm>
                  <a:off x="3651" y="2296"/>
                  <a:ext cx="0" cy="91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97" name="Line 1045"/>
                <p:cNvSpPr/>
                <p:nvPr/>
              </p:nvSpPr>
              <p:spPr>
                <a:xfrm>
                  <a:off x="4150" y="2296"/>
                  <a:ext cx="0" cy="91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98" name="Line 1046"/>
                <p:cNvSpPr/>
                <p:nvPr/>
              </p:nvSpPr>
              <p:spPr>
                <a:xfrm>
                  <a:off x="4649" y="2296"/>
                  <a:ext cx="0" cy="91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99" name="Line 1047"/>
                <p:cNvSpPr/>
                <p:nvPr/>
              </p:nvSpPr>
              <p:spPr>
                <a:xfrm>
                  <a:off x="5148" y="2296"/>
                  <a:ext cx="0" cy="91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6892" name="Text Box 1048"/>
              <p:cNvSpPr txBox="1"/>
              <p:nvPr/>
            </p:nvSpPr>
            <p:spPr>
              <a:xfrm>
                <a:off x="378" y="527"/>
                <a:ext cx="2206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0      40     80     120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千米</a:t>
                </a:r>
              </a:p>
            </p:txBody>
          </p:sp>
        </p:grpSp>
        <p:sp>
          <p:nvSpPr>
            <p:cNvPr id="36890" name="Text Box 1049"/>
            <p:cNvSpPr txBox="1"/>
            <p:nvPr/>
          </p:nvSpPr>
          <p:spPr>
            <a:xfrm>
              <a:off x="0" y="2115"/>
              <a:ext cx="6030" cy="672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表示图上</a:t>
              </a:r>
              <a:r>
                <a:rPr lang="en-US" altLang="zh-CN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厘米相当于实际距离</a:t>
              </a:r>
              <a:r>
                <a:rPr lang="en-US" altLang="zh-CN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     )</a:t>
              </a:r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千米，</a:t>
              </a:r>
            </a:p>
            <a:p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把这个比例尺改写成数值比例尺是</a:t>
              </a:r>
              <a:r>
                <a:rPr lang="en-US" altLang="zh-CN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</a:t>
              </a:r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　　  　   ）。</a:t>
              </a:r>
            </a:p>
          </p:txBody>
        </p:sp>
      </p:grpSp>
      <p:grpSp>
        <p:nvGrpSpPr>
          <p:cNvPr id="36868" name="Group 1050"/>
          <p:cNvGrpSpPr/>
          <p:nvPr/>
        </p:nvGrpSpPr>
        <p:grpSpPr>
          <a:xfrm>
            <a:off x="0" y="4652963"/>
            <a:ext cx="9572625" cy="2003425"/>
            <a:chOff x="0" y="2931"/>
            <a:chExt cx="6030" cy="1262"/>
          </a:xfrm>
        </p:grpSpPr>
        <p:grpSp>
          <p:nvGrpSpPr>
            <p:cNvPr id="36875" name="Group 1051"/>
            <p:cNvGrpSpPr/>
            <p:nvPr/>
          </p:nvGrpSpPr>
          <p:grpSpPr>
            <a:xfrm>
              <a:off x="204" y="2931"/>
              <a:ext cx="2313" cy="408"/>
              <a:chOff x="295" y="3022"/>
              <a:chExt cx="3856" cy="408"/>
            </a:xfrm>
          </p:grpSpPr>
          <p:sp>
            <p:nvSpPr>
              <p:cNvPr id="36877" name="Text Box 1052"/>
              <p:cNvSpPr txBox="1"/>
              <p:nvPr/>
            </p:nvSpPr>
            <p:spPr>
              <a:xfrm>
                <a:off x="295" y="3022"/>
                <a:ext cx="3856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0       60     120    180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千米</a:t>
                </a:r>
              </a:p>
            </p:txBody>
          </p:sp>
          <p:grpSp>
            <p:nvGrpSpPr>
              <p:cNvPr id="36878" name="Group 1053"/>
              <p:cNvGrpSpPr/>
              <p:nvPr/>
            </p:nvGrpSpPr>
            <p:grpSpPr>
              <a:xfrm>
                <a:off x="483" y="3339"/>
                <a:ext cx="2987" cy="91"/>
                <a:chOff x="483" y="3339"/>
                <a:chExt cx="2987" cy="91"/>
              </a:xfrm>
            </p:grpSpPr>
            <p:sp>
              <p:nvSpPr>
                <p:cNvPr id="36879" name="Line 1054"/>
                <p:cNvSpPr/>
                <p:nvPr/>
              </p:nvSpPr>
              <p:spPr>
                <a:xfrm>
                  <a:off x="483" y="3430"/>
                  <a:ext cx="499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80" name="Line 1055"/>
                <p:cNvSpPr/>
                <p:nvPr/>
              </p:nvSpPr>
              <p:spPr>
                <a:xfrm>
                  <a:off x="982" y="3430"/>
                  <a:ext cx="499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81" name="Line 1056"/>
                <p:cNvSpPr/>
                <p:nvPr/>
              </p:nvSpPr>
              <p:spPr>
                <a:xfrm>
                  <a:off x="1481" y="3430"/>
                  <a:ext cx="499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82" name="Line 1057"/>
                <p:cNvSpPr/>
                <p:nvPr/>
              </p:nvSpPr>
              <p:spPr>
                <a:xfrm>
                  <a:off x="483" y="3339"/>
                  <a:ext cx="0" cy="91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83" name="Line 1058"/>
                <p:cNvSpPr/>
                <p:nvPr/>
              </p:nvSpPr>
              <p:spPr>
                <a:xfrm>
                  <a:off x="1481" y="3339"/>
                  <a:ext cx="0" cy="91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84" name="Line 1059"/>
                <p:cNvSpPr/>
                <p:nvPr/>
              </p:nvSpPr>
              <p:spPr>
                <a:xfrm>
                  <a:off x="1973" y="3430"/>
                  <a:ext cx="499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85" name="Line 1060"/>
                <p:cNvSpPr/>
                <p:nvPr/>
              </p:nvSpPr>
              <p:spPr>
                <a:xfrm>
                  <a:off x="2472" y="3430"/>
                  <a:ext cx="499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86" name="Line 1061"/>
                <p:cNvSpPr/>
                <p:nvPr/>
              </p:nvSpPr>
              <p:spPr>
                <a:xfrm>
                  <a:off x="2971" y="3430"/>
                  <a:ext cx="499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87" name="Line 1062"/>
                <p:cNvSpPr/>
                <p:nvPr/>
              </p:nvSpPr>
              <p:spPr>
                <a:xfrm>
                  <a:off x="2472" y="3339"/>
                  <a:ext cx="0" cy="91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88" name="Line 1063"/>
                <p:cNvSpPr/>
                <p:nvPr/>
              </p:nvSpPr>
              <p:spPr>
                <a:xfrm>
                  <a:off x="3470" y="3339"/>
                  <a:ext cx="0" cy="91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6876" name="Text Box 1064"/>
            <p:cNvSpPr txBox="1"/>
            <p:nvPr/>
          </p:nvSpPr>
          <p:spPr>
            <a:xfrm>
              <a:off x="0" y="3521"/>
              <a:ext cx="6030" cy="672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表示图上</a:t>
              </a:r>
              <a:r>
                <a:rPr lang="en-US" altLang="zh-CN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厘米相当于实际距离</a:t>
              </a:r>
              <a:r>
                <a:rPr lang="en-US" altLang="zh-CN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     )</a:t>
              </a:r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千米，</a:t>
              </a:r>
            </a:p>
            <a:p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把这个比例尺改写成数值比例尺是</a:t>
              </a:r>
              <a:r>
                <a:rPr lang="en-US" altLang="zh-CN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     </a:t>
              </a:r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　　　）。</a:t>
              </a:r>
            </a:p>
          </p:txBody>
        </p:sp>
      </p:grpSp>
      <p:sp>
        <p:nvSpPr>
          <p:cNvPr id="53289" name="Text Box 1065"/>
          <p:cNvSpPr txBox="1"/>
          <p:nvPr/>
        </p:nvSpPr>
        <p:spPr>
          <a:xfrm>
            <a:off x="6227763" y="1052513"/>
            <a:ext cx="63500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53290" name="Text Box 1066"/>
          <p:cNvSpPr txBox="1"/>
          <p:nvPr/>
        </p:nvSpPr>
        <p:spPr>
          <a:xfrm>
            <a:off x="6627813" y="1557338"/>
            <a:ext cx="1446212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1:5000</a:t>
            </a:r>
          </a:p>
        </p:txBody>
      </p:sp>
      <p:sp>
        <p:nvSpPr>
          <p:cNvPr id="53291" name="Text Box 1067"/>
          <p:cNvSpPr txBox="1"/>
          <p:nvPr/>
        </p:nvSpPr>
        <p:spPr>
          <a:xfrm>
            <a:off x="6011863" y="3357563"/>
            <a:ext cx="63500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40</a:t>
            </a:r>
          </a:p>
        </p:txBody>
      </p:sp>
      <p:sp>
        <p:nvSpPr>
          <p:cNvPr id="53292" name="Text Box 1068"/>
          <p:cNvSpPr txBox="1"/>
          <p:nvPr/>
        </p:nvSpPr>
        <p:spPr>
          <a:xfrm>
            <a:off x="6505575" y="3860800"/>
            <a:ext cx="212248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1:4000000</a:t>
            </a:r>
          </a:p>
        </p:txBody>
      </p:sp>
      <p:sp>
        <p:nvSpPr>
          <p:cNvPr id="53293" name="Text Box 1069"/>
          <p:cNvSpPr txBox="1"/>
          <p:nvPr/>
        </p:nvSpPr>
        <p:spPr>
          <a:xfrm>
            <a:off x="5940425" y="5589588"/>
            <a:ext cx="63500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53294" name="Text Box 1070"/>
          <p:cNvSpPr txBox="1"/>
          <p:nvPr/>
        </p:nvSpPr>
        <p:spPr>
          <a:xfrm>
            <a:off x="6505575" y="6092825"/>
            <a:ext cx="212248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1:6000000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9" grpId="0"/>
      <p:bldP spid="53290" grpId="0"/>
      <p:bldP spid="53291" grpId="0"/>
      <p:bldP spid="53292" grpId="0"/>
      <p:bldP spid="53293" grpId="0"/>
      <p:bldP spid="532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7"/>
          <p:cNvGrpSpPr/>
          <p:nvPr/>
        </p:nvGrpSpPr>
        <p:grpSpPr>
          <a:xfrm>
            <a:off x="468313" y="404813"/>
            <a:ext cx="8424862" cy="6324600"/>
            <a:chOff x="295" y="255"/>
            <a:chExt cx="5307" cy="3984"/>
          </a:xfrm>
        </p:grpSpPr>
        <p:pic>
          <p:nvPicPr>
            <p:cNvPr id="37893" name="Picture 2" descr="zgd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" y="255"/>
              <a:ext cx="5307" cy="39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894" name="Line 5"/>
            <p:cNvSpPr/>
            <p:nvPr/>
          </p:nvSpPr>
          <p:spPr>
            <a:xfrm>
              <a:off x="3833" y="1797"/>
              <a:ext cx="453" cy="817"/>
            </a:xfrm>
            <a:prstGeom prst="line">
              <a:avLst/>
            </a:prstGeom>
            <a:ln w="412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27" name="Text Box 3"/>
          <p:cNvSpPr txBox="1"/>
          <p:nvPr/>
        </p:nvSpPr>
        <p:spPr>
          <a:xfrm>
            <a:off x="179388" y="4724400"/>
            <a:ext cx="8496300" cy="17399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在这副图中，量得南京到北京的图上距离是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4.5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厘米，表示实际距离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900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千米。你能计算出这副图的比例尺吗？</a:t>
            </a:r>
          </a:p>
        </p:txBody>
      </p:sp>
      <p:pic>
        <p:nvPicPr>
          <p:cNvPr id="37892" name="Picture 8" descr="小学资源网官方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0275"/>
            <a:ext cx="1763713" cy="847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/>
          <p:nvPr/>
        </p:nvSpPr>
        <p:spPr>
          <a:xfrm>
            <a:off x="685800" y="1143000"/>
            <a:ext cx="6324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dirty="0">
                <a:solidFill>
                  <a:srgbClr val="0000CC"/>
                </a:solidFill>
                <a:latin typeface="Arial" panose="020B0604020202020204" pitchFamily="34" charset="0"/>
              </a:rPr>
              <a:t>900</a:t>
            </a:r>
            <a:r>
              <a:rPr lang="zh-CN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千米</a:t>
            </a:r>
            <a:r>
              <a:rPr lang="en-US" altLang="zh-CN" sz="4000" dirty="0">
                <a:solidFill>
                  <a:srgbClr val="0000CC"/>
                </a:solidFill>
                <a:latin typeface="Arial" panose="020B0604020202020204" pitchFamily="34" charset="0"/>
              </a:rPr>
              <a:t>=90000000</a:t>
            </a:r>
            <a:r>
              <a:rPr lang="zh-CN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厘米</a:t>
            </a:r>
          </a:p>
        </p:txBody>
      </p:sp>
      <p:grpSp>
        <p:nvGrpSpPr>
          <p:cNvPr id="50179" name="Group 3"/>
          <p:cNvGrpSpPr/>
          <p:nvPr/>
        </p:nvGrpSpPr>
        <p:grpSpPr>
          <a:xfrm>
            <a:off x="685800" y="2209800"/>
            <a:ext cx="2743200" cy="2530475"/>
            <a:chOff x="432" y="1392"/>
            <a:chExt cx="1728" cy="1594"/>
          </a:xfrm>
        </p:grpSpPr>
        <p:sp>
          <p:nvSpPr>
            <p:cNvPr id="38925" name="Text Box 4"/>
            <p:cNvSpPr txBox="1"/>
            <p:nvPr/>
          </p:nvSpPr>
          <p:spPr>
            <a:xfrm>
              <a:off x="432" y="1392"/>
              <a:ext cx="1728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 dirty="0">
                  <a:solidFill>
                    <a:srgbClr val="0000CC"/>
                  </a:solidFill>
                  <a:latin typeface="Arial" panose="020B0604020202020204" pitchFamily="34" charset="0"/>
                </a:rPr>
                <a:t>4.5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CN" sz="4000" dirty="0">
                  <a:solidFill>
                    <a:srgbClr val="0000CC"/>
                  </a:solidFill>
                  <a:latin typeface="Arial" panose="020B0604020202020204" pitchFamily="34" charset="0"/>
                </a:rPr>
                <a:t>90000000</a:t>
              </a:r>
            </a:p>
            <a:p>
              <a:pPr algn="ctr">
                <a:spcBef>
                  <a:spcPct val="50000"/>
                </a:spcBef>
              </a:pPr>
              <a:endParaRPr lang="en-US" altLang="zh-CN" sz="4000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926" name="Line 5"/>
            <p:cNvSpPr/>
            <p:nvPr/>
          </p:nvSpPr>
          <p:spPr>
            <a:xfrm>
              <a:off x="528" y="1920"/>
              <a:ext cx="158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82" name="Group 6"/>
          <p:cNvGrpSpPr/>
          <p:nvPr/>
        </p:nvGrpSpPr>
        <p:grpSpPr>
          <a:xfrm>
            <a:off x="3505200" y="2209800"/>
            <a:ext cx="3733800" cy="1616075"/>
            <a:chOff x="2208" y="1392"/>
            <a:chExt cx="2352" cy="1018"/>
          </a:xfrm>
        </p:grpSpPr>
        <p:sp>
          <p:nvSpPr>
            <p:cNvPr id="38922" name="Rectangle 7"/>
            <p:cNvSpPr/>
            <p:nvPr/>
          </p:nvSpPr>
          <p:spPr>
            <a:xfrm>
              <a:off x="2208" y="1680"/>
              <a:ext cx="303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0000CC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38923" name="Rectangle 8"/>
            <p:cNvSpPr/>
            <p:nvPr/>
          </p:nvSpPr>
          <p:spPr>
            <a:xfrm>
              <a:off x="2592" y="1392"/>
              <a:ext cx="1968" cy="10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 dirty="0">
                  <a:solidFill>
                    <a:srgbClr val="0000CC"/>
                  </a:solidFill>
                  <a:latin typeface="Arial" panose="020B0604020202020204" pitchFamily="34" charset="0"/>
                </a:rPr>
                <a:t>1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CN" sz="4000" dirty="0">
                  <a:solidFill>
                    <a:srgbClr val="0000CC"/>
                  </a:solidFill>
                  <a:latin typeface="Arial" panose="020B0604020202020204" pitchFamily="34" charset="0"/>
                </a:rPr>
                <a:t>20000000</a:t>
              </a:r>
            </a:p>
          </p:txBody>
        </p:sp>
        <p:sp>
          <p:nvSpPr>
            <p:cNvPr id="38924" name="Line 9"/>
            <p:cNvSpPr/>
            <p:nvPr/>
          </p:nvSpPr>
          <p:spPr>
            <a:xfrm>
              <a:off x="2736" y="1920"/>
              <a:ext cx="158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86" name="Group 10"/>
          <p:cNvGrpSpPr/>
          <p:nvPr/>
        </p:nvGrpSpPr>
        <p:grpSpPr>
          <a:xfrm>
            <a:off x="228600" y="4191000"/>
            <a:ext cx="8610600" cy="1616075"/>
            <a:chOff x="144" y="2640"/>
            <a:chExt cx="5424" cy="1018"/>
          </a:xfrm>
        </p:grpSpPr>
        <p:sp>
          <p:nvSpPr>
            <p:cNvPr id="38918" name="Text Box 11"/>
            <p:cNvSpPr txBox="1"/>
            <p:nvPr/>
          </p:nvSpPr>
          <p:spPr>
            <a:xfrm>
              <a:off x="144" y="2976"/>
              <a:ext cx="364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4000" dirty="0">
                  <a:solidFill>
                    <a:srgbClr val="0000CC"/>
                  </a:solidFill>
                  <a:latin typeface="Arial" panose="020B0604020202020204" pitchFamily="34" charset="0"/>
                </a:rPr>
                <a:t>答：这幅图的比例尺是    </a:t>
              </a:r>
            </a:p>
          </p:txBody>
        </p:sp>
        <p:grpSp>
          <p:nvGrpSpPr>
            <p:cNvPr id="38919" name="Group 12"/>
            <p:cNvGrpSpPr/>
            <p:nvPr/>
          </p:nvGrpSpPr>
          <p:grpSpPr>
            <a:xfrm>
              <a:off x="3600" y="2640"/>
              <a:ext cx="1968" cy="1018"/>
              <a:chOff x="3600" y="2640"/>
              <a:chExt cx="1968" cy="1018"/>
            </a:xfrm>
          </p:grpSpPr>
          <p:sp>
            <p:nvSpPr>
              <p:cNvPr id="38920" name="Rectangle 13"/>
              <p:cNvSpPr/>
              <p:nvPr/>
            </p:nvSpPr>
            <p:spPr>
              <a:xfrm>
                <a:off x="3600" y="2640"/>
                <a:ext cx="1968" cy="10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4000" dirty="0">
                    <a:solidFill>
                      <a:srgbClr val="0000CC"/>
                    </a:solidFill>
                    <a:latin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altLang="zh-CN" sz="4000" dirty="0">
                    <a:solidFill>
                      <a:srgbClr val="0000CC"/>
                    </a:solidFill>
                    <a:latin typeface="Arial" panose="020B0604020202020204" pitchFamily="34" charset="0"/>
                  </a:rPr>
                  <a:t>20000000</a:t>
                </a:r>
              </a:p>
            </p:txBody>
          </p:sp>
          <p:sp>
            <p:nvSpPr>
              <p:cNvPr id="38921" name="Line 14"/>
              <p:cNvSpPr/>
              <p:nvPr/>
            </p:nvSpPr>
            <p:spPr>
              <a:xfrm>
                <a:off x="3792" y="3120"/>
                <a:ext cx="158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/>
          <p:nvPr/>
        </p:nvSpPr>
        <p:spPr>
          <a:xfrm>
            <a:off x="179388" y="333375"/>
            <a:ext cx="8820150" cy="2563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判断题：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charset="0"/>
              </a:rPr>
              <a:t>1</a:t>
            </a:r>
            <a:r>
              <a:rPr lang="zh-CN" altLang="en-US" sz="3600" b="1" dirty="0">
                <a:latin typeface="Times New Roman" panose="02020603050405020304" charset="0"/>
              </a:rPr>
              <a:t>）小华在绘制学校操场平面图时，用</a:t>
            </a:r>
            <a:r>
              <a:rPr lang="en-US" altLang="zh-CN" sz="3600" b="1" dirty="0">
                <a:latin typeface="Times New Roman" panose="02020603050405020304" charset="0"/>
              </a:rPr>
              <a:t>20</a:t>
            </a:r>
            <a:r>
              <a:rPr lang="zh-CN" altLang="en-US" sz="3600" b="1" dirty="0">
                <a:latin typeface="Times New Roman" panose="02020603050405020304" charset="0"/>
              </a:rPr>
              <a:t>厘米的线段表示地面上</a:t>
            </a:r>
            <a:r>
              <a:rPr lang="en-US" altLang="zh-CN" sz="3600" b="1" dirty="0">
                <a:latin typeface="Times New Roman" panose="02020603050405020304" charset="0"/>
              </a:rPr>
              <a:t>40</a:t>
            </a:r>
            <a:r>
              <a:rPr lang="zh-CN" altLang="en-US" sz="3600" b="1" dirty="0">
                <a:latin typeface="Times New Roman" panose="02020603050405020304" charset="0"/>
              </a:rPr>
              <a:t>米的距离，这幅图的比例尺为</a:t>
            </a:r>
            <a:r>
              <a:rPr lang="en-US" altLang="zh-CN" sz="3600" b="1" dirty="0">
                <a:latin typeface="Times New Roman" panose="02020603050405020304" charset="0"/>
              </a:rPr>
              <a:t>1︰2</a:t>
            </a:r>
            <a:r>
              <a:rPr lang="zh-CN" altLang="en-US" sz="3600" b="1" dirty="0">
                <a:latin typeface="Times New Roman" panose="02020603050405020304" charset="0"/>
              </a:rPr>
              <a:t>。                   </a:t>
            </a:r>
            <a:r>
              <a:rPr lang="en-US" altLang="zh-CN" sz="3600" b="1" dirty="0">
                <a:latin typeface="Times New Roman" panose="02020603050405020304" charset="0"/>
              </a:rPr>
              <a:t>(          )</a:t>
            </a:r>
          </a:p>
        </p:txBody>
      </p:sp>
      <p:sp>
        <p:nvSpPr>
          <p:cNvPr id="54275" name="Text Box 3"/>
          <p:cNvSpPr txBox="1"/>
          <p:nvPr/>
        </p:nvSpPr>
        <p:spPr>
          <a:xfrm>
            <a:off x="115888" y="5157788"/>
            <a:ext cx="8416925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宋体" panose="02010600030101010101" pitchFamily="2" charset="-122"/>
              </a:rPr>
              <a:t>3</a:t>
            </a:r>
            <a:r>
              <a:rPr lang="zh-CN" altLang="en-US" sz="3600" b="1" dirty="0">
                <a:latin typeface="宋体" panose="02010600030101010101" pitchFamily="2" charset="-122"/>
              </a:rPr>
              <a:t>）一幅图的比例尺是</a:t>
            </a:r>
            <a:r>
              <a:rPr lang="en-US" altLang="zh-CN" sz="3600" b="1" dirty="0">
                <a:latin typeface="宋体" panose="02010600030101010101" pitchFamily="2" charset="-122"/>
              </a:rPr>
              <a:t>6︰1</a:t>
            </a:r>
            <a:r>
              <a:rPr lang="zh-CN" altLang="en-US" sz="3600" b="1" dirty="0">
                <a:latin typeface="宋体" panose="02010600030101010101" pitchFamily="2" charset="-122"/>
              </a:rPr>
              <a:t>，这幅图所表示的实际距离大于图上距离 </a:t>
            </a:r>
            <a:r>
              <a:rPr lang="en-US" altLang="zh-CN" sz="3600" b="1" dirty="0">
                <a:latin typeface="宋体" panose="02010600030101010101" pitchFamily="2" charset="-122"/>
              </a:rPr>
              <a:t>.(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</a:rPr>
              <a:t>      </a:t>
            </a:r>
            <a:r>
              <a:rPr lang="en-US" altLang="zh-CN" sz="3600" b="1" dirty="0">
                <a:latin typeface="宋体" panose="02010600030101010101" pitchFamily="2" charset="-122"/>
              </a:rPr>
              <a:t> )</a:t>
            </a:r>
          </a:p>
        </p:txBody>
      </p:sp>
      <p:sp>
        <p:nvSpPr>
          <p:cNvPr id="54276" name="Text Box 4"/>
          <p:cNvSpPr txBox="1"/>
          <p:nvPr/>
        </p:nvSpPr>
        <p:spPr>
          <a:xfrm>
            <a:off x="250825" y="3141663"/>
            <a:ext cx="8085138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charset="0"/>
              </a:rPr>
              <a:t>2</a:t>
            </a:r>
            <a:r>
              <a:rPr lang="zh-CN" altLang="en-US" sz="3600" b="1" dirty="0">
                <a:latin typeface="Times New Roman" panose="02020603050405020304" charset="0"/>
              </a:rPr>
              <a:t>）某机器零件设计图纸所用的比例尺为</a:t>
            </a:r>
            <a:r>
              <a:rPr lang="en-US" altLang="zh-CN" sz="3600" b="1" dirty="0">
                <a:latin typeface="Times New Roman" panose="02020603050405020304" charset="0"/>
              </a:rPr>
              <a:t>1︰1</a:t>
            </a:r>
            <a:r>
              <a:rPr lang="zh-CN" altLang="en-US" sz="3600" b="1" dirty="0">
                <a:latin typeface="Times New Roman" panose="02020603050405020304" charset="0"/>
              </a:rPr>
              <a:t>，说明了该零件的实际长度与图上是一样的</a:t>
            </a:r>
            <a:r>
              <a:rPr lang="zh-CN" altLang="en-US" sz="3600" b="1" dirty="0">
                <a:latin typeface="宋体" panose="02010600030101010101" pitchFamily="2" charset="-122"/>
              </a:rPr>
              <a:t>。             </a:t>
            </a:r>
            <a:r>
              <a:rPr lang="en-US" altLang="zh-CN" sz="3600" b="1" dirty="0">
                <a:latin typeface="宋体" panose="02010600030101010101" pitchFamily="2" charset="-122"/>
              </a:rPr>
              <a:t>(    )</a:t>
            </a:r>
            <a:endParaRPr lang="en-US" altLang="zh-CN" sz="3600" dirty="0">
              <a:latin typeface="宋体" panose="02010600030101010101" pitchFamily="2" charset="-122"/>
            </a:endParaRPr>
          </a:p>
        </p:txBody>
      </p:sp>
      <p:sp>
        <p:nvSpPr>
          <p:cNvPr id="39941" name="WordArt 5"/>
          <p:cNvSpPr>
            <a:spLocks noTextEdit="1"/>
          </p:cNvSpPr>
          <p:nvPr/>
        </p:nvSpPr>
        <p:spPr>
          <a:xfrm rot="5400000">
            <a:off x="6588125" y="2420938"/>
            <a:ext cx="457200" cy="457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39942" name="WordArt 6"/>
          <p:cNvSpPr>
            <a:spLocks noTextEdit="1"/>
          </p:cNvSpPr>
          <p:nvPr/>
        </p:nvSpPr>
        <p:spPr>
          <a:xfrm rot="5400000">
            <a:off x="6659563" y="5949950"/>
            <a:ext cx="457200" cy="457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39943" name="WordArt 7"/>
          <p:cNvSpPr>
            <a:spLocks noTextEdit="1"/>
          </p:cNvSpPr>
          <p:nvPr/>
        </p:nvSpPr>
        <p:spPr>
          <a:xfrm rot="5400000">
            <a:off x="6516688" y="4437063"/>
            <a:ext cx="457200" cy="4572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542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/>
          <p:nvPr/>
        </p:nvGrpSpPr>
        <p:grpSpPr>
          <a:xfrm>
            <a:off x="0" y="304800"/>
            <a:ext cx="9144000" cy="5572125"/>
            <a:chOff x="0" y="300"/>
            <a:chExt cx="5760" cy="3510"/>
          </a:xfrm>
        </p:grpSpPr>
        <p:sp>
          <p:nvSpPr>
            <p:cNvPr id="40964" name="Text Box 3"/>
            <p:cNvSpPr txBox="1"/>
            <p:nvPr/>
          </p:nvSpPr>
          <p:spPr>
            <a:xfrm>
              <a:off x="340" y="300"/>
              <a:ext cx="3039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6000" dirty="0">
                  <a:solidFill>
                    <a:srgbClr val="FF0000"/>
                  </a:solidFill>
                  <a:latin typeface="Arial" panose="020B0604020202020204" pitchFamily="34" charset="0"/>
                </a:rPr>
                <a:t>选择题：</a:t>
              </a:r>
            </a:p>
          </p:txBody>
        </p:sp>
        <p:sp>
          <p:nvSpPr>
            <p:cNvPr id="40965" name="Text Box 4"/>
            <p:cNvSpPr txBox="1"/>
            <p:nvPr/>
          </p:nvSpPr>
          <p:spPr>
            <a:xfrm>
              <a:off x="0" y="1162"/>
              <a:ext cx="5760" cy="26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5400" dirty="0">
                  <a:latin typeface="Arial" panose="020B0604020202020204" pitchFamily="34" charset="0"/>
                </a:rPr>
                <a:t>（</a:t>
              </a:r>
              <a:r>
                <a:rPr lang="en-US" altLang="zh-CN" sz="5400" dirty="0">
                  <a:latin typeface="Arial" panose="020B0604020202020204" pitchFamily="34" charset="0"/>
                </a:rPr>
                <a:t>1</a:t>
              </a:r>
              <a:r>
                <a:rPr lang="zh-CN" altLang="en-US" sz="5400" dirty="0">
                  <a:latin typeface="Arial" panose="020B0604020202020204" pitchFamily="34" charset="0"/>
                </a:rPr>
                <a:t>）用</a:t>
              </a:r>
              <a:r>
                <a:rPr lang="en-US" altLang="zh-CN" sz="5400" dirty="0">
                  <a:latin typeface="Arial" panose="020B0604020202020204" pitchFamily="34" charset="0"/>
                </a:rPr>
                <a:t>10</a:t>
              </a:r>
              <a:r>
                <a:rPr lang="zh-CN" altLang="en-US" sz="5400" dirty="0">
                  <a:latin typeface="Arial" panose="020B0604020202020204" pitchFamily="34" charset="0"/>
                </a:rPr>
                <a:t>厘米表示实际距离</a:t>
              </a:r>
              <a:r>
                <a:rPr lang="en-US" altLang="zh-CN" sz="5400" dirty="0">
                  <a:latin typeface="Arial" panose="020B0604020202020204" pitchFamily="34" charset="0"/>
                </a:rPr>
                <a:t>9</a:t>
              </a:r>
              <a:r>
                <a:rPr lang="zh-CN" altLang="en-US" sz="5400" dirty="0">
                  <a:latin typeface="Arial" panose="020B0604020202020204" pitchFamily="34" charset="0"/>
                </a:rPr>
                <a:t>千米，这副图的比例尺是</a:t>
              </a:r>
            </a:p>
            <a:p>
              <a:r>
                <a:rPr lang="zh-CN" altLang="en-US" sz="5400" dirty="0">
                  <a:latin typeface="Arial" panose="020B0604020202020204" pitchFamily="34" charset="0"/>
                </a:rPr>
                <a:t>（     ）。 </a:t>
              </a:r>
            </a:p>
            <a:p>
              <a:r>
                <a:rPr lang="en-US" altLang="zh-CN" sz="5400" dirty="0">
                  <a:latin typeface="Arial" panose="020B0604020202020204" pitchFamily="34" charset="0"/>
                </a:rPr>
                <a:t>A  1∶900000     B  1∶90000    C   1∶900</a:t>
              </a:r>
            </a:p>
          </p:txBody>
        </p:sp>
      </p:grpSp>
      <p:sp>
        <p:nvSpPr>
          <p:cNvPr id="29701" name="Rectangle 5"/>
          <p:cNvSpPr/>
          <p:nvPr/>
        </p:nvSpPr>
        <p:spPr>
          <a:xfrm>
            <a:off x="914400" y="3276600"/>
            <a:ext cx="792163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/>
          <p:nvPr/>
        </p:nvSpPr>
        <p:spPr>
          <a:xfrm>
            <a:off x="6011863" y="1484313"/>
            <a:ext cx="679450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grpSp>
        <p:nvGrpSpPr>
          <p:cNvPr id="41987" name="Group 3"/>
          <p:cNvGrpSpPr/>
          <p:nvPr/>
        </p:nvGrpSpPr>
        <p:grpSpPr>
          <a:xfrm>
            <a:off x="179388" y="549275"/>
            <a:ext cx="8964612" cy="6308725"/>
            <a:chOff x="113" y="346"/>
            <a:chExt cx="5647" cy="3869"/>
          </a:xfrm>
        </p:grpSpPr>
        <p:sp>
          <p:nvSpPr>
            <p:cNvPr id="41988" name="Text Box 4"/>
            <p:cNvSpPr txBox="1"/>
            <p:nvPr/>
          </p:nvSpPr>
          <p:spPr>
            <a:xfrm>
              <a:off x="113" y="346"/>
              <a:ext cx="5647" cy="25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5400" dirty="0">
                  <a:latin typeface="Arial" panose="020B0604020202020204" pitchFamily="34" charset="0"/>
                </a:rPr>
                <a:t>（</a:t>
              </a:r>
              <a:r>
                <a:rPr lang="en-US" altLang="zh-CN" sz="5400" dirty="0">
                  <a:latin typeface="Arial" panose="020B0604020202020204" pitchFamily="34" charset="0"/>
                </a:rPr>
                <a:t>2</a:t>
              </a:r>
              <a:r>
                <a:rPr lang="zh-CN" altLang="en-US" sz="5400" dirty="0">
                  <a:latin typeface="Arial" panose="020B0604020202020204" pitchFamily="34" charset="0"/>
                </a:rPr>
                <a:t>）</a:t>
              </a:r>
              <a:r>
                <a:rPr lang="en-US" altLang="zh-CN" sz="5400" dirty="0">
                  <a:latin typeface="Arial" panose="020B0604020202020204" pitchFamily="34" charset="0"/>
                </a:rPr>
                <a:t>1∶240000000</a:t>
              </a:r>
              <a:r>
                <a:rPr lang="zh-CN" altLang="en-US" sz="5400" dirty="0">
                  <a:latin typeface="Arial" panose="020B0604020202020204" pitchFamily="34" charset="0"/>
                </a:rPr>
                <a:t>表示图上</a:t>
              </a:r>
              <a:r>
                <a:rPr lang="en-US" altLang="zh-CN" sz="5400" dirty="0">
                  <a:latin typeface="Arial" panose="020B0604020202020204" pitchFamily="34" charset="0"/>
                </a:rPr>
                <a:t>1</a:t>
              </a:r>
              <a:r>
                <a:rPr lang="zh-CN" altLang="en-US" sz="5400" dirty="0">
                  <a:latin typeface="Arial" panose="020B0604020202020204" pitchFamily="34" charset="0"/>
                </a:rPr>
                <a:t>厘米，实际是（  ）千米。</a:t>
              </a:r>
            </a:p>
            <a:p>
              <a:r>
                <a:rPr lang="en-US" altLang="zh-CN" sz="5400" dirty="0">
                  <a:latin typeface="Arial" panose="020B0604020202020204" pitchFamily="34" charset="0"/>
                </a:rPr>
                <a:t>A    24                B    240              C   2400</a:t>
              </a:r>
            </a:p>
          </p:txBody>
        </p:sp>
        <p:pic>
          <p:nvPicPr>
            <p:cNvPr id="41989" name="Picture 5" descr="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79" y="2523"/>
              <a:ext cx="2256" cy="169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未命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052513"/>
            <a:ext cx="4248150" cy="143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Rectangle 3"/>
          <p:cNvSpPr/>
          <p:nvPr/>
        </p:nvSpPr>
        <p:spPr>
          <a:xfrm>
            <a:off x="0" y="0"/>
            <a:ext cx="908050" cy="2746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>
              <a:buNone/>
            </a:pPr>
            <a:r>
              <a:rPr lang="en-US" altLang="zh-CN" sz="1200" dirty="0">
                <a:latin typeface="Times New Roman" panose="02020603050405020304" charset="0"/>
                <a:ea typeface="仿宋_GB2312" pitchFamily="49" charset="-122"/>
              </a:rPr>
              <a:t>                   </a:t>
            </a:r>
            <a:endParaRPr lang="en-US" altLang="zh-CN" dirty="0"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31748" name="Rectangle 4"/>
          <p:cNvSpPr/>
          <p:nvPr/>
        </p:nvSpPr>
        <p:spPr>
          <a:xfrm>
            <a:off x="5508625" y="2420938"/>
            <a:ext cx="6477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grpSp>
        <p:nvGrpSpPr>
          <p:cNvPr id="43013" name="Group 5"/>
          <p:cNvGrpSpPr/>
          <p:nvPr/>
        </p:nvGrpSpPr>
        <p:grpSpPr>
          <a:xfrm>
            <a:off x="0" y="1557338"/>
            <a:ext cx="9144000" cy="5133975"/>
            <a:chOff x="0" y="981"/>
            <a:chExt cx="5760" cy="3234"/>
          </a:xfrm>
        </p:grpSpPr>
        <p:sp>
          <p:nvSpPr>
            <p:cNvPr id="43014" name="Text Box 6"/>
            <p:cNvSpPr txBox="1"/>
            <p:nvPr/>
          </p:nvSpPr>
          <p:spPr>
            <a:xfrm>
              <a:off x="0" y="981"/>
              <a:ext cx="5760" cy="21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5400" dirty="0">
                  <a:latin typeface="Arial" panose="020B0604020202020204" pitchFamily="34" charset="0"/>
                </a:rPr>
                <a:t>（</a:t>
              </a:r>
              <a:r>
                <a:rPr lang="en-US" altLang="zh-CN" sz="5400" dirty="0">
                  <a:latin typeface="Arial" panose="020B0604020202020204" pitchFamily="34" charset="0"/>
                </a:rPr>
                <a:t>3</a:t>
              </a:r>
              <a:r>
                <a:rPr lang="zh-CN" altLang="en-US" sz="5400" dirty="0">
                  <a:latin typeface="Arial" panose="020B0604020202020204" pitchFamily="34" charset="0"/>
                </a:rPr>
                <a:t>）                    表示图上</a:t>
              </a:r>
              <a:r>
                <a:rPr lang="en-US" altLang="zh-CN" sz="5400" dirty="0">
                  <a:latin typeface="Arial" panose="020B0604020202020204" pitchFamily="34" charset="0"/>
                </a:rPr>
                <a:t>1</a:t>
              </a:r>
              <a:r>
                <a:rPr lang="zh-CN" altLang="en-US" sz="5400" dirty="0">
                  <a:latin typeface="Arial" panose="020B0604020202020204" pitchFamily="34" charset="0"/>
                </a:rPr>
                <a:t>厘米相当于实际（  ）千米。</a:t>
              </a:r>
            </a:p>
            <a:p>
              <a:r>
                <a:rPr lang="zh-CN" altLang="en-US" sz="5400" dirty="0">
                  <a:latin typeface="Arial" panose="020B0604020202020204" pitchFamily="34" charset="0"/>
                </a:rPr>
                <a:t>    </a:t>
              </a:r>
              <a:r>
                <a:rPr lang="en-US" altLang="zh-CN" sz="5400" dirty="0">
                  <a:latin typeface="Arial" panose="020B0604020202020204" pitchFamily="34" charset="0"/>
                </a:rPr>
                <a:t>A   650          B  1300  </a:t>
              </a:r>
            </a:p>
            <a:p>
              <a:r>
                <a:rPr lang="en-US" altLang="zh-CN" sz="5400" dirty="0">
                  <a:latin typeface="Arial" panose="020B0604020202020204" pitchFamily="34" charset="0"/>
                </a:rPr>
                <a:t>   C  1950</a:t>
              </a:r>
            </a:p>
          </p:txBody>
        </p:sp>
        <p:pic>
          <p:nvPicPr>
            <p:cNvPr id="43015" name="Picture 7" descr="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79" y="2523"/>
              <a:ext cx="2256" cy="169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/>
          <p:nvPr/>
        </p:nvSpPr>
        <p:spPr>
          <a:xfrm>
            <a:off x="990600" y="838200"/>
            <a:ext cx="7391400" cy="3384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复习：</a:t>
            </a: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千米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（      ）米</a:t>
            </a: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米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（     ）厘米</a:t>
            </a: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千米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（        ）厘米</a:t>
            </a:r>
          </a:p>
        </p:txBody>
      </p:sp>
      <p:sp>
        <p:nvSpPr>
          <p:cNvPr id="5123" name="Text Box 3"/>
          <p:cNvSpPr txBox="1"/>
          <p:nvPr/>
        </p:nvSpPr>
        <p:spPr>
          <a:xfrm>
            <a:off x="3352800" y="1676400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5124" name="Text Box 4"/>
          <p:cNvSpPr txBox="1"/>
          <p:nvPr/>
        </p:nvSpPr>
        <p:spPr>
          <a:xfrm>
            <a:off x="2819400" y="2667000"/>
            <a:ext cx="114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5125" name="Text Box 5"/>
          <p:cNvSpPr txBox="1"/>
          <p:nvPr/>
        </p:nvSpPr>
        <p:spPr>
          <a:xfrm>
            <a:off x="3352800" y="3581400"/>
            <a:ext cx="2438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100000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/>
          <p:nvPr/>
        </p:nvSpPr>
        <p:spPr>
          <a:xfrm>
            <a:off x="0" y="908050"/>
            <a:ext cx="9144000" cy="4614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dirty="0">
                <a:latin typeface="Arial" panose="020B0604020202020204" pitchFamily="34" charset="0"/>
              </a:rPr>
              <a:t>（</a:t>
            </a:r>
            <a:r>
              <a:rPr lang="en-US" altLang="zh-CN" sz="5400" dirty="0">
                <a:latin typeface="Arial" panose="020B0604020202020204" pitchFamily="34" charset="0"/>
              </a:rPr>
              <a:t>4</a:t>
            </a:r>
            <a:r>
              <a:rPr lang="zh-CN" altLang="en-US" sz="5400" dirty="0">
                <a:latin typeface="Arial" panose="020B0604020202020204" pitchFamily="34" charset="0"/>
              </a:rPr>
              <a:t>）一个精密零件的长度只有</a:t>
            </a:r>
            <a:r>
              <a:rPr lang="en-US" altLang="zh-CN" sz="5400" dirty="0">
                <a:latin typeface="Arial" panose="020B0604020202020204" pitchFamily="34" charset="0"/>
              </a:rPr>
              <a:t>3.5</a:t>
            </a:r>
            <a:r>
              <a:rPr lang="zh-CN" altLang="en-US" sz="5400" dirty="0">
                <a:latin typeface="Arial" panose="020B0604020202020204" pitchFamily="34" charset="0"/>
              </a:rPr>
              <a:t>毫米，画在一张图纸上是</a:t>
            </a:r>
            <a:r>
              <a:rPr lang="en-US" altLang="zh-CN" sz="5400" dirty="0">
                <a:latin typeface="Arial" panose="020B0604020202020204" pitchFamily="34" charset="0"/>
              </a:rPr>
              <a:t>70</a:t>
            </a:r>
            <a:r>
              <a:rPr lang="zh-CN" altLang="en-US" sz="5400" dirty="0">
                <a:latin typeface="Arial" panose="020B0604020202020204" pitchFamily="34" charset="0"/>
              </a:rPr>
              <a:t>毫米，这副图的比例尺是（           ）。</a:t>
            </a:r>
          </a:p>
          <a:p>
            <a:pPr>
              <a:spcBef>
                <a:spcPct val="50000"/>
              </a:spcBef>
            </a:pPr>
            <a:r>
              <a:rPr lang="en-US" altLang="zh-CN" sz="5400" dirty="0">
                <a:latin typeface="Arial" panose="020B0604020202020204" pitchFamily="34" charset="0"/>
              </a:rPr>
              <a:t>A  70∶3.5   B   20 ∶1</a:t>
            </a:r>
          </a:p>
        </p:txBody>
      </p:sp>
      <p:sp>
        <p:nvSpPr>
          <p:cNvPr id="51203" name="Rectangle 3"/>
          <p:cNvSpPr/>
          <p:nvPr/>
        </p:nvSpPr>
        <p:spPr>
          <a:xfrm>
            <a:off x="2057400" y="3505200"/>
            <a:ext cx="641350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pic>
        <p:nvPicPr>
          <p:cNvPr id="44036" name="Picture 4" descr="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163" y="4005263"/>
            <a:ext cx="3581400" cy="2686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/>
          <p:nvPr/>
        </p:nvGrpSpPr>
        <p:grpSpPr>
          <a:xfrm>
            <a:off x="468313" y="620713"/>
            <a:ext cx="8353425" cy="5668962"/>
            <a:chOff x="295" y="391"/>
            <a:chExt cx="5262" cy="3571"/>
          </a:xfrm>
        </p:grpSpPr>
        <p:sp>
          <p:nvSpPr>
            <p:cNvPr id="45060" name="Text Box 3"/>
            <p:cNvSpPr txBox="1"/>
            <p:nvPr/>
          </p:nvSpPr>
          <p:spPr>
            <a:xfrm>
              <a:off x="295" y="391"/>
              <a:ext cx="5262" cy="11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CN" altLang="en-US" sz="5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我们学校操场的长是</a:t>
              </a:r>
              <a:r>
                <a:rPr lang="en-US" altLang="zh-CN" sz="5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200</a:t>
              </a:r>
              <a:r>
                <a:rPr lang="zh-CN" altLang="en-US" sz="5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米，宽是</a:t>
              </a:r>
              <a:r>
                <a:rPr lang="en-US" altLang="zh-CN" sz="5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100</a:t>
              </a:r>
              <a:r>
                <a:rPr lang="zh-CN" altLang="en-US" sz="5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米。 </a:t>
              </a:r>
            </a:p>
          </p:txBody>
        </p:sp>
        <p:pic>
          <p:nvPicPr>
            <p:cNvPr id="45061" name="Picture 4" descr="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30" y="2069"/>
              <a:ext cx="1108" cy="189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3797" name="AutoShape 5"/>
          <p:cNvSpPr/>
          <p:nvPr/>
        </p:nvSpPr>
        <p:spPr>
          <a:xfrm>
            <a:off x="539750" y="2636838"/>
            <a:ext cx="5184775" cy="2232025"/>
          </a:xfrm>
          <a:prstGeom prst="wedgeRoundRectCallout">
            <a:avLst>
              <a:gd name="adj1" fmla="val 87324"/>
              <a:gd name="adj2" fmla="val 15648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同学们，你们能自己确定比例尺，把操场的平面图画下来吗？</a:t>
            </a:r>
          </a:p>
          <a:p>
            <a:pPr algn="ctr"/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4"/>
          <p:cNvSpPr>
            <a:spLocks noTextEdit="1"/>
          </p:cNvSpPr>
          <p:nvPr/>
        </p:nvSpPr>
        <p:spPr>
          <a:xfrm>
            <a:off x="2627313" y="2565400"/>
            <a:ext cx="3816350" cy="17287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360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谢谢！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/>
          <p:nvPr/>
        </p:nvSpPr>
        <p:spPr>
          <a:xfrm>
            <a:off x="457200" y="533400"/>
            <a:ext cx="8382000" cy="527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千米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（       ）米</a:t>
            </a: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千米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（         ）厘米</a:t>
            </a: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200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千米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（          ）厘米</a:t>
            </a: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1000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厘米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（      ）米</a:t>
            </a: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3000000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厘米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（     ）千米</a:t>
            </a: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60000000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厘米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（    ）千米</a:t>
            </a:r>
          </a:p>
        </p:txBody>
      </p:sp>
      <p:sp>
        <p:nvSpPr>
          <p:cNvPr id="6147" name="Text Box 3"/>
          <p:cNvSpPr txBox="1"/>
          <p:nvPr/>
        </p:nvSpPr>
        <p:spPr>
          <a:xfrm>
            <a:off x="2971800" y="609600"/>
            <a:ext cx="1828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4000</a:t>
            </a:r>
          </a:p>
        </p:txBody>
      </p:sp>
      <p:sp>
        <p:nvSpPr>
          <p:cNvPr id="6148" name="Text Box 4"/>
          <p:cNvSpPr txBox="1"/>
          <p:nvPr/>
        </p:nvSpPr>
        <p:spPr>
          <a:xfrm>
            <a:off x="2743200" y="1524000"/>
            <a:ext cx="2133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500000</a:t>
            </a:r>
          </a:p>
        </p:txBody>
      </p:sp>
      <p:sp>
        <p:nvSpPr>
          <p:cNvPr id="6149" name="Text Box 5"/>
          <p:cNvSpPr txBox="1"/>
          <p:nvPr/>
        </p:nvSpPr>
        <p:spPr>
          <a:xfrm>
            <a:off x="3200400" y="2362200"/>
            <a:ext cx="2819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20000000</a:t>
            </a:r>
          </a:p>
        </p:txBody>
      </p:sp>
      <p:sp>
        <p:nvSpPr>
          <p:cNvPr id="6150" name="Text Box 6"/>
          <p:cNvSpPr txBox="1"/>
          <p:nvPr/>
        </p:nvSpPr>
        <p:spPr>
          <a:xfrm>
            <a:off x="3581400" y="3352800"/>
            <a:ext cx="1447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6151" name="Text Box 7"/>
          <p:cNvSpPr txBox="1"/>
          <p:nvPr/>
        </p:nvSpPr>
        <p:spPr>
          <a:xfrm>
            <a:off x="4284663" y="4221163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6152" name="Text Box 8"/>
          <p:cNvSpPr txBox="1"/>
          <p:nvPr/>
        </p:nvSpPr>
        <p:spPr>
          <a:xfrm>
            <a:off x="4427538" y="5157788"/>
            <a:ext cx="1295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600</a:t>
            </a:r>
          </a:p>
        </p:txBody>
      </p:sp>
      <p:sp>
        <p:nvSpPr>
          <p:cNvPr id="6153" name="Line 9"/>
          <p:cNvSpPr/>
          <p:nvPr/>
        </p:nvSpPr>
        <p:spPr>
          <a:xfrm>
            <a:off x="1600200" y="5105400"/>
            <a:ext cx="0" cy="685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4" name="Line 10"/>
          <p:cNvSpPr/>
          <p:nvPr/>
        </p:nvSpPr>
        <p:spPr>
          <a:xfrm>
            <a:off x="1371600" y="4267200"/>
            <a:ext cx="0" cy="685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  <p:bldP spid="6150" grpId="0"/>
      <p:bldP spid="6151" grpId="0"/>
      <p:bldP spid="61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192511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625"/>
            <a:ext cx="1042988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119251195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913" y="660400"/>
            <a:ext cx="1655762" cy="1328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119251195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575" y="327025"/>
            <a:ext cx="2519363" cy="202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119251195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0"/>
            <a:ext cx="3384550" cy="271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1925119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0"/>
            <a:ext cx="8496300" cy="6815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639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" descr="小学资源网官方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0275"/>
            <a:ext cx="1763713" cy="847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3338"/>
            <a:ext cx="1116013" cy="78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4868863"/>
            <a:ext cx="1727200" cy="1208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4581525"/>
            <a:ext cx="2519362" cy="176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325" y="4365625"/>
            <a:ext cx="2987675" cy="208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3338"/>
            <a:ext cx="1116013" cy="78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4868863"/>
            <a:ext cx="1727200" cy="1208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4581525"/>
            <a:ext cx="2519362" cy="176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325" y="4365625"/>
            <a:ext cx="2987675" cy="208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6" descr="11925119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36625"/>
            <a:ext cx="1042988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Picture 7" descr="119251195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913" y="660400"/>
            <a:ext cx="1655762" cy="1328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8" descr="119251195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575" y="327025"/>
            <a:ext cx="2519363" cy="202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Picture 9" descr="119251195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0"/>
            <a:ext cx="3384550" cy="271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4" name="Line 10"/>
          <p:cNvSpPr/>
          <p:nvPr/>
        </p:nvSpPr>
        <p:spPr>
          <a:xfrm>
            <a:off x="611188" y="3860800"/>
            <a:ext cx="2376487" cy="0"/>
          </a:xfrm>
          <a:prstGeom prst="line">
            <a:avLst/>
          </a:prstGeom>
          <a:ln w="38100" cap="flat" cmpd="sng">
            <a:solidFill>
              <a:srgbClr val="0E0E14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9" name="WordArt 11"/>
          <p:cNvSpPr>
            <a:spLocks noTextEdit="1"/>
          </p:cNvSpPr>
          <p:nvPr/>
        </p:nvSpPr>
        <p:spPr>
          <a:xfrm>
            <a:off x="3059113" y="3213100"/>
            <a:ext cx="1152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变了，</a:t>
            </a:r>
          </a:p>
        </p:txBody>
      </p:sp>
      <p:sp>
        <p:nvSpPr>
          <p:cNvPr id="11276" name="Line 12"/>
          <p:cNvSpPr/>
          <p:nvPr/>
        </p:nvSpPr>
        <p:spPr>
          <a:xfrm>
            <a:off x="4283075" y="3860800"/>
            <a:ext cx="2376488" cy="0"/>
          </a:xfrm>
          <a:prstGeom prst="line">
            <a:avLst/>
          </a:prstGeom>
          <a:ln w="38100" cap="flat" cmpd="sng">
            <a:solidFill>
              <a:srgbClr val="0E0E14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1" name="WordArt 13"/>
          <p:cNvSpPr>
            <a:spLocks noTextEdit="1"/>
          </p:cNvSpPr>
          <p:nvPr/>
        </p:nvSpPr>
        <p:spPr>
          <a:xfrm>
            <a:off x="6659563" y="3213100"/>
            <a:ext cx="1152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没变。</a:t>
            </a:r>
          </a:p>
        </p:txBody>
      </p:sp>
      <p:sp>
        <p:nvSpPr>
          <p:cNvPr id="22542" name="WordArt 14"/>
          <p:cNvSpPr>
            <a:spLocks noTextEdit="1"/>
          </p:cNvSpPr>
          <p:nvPr/>
        </p:nvSpPr>
        <p:spPr>
          <a:xfrm>
            <a:off x="539750" y="2708275"/>
            <a:ext cx="2160588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8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大小</a:t>
            </a:r>
          </a:p>
        </p:txBody>
      </p:sp>
      <p:sp>
        <p:nvSpPr>
          <p:cNvPr id="22543" name="WordArt 15"/>
          <p:cNvSpPr>
            <a:spLocks noTextEdit="1"/>
          </p:cNvSpPr>
          <p:nvPr/>
        </p:nvSpPr>
        <p:spPr>
          <a:xfrm>
            <a:off x="4356100" y="2781300"/>
            <a:ext cx="2160588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8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形状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风景模板1</Template>
  <TotalTime>0</TotalTime>
  <Words>930</Words>
  <Application>Microsoft Office PowerPoint</Application>
  <PresentationFormat>全屏显示(4:3)</PresentationFormat>
  <Paragraphs>158</Paragraphs>
  <Slides>32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仿宋_GB2312</vt:lpstr>
      <vt:lpstr>黑体</vt:lpstr>
      <vt:lpstr>华文彩云</vt:lpstr>
      <vt:lpstr>华文中宋</vt:lpstr>
      <vt:lpstr>楷体_GB2312</vt:lpstr>
      <vt:lpstr>宋体</vt:lpstr>
      <vt:lpstr>微软雅黑</vt:lpstr>
      <vt:lpstr>Arial</vt:lpstr>
      <vt:lpstr>Calibri</vt:lpstr>
      <vt:lpstr>Times New Roman</vt:lpstr>
      <vt:lpstr>WWW.2PPT.COM
</vt:lpstr>
      <vt:lpstr>Microsoft Word Picture</vt:lpstr>
      <vt:lpstr>比 例 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2000-03-27T08:44:30Z</dcterms:created>
  <dcterms:modified xsi:type="dcterms:W3CDTF">2023-01-16T19:33:26Z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12C92BDAF7E14ACBA48D28280C9D4083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