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3"/>
  </p:notesMasterIdLst>
  <p:handoutMasterIdLst>
    <p:handoutMasterId r:id="rId24"/>
  </p:handoutMasterIdLst>
  <p:sldIdLst>
    <p:sldId id="8921" r:id="rId3"/>
    <p:sldId id="257" r:id="rId4"/>
    <p:sldId id="8922" r:id="rId5"/>
    <p:sldId id="362" r:id="rId6"/>
    <p:sldId id="368" r:id="rId7"/>
    <p:sldId id="8923" r:id="rId8"/>
    <p:sldId id="8924" r:id="rId9"/>
    <p:sldId id="8925" r:id="rId10"/>
    <p:sldId id="8926" r:id="rId11"/>
    <p:sldId id="8927" r:id="rId12"/>
    <p:sldId id="8928" r:id="rId13"/>
    <p:sldId id="8929" r:id="rId14"/>
    <p:sldId id="8930" r:id="rId15"/>
    <p:sldId id="8931" r:id="rId16"/>
    <p:sldId id="8932" r:id="rId17"/>
    <p:sldId id="8933" r:id="rId18"/>
    <p:sldId id="8934" r:id="rId19"/>
    <p:sldId id="8935" r:id="rId20"/>
    <p:sldId id="8936" r:id="rId21"/>
    <p:sldId id="894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5D"/>
    <a:srgbClr val="9F4843"/>
    <a:srgbClr val="A04944"/>
    <a:srgbClr val="F7A03F"/>
    <a:srgbClr val="D75B47"/>
    <a:srgbClr val="A54A45"/>
    <a:srgbClr val="A74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 snapToGrid="0">
      <p:cViewPr>
        <p:scale>
          <a:sx n="75" d="100"/>
          <a:sy n="75" d="100"/>
        </p:scale>
        <p:origin x="-192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D0E2-D4F9-4B51-A6DF-76EF8D2E84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EB77-7A6E-4D2A-A318-9E8404E536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4EB77-7A6E-4D2A-A318-9E8404E536D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0F09-FC32-42D6-A53E-FB4057F8F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5EFC-F948-4B75-99C3-EEEB858179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16181" y="254496"/>
            <a:ext cx="11673286" cy="6347738"/>
          </a:xfrm>
          <a:prstGeom prst="rect">
            <a:avLst/>
          </a:prstGeom>
          <a:noFill/>
          <a:ln w="88900">
            <a:solidFill>
              <a:srgbClr val="A74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43161" y="381476"/>
            <a:ext cx="11410437" cy="6095048"/>
          </a:xfrm>
          <a:prstGeom prst="rect">
            <a:avLst/>
          </a:prstGeom>
          <a:noFill/>
          <a:ln w="31750">
            <a:solidFill>
              <a:srgbClr val="A74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 cstate="screen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:\Users\ASUS\Desktop\素材\51miz-E1029148-E4D37294.png51miz-E1029148-E4D37294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-600340" y="1810712"/>
            <a:ext cx="6210300" cy="6209665"/>
          </a:xfrm>
          <a:prstGeom prst="rect">
            <a:avLst/>
          </a:prstGeom>
        </p:spPr>
      </p:pic>
      <p:pic>
        <p:nvPicPr>
          <p:cNvPr id="18" name="图片 17" descr="C:\Users\ASUS\Desktop\素材\51miz-E748657-7206B167.png51miz-E748657-7206B167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4450" y="145415"/>
            <a:ext cx="1624330" cy="1988185"/>
          </a:xfrm>
          <a:prstGeom prst="rect">
            <a:avLst/>
          </a:prstGeom>
        </p:spPr>
      </p:pic>
      <p:pic>
        <p:nvPicPr>
          <p:cNvPr id="20" name="图片 19" descr="C:\Users\ASUS\Desktop\素材\51miz-E1029145-7C63BA14.png51miz-E1029145-7C63BA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8220710" y="-236855"/>
            <a:ext cx="4056380" cy="405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 cstate="screen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ASUS\Desktop\素材\51miz-E1060247-DE8F59FD.png51miz-E1060247-DE8F59FD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13970" y="0"/>
            <a:ext cx="3975100" cy="3270250"/>
          </a:xfrm>
          <a:prstGeom prst="rect">
            <a:avLst/>
          </a:prstGeom>
        </p:spPr>
      </p:pic>
      <p:pic>
        <p:nvPicPr>
          <p:cNvPr id="19" name="图片 18" descr="C:\Users\ASUS\Desktop\素材\51miz-E910201-4AB46419.png51miz-E910201-4AB46419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62525" y="4879975"/>
            <a:ext cx="2287905" cy="1978025"/>
          </a:xfrm>
          <a:prstGeom prst="rect">
            <a:avLst/>
          </a:prstGeom>
        </p:spPr>
      </p:pic>
      <p:pic>
        <p:nvPicPr>
          <p:cNvPr id="20" name="图片 19" descr="C:\Users\ASUS\Desktop\素材\51miz-E748653-EDF9A4CA.png51miz-E748653-EDF9A4CA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484485" y="0"/>
            <a:ext cx="1684020" cy="214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1">
          <a:blip r:embed="rId2" cstate="screen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ASUS\Desktop\素材\51miz-E1029145-7C63BA14.png51miz-E1029145-7C63BA14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-38100" y="0"/>
            <a:ext cx="2009775" cy="2009775"/>
          </a:xfrm>
          <a:prstGeom prst="rect">
            <a:avLst/>
          </a:prstGeom>
        </p:spPr>
      </p:pic>
      <p:pic>
        <p:nvPicPr>
          <p:cNvPr id="20" name="图片 19" descr="C:\Users\ASUS\Desktop\素材\51miz-E748657-7206B167.png51miz-E748657-7206B167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612120" y="0"/>
            <a:ext cx="1741805" cy="172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SUS\Desktop\素材\51miz-E748648-F0D846C0.png51miz-E748648-F0D846C0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 rot="20879275">
            <a:off x="638810" y="132080"/>
            <a:ext cx="1944370" cy="240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0F09-FC32-42D6-A53E-FB4057F8F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5EFC-F948-4B75-99C3-EEEB858179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0F09-FC32-42D6-A53E-FB4057F8F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5EFC-F948-4B75-99C3-EEEB858179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0F09-FC32-42D6-A53E-FB4057F8F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5EFC-F948-4B75-99C3-EEEB858179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5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0F09-FC32-42D6-A53E-FB4057F8F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5EFC-F948-4B75-99C3-EEEB858179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0F09-FC32-42D6-A53E-FB4057F8FA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5EFC-F948-4B75-99C3-EEEB858179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SUS\Desktop\51miz-E751459-C921ABE3.png51miz-E751459-C921ABE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92225" y="90805"/>
            <a:ext cx="11040110" cy="662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6325" y="1716405"/>
            <a:ext cx="60382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发生霜冻时不一定出现霜，出现霜时也不一定就有霜冻发生；但是，因为见霜时的温度已经比较低，要是继续冷却，便很容易导致霜冻的发生。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霜降节气一般是在每年公历的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日前后。这时节冷空气南下，天气越来越冻，我国南方地区昼夜温差变化较大；而北方部分地区温度已降到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摄氏度以下，如东北地区的北部、内蒙古东部和西北地区大部平均气温已在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0℃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以下。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0000" y="1080000"/>
            <a:ext cx="760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气候特征</a:t>
            </a:r>
            <a:endParaRPr kumimoji="1" lang="en-US" altLang="zh-CN" sz="2800" dirty="0">
              <a:solidFill>
                <a:srgbClr val="FFEDD0"/>
              </a:solidFill>
              <a:cs typeface="+mn-ea"/>
              <a:sym typeface="+mn-lt"/>
            </a:endParaRPr>
          </a:p>
        </p:txBody>
      </p:sp>
      <p:pic>
        <p:nvPicPr>
          <p:cNvPr id="2" name="图片 1" descr="51miz-E910201-4AB464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85" y="3749675"/>
            <a:ext cx="3724910" cy="321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0000" y="1080000"/>
            <a:ext cx="6788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2645" y="1947545"/>
            <a:ext cx="5346065" cy="318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霜降日期计算公式：</a:t>
            </a:r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[</a:t>
            </a:r>
            <a:r>
              <a:rPr kumimoji="1" lang="en-GB" altLang="zh-CN" sz="2800" dirty="0">
                <a:solidFill>
                  <a:schemeClr val="bg1"/>
                </a:solidFill>
                <a:cs typeface="+mn-ea"/>
                <a:sym typeface="+mn-lt"/>
              </a:rPr>
              <a:t>Y*D+C]-L</a:t>
            </a:r>
          </a:p>
          <a:p>
            <a:pPr>
              <a:lnSpc>
                <a:spcPct val="150000"/>
              </a:lnSpc>
            </a:pPr>
            <a:endParaRPr kumimoji="1" lang="en-GB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公式解读：</a:t>
            </a:r>
            <a:r>
              <a:rPr kumimoji="1" lang="en-GB" altLang="zh-CN" dirty="0">
                <a:solidFill>
                  <a:schemeClr val="bg1"/>
                </a:solidFill>
                <a:cs typeface="+mn-ea"/>
                <a:sym typeface="+mn-lt"/>
              </a:rPr>
              <a:t>Y=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年数后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位，</a:t>
            </a:r>
            <a:r>
              <a:rPr kumimoji="1" lang="en-GB" altLang="zh-CN" dirty="0">
                <a:solidFill>
                  <a:schemeClr val="bg1"/>
                </a:solidFill>
                <a:cs typeface="+mn-ea"/>
                <a:sym typeface="+mn-lt"/>
              </a:rPr>
              <a:t>D=0.2422</a:t>
            </a:r>
            <a:r>
              <a:rPr kumimoji="1" lang="zh-CN" altLang="en-GB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kumimoji="1" lang="en-GB" altLang="zh-CN" dirty="0">
                <a:solidFill>
                  <a:schemeClr val="bg1"/>
                </a:solidFill>
                <a:cs typeface="+mn-ea"/>
                <a:sym typeface="+mn-lt"/>
              </a:rPr>
              <a:t>L=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闰年数，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世纪</a:t>
            </a:r>
            <a:r>
              <a:rPr kumimoji="1" lang="en-GB" altLang="zh-CN" dirty="0">
                <a:solidFill>
                  <a:schemeClr val="bg1"/>
                </a:solidFill>
                <a:cs typeface="+mn-ea"/>
                <a:sym typeface="+mn-lt"/>
              </a:rPr>
              <a:t>C=23.438</a:t>
            </a:r>
            <a:r>
              <a:rPr kumimoji="1" lang="zh-CN" altLang="en-GB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kumimoji="1" lang="en-GB" altLang="zh-CN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世纪</a:t>
            </a:r>
            <a:r>
              <a:rPr kumimoji="1" lang="en-GB" altLang="zh-CN" dirty="0">
                <a:solidFill>
                  <a:schemeClr val="bg1"/>
                </a:solidFill>
                <a:cs typeface="+mn-ea"/>
                <a:sym typeface="+mn-lt"/>
              </a:rPr>
              <a:t>C=24.218</a:t>
            </a:r>
            <a:r>
              <a:rPr kumimoji="1" lang="zh-CN" altLang="en-GB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举例说明：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2088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年霜降日期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=[88×0.2422+23.438]-[88/4]=44-22=22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22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日霜降。例外情况：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2089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年的计算结果加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日。</a:t>
            </a:r>
          </a:p>
        </p:txBody>
      </p:sp>
      <p:pic>
        <p:nvPicPr>
          <p:cNvPr id="7" name="图片 6" descr="C:\Users\ASUS\Desktop\素材\51miz-E910103-44C4179D.png51miz-E910103-44C4179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29750" y="2446792"/>
            <a:ext cx="2253610" cy="2232000"/>
          </a:xfrm>
          <a:prstGeom prst="rect">
            <a:avLst/>
          </a:prstGeom>
        </p:spPr>
      </p:pic>
      <p:pic>
        <p:nvPicPr>
          <p:cNvPr id="3" name="图片 2" descr="C:\Users\ASUS\Desktop\素材\51miz-E1029148-E4D37294.png51miz-E1029148-E4D3729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370" y="4597400"/>
            <a:ext cx="2188845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400000" y="1440180"/>
            <a:ext cx="4700270" cy="4970145"/>
            <a:chOff x="2014176" y="1512013"/>
            <a:chExt cx="3259596" cy="3948908"/>
          </a:xfrm>
        </p:grpSpPr>
        <p:grpSp>
          <p:nvGrpSpPr>
            <p:cNvPr id="2" name="组合 1"/>
            <p:cNvGrpSpPr/>
            <p:nvPr/>
          </p:nvGrpSpPr>
          <p:grpSpPr>
            <a:xfrm>
              <a:off x="2550230" y="1563925"/>
              <a:ext cx="2352957" cy="1810136"/>
              <a:chOff x="5576532" y="932012"/>
              <a:chExt cx="2352957" cy="181013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576532" y="932012"/>
                <a:ext cx="0" cy="181013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576532" y="932012"/>
                <a:ext cx="235295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881445" y="1512013"/>
              <a:ext cx="2317407" cy="3710883"/>
              <a:chOff x="2836443" y="1769727"/>
              <a:chExt cx="2317407" cy="37108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836443" y="1769727"/>
                <a:ext cx="910952" cy="147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chemeClr val="bg1"/>
                    </a:solidFill>
                    <a:cs typeface="+mn-ea"/>
                    <a:sym typeface="+mn-lt"/>
                  </a:rPr>
                  <a:t>养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853370" y="2945993"/>
                <a:ext cx="1300480" cy="114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836443" y="3410447"/>
                <a:ext cx="1300480" cy="114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知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791150" y="4332314"/>
                <a:ext cx="1300480" cy="114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识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014176" y="2468993"/>
              <a:ext cx="895013" cy="8950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rgbClr val="12295D"/>
                  </a:solidFill>
                  <a:cs typeface="+mn-ea"/>
                  <a:sym typeface="+mn-lt"/>
                </a:rPr>
                <a:t>叁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 rot="10800000">
              <a:off x="2550230" y="2688279"/>
              <a:ext cx="2723542" cy="2772642"/>
              <a:chOff x="7460605" y="1905000"/>
              <a:chExt cx="2723542" cy="2772642"/>
            </a:xfrm>
          </p:grpSpPr>
          <p:cxnSp>
            <p:nvCxnSpPr>
              <p:cNvPr id="11" name="直接连接符 10"/>
              <p:cNvCxnSpPr/>
              <p:nvPr/>
            </p:nvCxnSpPr>
            <p:spPr>
              <a:xfrm rot="10800000" flipV="1">
                <a:off x="7460605" y="1905000"/>
                <a:ext cx="0" cy="27726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10800000" flipH="1">
                <a:off x="7460605" y="1905000"/>
                <a:ext cx="272354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00000" y="1080000"/>
            <a:ext cx="6178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68140" y="2529840"/>
            <a:ext cx="557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霜”不是从天上降下来，“霜”是地面的水气遇到寒冷天气凝结成的。霜冻在秋、冬、春三季都会出现。霜是接近地层空气中的水汽，直接在地面或近地面的物体上凝华而成的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;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而温度越低，空气密度就越大，比重也越大。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19980" y="1333500"/>
            <a:ext cx="3023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>
                <a:solidFill>
                  <a:schemeClr val="bg1"/>
                </a:solidFill>
                <a:cs typeface="+mn-ea"/>
                <a:sym typeface="+mn-lt"/>
              </a:rPr>
              <a:t>霜冻带来的影响</a:t>
            </a:r>
          </a:p>
        </p:txBody>
      </p:sp>
      <p:pic>
        <p:nvPicPr>
          <p:cNvPr id="4" name="图片 3" descr="51miz-E953615-FCD59C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20370" y="3098165"/>
            <a:ext cx="4003040" cy="400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89985" y="1776095"/>
            <a:ext cx="5632450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对植物造成的影响</a:t>
            </a:r>
          </a:p>
          <a:p>
            <a:pPr>
              <a:lnSpc>
                <a:spcPct val="150000"/>
              </a:lnSpc>
            </a:pPr>
            <a:endParaRPr kumimoji="1" lang="en-GB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随着空气的流动，最冷、最重的空气就会往最低处流动，到达最低处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洼地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停留后，逐渐积聚凝华成霜，所以洼地就比一般地方容易形成霜，洼地的植物也就特别容易被霜打。 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霜冻是指空气温度突然下降，地表温度骤降到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0℃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以下，使农作物受到损害，甚至死亡。</a:t>
            </a:r>
          </a:p>
        </p:txBody>
      </p:sp>
      <p:pic>
        <p:nvPicPr>
          <p:cNvPr id="7" name="图片 6" descr="C:\Users\ASUS\Desktop\素材\51miz-E853402-F8A7D136.png51miz-E853402-F8A7D13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321800" y="3424056"/>
            <a:ext cx="2511828" cy="216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0000" y="1080000"/>
            <a:ext cx="4559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养生知识</a:t>
            </a:r>
          </a:p>
        </p:txBody>
      </p:sp>
      <p:pic>
        <p:nvPicPr>
          <p:cNvPr id="3" name="图片 2" descr="C:\Users\ASUS\Desktop\素材\51miz-E1029148-E4D37294.png51miz-E1029148-E4D3729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370" y="4597400"/>
            <a:ext cx="2188845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00000" y="1080000"/>
            <a:ext cx="6584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27755" y="1080135"/>
            <a:ext cx="68370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气象学上一般是把秋季出现的第一次霜叫做“早霜”或“初霜”，而把春季出现的最后一次霜称为“晚霜”或“终霜”。从终霜到初霜的间隔时期，就是无霜期。冻。</a:t>
            </a: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它与霜不同，霜是近地面空气中的水汽达到饱和，并且地面温度低于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0℃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，在物体上直接凝华而成的白色冰晶，有霜冻时并不一定是霜。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霜降作为秋季的最后一个节气，是秋季到冬季的过渡。霜降不是降霜，而是表示天气寒冷，大地将产生初霜的现象。不过，在气象学上却没有“霜降”的概念。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01605" y="6660515"/>
            <a:ext cx="184731" cy="878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910201-4AB464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85" y="3749675"/>
            <a:ext cx="3724910" cy="321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418000" y="1440000"/>
            <a:ext cx="4742815" cy="4817110"/>
            <a:chOff x="2014176" y="1512013"/>
            <a:chExt cx="3259596" cy="3948908"/>
          </a:xfrm>
        </p:grpSpPr>
        <p:grpSp>
          <p:nvGrpSpPr>
            <p:cNvPr id="2" name="组合 1"/>
            <p:cNvGrpSpPr/>
            <p:nvPr/>
          </p:nvGrpSpPr>
          <p:grpSpPr>
            <a:xfrm>
              <a:off x="2550230" y="1563925"/>
              <a:ext cx="2352957" cy="1810136"/>
              <a:chOff x="5576532" y="932012"/>
              <a:chExt cx="2352957" cy="181013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576532" y="932012"/>
                <a:ext cx="0" cy="181013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576532" y="932012"/>
                <a:ext cx="235295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881445" y="1512013"/>
              <a:ext cx="2330107" cy="3747364"/>
              <a:chOff x="2836443" y="1769727"/>
              <a:chExt cx="2330107" cy="374736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836443" y="1769727"/>
                <a:ext cx="910952" cy="1525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chemeClr val="bg1"/>
                    </a:solidFill>
                    <a:cs typeface="+mn-ea"/>
                    <a:sym typeface="+mn-lt"/>
                  </a:rPr>
                  <a:t>民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853370" y="2945993"/>
                <a:ext cx="1313180" cy="1184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俗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836443" y="3410447"/>
                <a:ext cx="1313180" cy="1184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活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791150" y="4332314"/>
                <a:ext cx="1313180" cy="1184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动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014176" y="2468993"/>
              <a:ext cx="895013" cy="8950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rgbClr val="12295D"/>
                  </a:solidFill>
                  <a:cs typeface="+mn-ea"/>
                  <a:sym typeface="+mn-lt"/>
                </a:rPr>
                <a:t>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 rot="10800000">
              <a:off x="2550230" y="2688279"/>
              <a:ext cx="2723542" cy="2772642"/>
              <a:chOff x="7460605" y="1905000"/>
              <a:chExt cx="2723542" cy="2772642"/>
            </a:xfrm>
          </p:grpSpPr>
          <p:cxnSp>
            <p:nvCxnSpPr>
              <p:cNvPr id="11" name="直接连接符 10"/>
              <p:cNvCxnSpPr/>
              <p:nvPr/>
            </p:nvCxnSpPr>
            <p:spPr>
              <a:xfrm rot="10800000" flipV="1">
                <a:off x="7460605" y="1905000"/>
                <a:ext cx="0" cy="27726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10800000" flipH="1">
                <a:off x="7460605" y="1905000"/>
                <a:ext cx="272354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63670" y="1391920"/>
            <a:ext cx="63207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就全年霜日而言，青藏高原上的一些地方即使在夏季也有霜雪，年霜日都在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200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天以上，是我国霜日最多的地方。西藏东部、青海南部、祁连山区、川西高原、滇西北、天山、阿尔泰山区、北疆西部山区、东北及内蒙东部等地年霜日都超过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100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天，淮河、汉水以南、青藏高原东坡以东的广大地区均在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天以下，北纬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25°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以南和四川盆地只有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天左右，福州以南及两广沿海平均年霜日不到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天，而西双版纳、海南和台湾南部及南海诸岛则是没有霜降的地方。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0000" y="1080000"/>
            <a:ext cx="6388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民俗活动</a:t>
            </a:r>
          </a:p>
        </p:txBody>
      </p:sp>
      <p:pic>
        <p:nvPicPr>
          <p:cNvPr id="4" name="图片 3" descr="51miz-E953615-FCD59C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20370" y="3098165"/>
            <a:ext cx="4003040" cy="400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00000" y="1080000"/>
            <a:ext cx="6997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05630" y="2393950"/>
            <a:ext cx="541147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霜降节气含有天气渐冷、大地或将产生初霜的意思。霜降时节，冷空气南下，凉爽的秋风已吹到花城广州。东北北部、内蒙东部和西北大部平均气温已在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0℃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以下。我国北方到了霜降前后，夜里散热很快，温度会降到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摄氏度以下，出现雪霜。霜降时节，养生保健尤为重要，民间有谚语“一年补透透，不如补霜降”，足见这个节气对人们的影响。</a:t>
            </a:r>
          </a:p>
        </p:txBody>
      </p:sp>
      <p:pic>
        <p:nvPicPr>
          <p:cNvPr id="3" name="图片 2" descr="51miz-E910201-4AB464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85" y="3749675"/>
            <a:ext cx="3724910" cy="321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92575" y="1764030"/>
            <a:ext cx="59683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降，北方大部分地区已在秋收扫尾，即使耐寒的葱，也不能再长了，因为“霜降不起葱，越长越要空”。在南方，却是“三秋”大忙季节，单季杂交稻、晚稻才在收割，种早茬麦，栽早茬油菜；摘棉花，拔除棉秸，耕翻整地。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“满地秸秆拔个尽，来年少生虫和病”。收获以后的庄稼地，都要及时把秸秆、根茬收回来，因为那里潜藏着许多越冬虫卵和病菌。华北地区大白菜即将收获，要加强后期管理。霜降时节，我国大部分地区进入了干季，要高度重视护林防火工作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0000" y="1080000"/>
            <a:ext cx="6178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民俗活动</a:t>
            </a:r>
          </a:p>
        </p:txBody>
      </p:sp>
      <p:pic>
        <p:nvPicPr>
          <p:cNvPr id="4" name="图片 3" descr="51miz-E1032325-F06F56A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28320" y="2940685"/>
            <a:ext cx="4918075" cy="491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5560106" y="316097"/>
            <a:ext cx="1412327" cy="14123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90253" y="4684394"/>
            <a:ext cx="3364999" cy="22755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 rot="10800000" flipV="1">
            <a:off x="2491105" y="2207260"/>
            <a:ext cx="7741920" cy="2261556"/>
            <a:chOff x="1994964" y="1876955"/>
            <a:chExt cx="7726382" cy="2261413"/>
          </a:xfrm>
          <a:solidFill>
            <a:schemeClr val="bg1"/>
          </a:solidFill>
        </p:grpSpPr>
        <p:sp>
          <p:nvSpPr>
            <p:cNvPr id="6" name="任意多边形 43"/>
            <p:cNvSpPr/>
            <p:nvPr/>
          </p:nvSpPr>
          <p:spPr>
            <a:xfrm>
              <a:off x="1994964" y="2251459"/>
              <a:ext cx="7726382" cy="96771"/>
            </a:xfrm>
            <a:custGeom>
              <a:avLst/>
              <a:gdLst>
                <a:gd name="connisteX0" fmla="*/ 0 w 7666355"/>
                <a:gd name="connsiteY0" fmla="*/ 0 h 0"/>
                <a:gd name="connisteX1" fmla="*/ 7666355 w 7666355"/>
                <a:gd name="connsiteY1" fmla="*/ 0 h 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7666355">
                  <a:moveTo>
                    <a:pt x="0" y="0"/>
                  </a:moveTo>
                  <a:lnTo>
                    <a:pt x="7666355" y="0"/>
                  </a:lnTo>
                </a:path>
              </a:pathLst>
            </a:cu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751592" y="1880764"/>
              <a:ext cx="740758" cy="740758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91592" y="2816381"/>
              <a:ext cx="489236" cy="1321987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rtlCol="0" anchor="ctr" anchorCtr="0">
              <a:spAutoFit/>
            </a:bodyPr>
            <a:lstStyle/>
            <a:p>
              <a:r>
                <a:rPr lang="zh-CN" altLang="en-US" sz="2000" spc="200" dirty="0">
                  <a:solidFill>
                    <a:schemeClr val="tx1"/>
                  </a:solidFill>
                  <a:cs typeface="+mn-ea"/>
                  <a:sym typeface="+mn-lt"/>
                </a:rPr>
                <a:t>节气简介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71430" y="2803052"/>
              <a:ext cx="489236" cy="1321987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rtlCol="0" anchor="ctr" anchorCtr="0">
              <a:spAutoFit/>
            </a:bodyPr>
            <a:lstStyle/>
            <a:p>
              <a:r>
                <a:rPr lang="zh-CN" altLang="en-US" sz="2000" spc="200" dirty="0">
                  <a:solidFill>
                    <a:schemeClr val="tx1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53184" y="2803052"/>
              <a:ext cx="489236" cy="1321987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rtlCol="0" anchor="ctr" anchorCtr="0">
              <a:spAutoFit/>
            </a:bodyPr>
            <a:lstStyle/>
            <a:p>
              <a:r>
                <a:rPr lang="zh-CN" altLang="en-US" sz="2000" spc="200" dirty="0">
                  <a:solidFill>
                    <a:schemeClr val="tx1"/>
                  </a:solidFill>
                  <a:cs typeface="+mn-ea"/>
                  <a:sym typeface="+mn-lt"/>
                </a:rPr>
                <a:t>养生知识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68240" y="2816381"/>
              <a:ext cx="489236" cy="1321987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rtlCol="0" anchor="ctr" anchorCtr="0">
              <a:spAutoFit/>
            </a:bodyPr>
            <a:lstStyle/>
            <a:p>
              <a:r>
                <a:rPr lang="zh-CN" altLang="en-US" sz="2000" spc="200" dirty="0">
                  <a:solidFill>
                    <a:schemeClr val="tx1"/>
                  </a:solidFill>
                  <a:cs typeface="+mn-ea"/>
                  <a:sym typeface="+mn-lt"/>
                </a:rPr>
                <a:t>民俗活动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4514938" y="1876955"/>
              <a:ext cx="740758" cy="740758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6296692" y="1881398"/>
              <a:ext cx="740758" cy="740758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8211744" y="1881398"/>
              <a:ext cx="740758" cy="740758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SUS\Desktop\51miz-E751459-C921ABE3.png51miz-E751459-C921ABE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92225" y="90805"/>
            <a:ext cx="11040110" cy="662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400000" y="1440000"/>
            <a:ext cx="4418330" cy="4801870"/>
            <a:chOff x="2014176" y="1512013"/>
            <a:chExt cx="3259596" cy="3948908"/>
          </a:xfrm>
        </p:grpSpPr>
        <p:grpSp>
          <p:nvGrpSpPr>
            <p:cNvPr id="2" name="组合 1"/>
            <p:cNvGrpSpPr/>
            <p:nvPr/>
          </p:nvGrpSpPr>
          <p:grpSpPr>
            <a:xfrm>
              <a:off x="2550230" y="1563925"/>
              <a:ext cx="2352957" cy="1810136"/>
              <a:chOff x="5576532" y="932012"/>
              <a:chExt cx="2352957" cy="181013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576532" y="932012"/>
                <a:ext cx="0" cy="181013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576532" y="932012"/>
                <a:ext cx="235295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881445" y="1512013"/>
              <a:ext cx="2392327" cy="3483923"/>
              <a:chOff x="2836443" y="1769727"/>
              <a:chExt cx="2392327" cy="348392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836443" y="1769727"/>
                <a:ext cx="910952" cy="153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853370" y="2945993"/>
                <a:ext cx="1313180" cy="118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气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942382" y="3409872"/>
                <a:ext cx="1313180" cy="118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简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915590" y="4065113"/>
                <a:ext cx="1313180" cy="1188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介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014176" y="2468993"/>
              <a:ext cx="895013" cy="8950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rgbClr val="12295D"/>
                  </a:solidFill>
                  <a:cs typeface="+mn-ea"/>
                  <a:sym typeface="+mn-lt"/>
                </a:rPr>
                <a:t>壹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 rot="10800000">
              <a:off x="2550230" y="2688279"/>
              <a:ext cx="2723542" cy="2772642"/>
              <a:chOff x="7460605" y="1905000"/>
              <a:chExt cx="2723542" cy="2772642"/>
            </a:xfrm>
          </p:grpSpPr>
          <p:cxnSp>
            <p:nvCxnSpPr>
              <p:cNvPr id="11" name="直接连接符 10"/>
              <p:cNvCxnSpPr/>
              <p:nvPr/>
            </p:nvCxnSpPr>
            <p:spPr>
              <a:xfrm rot="10800000" flipV="1">
                <a:off x="7460605" y="1905000"/>
                <a:ext cx="0" cy="27726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10800000" flipH="1">
                <a:off x="7460605" y="1905000"/>
                <a:ext cx="272354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0000" y="1080000"/>
            <a:ext cx="8001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5925" y="1211580"/>
            <a:ext cx="563245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霜降，是二十四节气之第十八个节气。斗指戌；太阳黄经为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210°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日交节。天气渐寒始于霜降，霜降是秋季的最后一个节气，是反映气温变化的节气，是秋季到冬季的过渡，意味着即将进入冬天。</a:t>
            </a: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俗话有讲“霜降杀百草”，霜降过后，植物渐渐失去生机，大地一片萧索。霜降不是表示“降霜”，而是表示天气渐冷；冻则有霜，大地因冷冻或将会产生初霜的现象。霜降节气后，深秋景象明显，冷空气越来越频繁。</a:t>
            </a:r>
          </a:p>
        </p:txBody>
      </p:sp>
      <p:pic>
        <p:nvPicPr>
          <p:cNvPr id="6" name="图片 5" descr="C:\Users\ASUS\Desktop\素材\51miz-E910103-44C4179D.png51miz-E910103-44C4179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022068" y="2846070"/>
            <a:ext cx="2494800" cy="24708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4660" y="301625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/>
            <a:r>
              <a:rPr kumimoji="1" lang="zh-CN" altLang="en-US" dirty="0">
                <a:solidFill>
                  <a:srgbClr val="FFEDD0"/>
                </a:solidFill>
                <a:cs typeface="+mn-ea"/>
                <a:sym typeface="+mn-lt"/>
              </a:rPr>
              <a:t>节气简介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 descr="C:\Users\ASUS\Desktop\素材\51miz-E1029148-E4D37294.png51miz-E1029148-E4D3729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370" y="4597400"/>
            <a:ext cx="2188845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3040" y="1402080"/>
            <a:ext cx="5874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霜降节气后，天气渐渐变冷，昼夜温差变化大。“霜降”反映的是气温骤降，并不是表示进入这个节气就会“降霜”。</a:t>
            </a: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在气象学上没有“霜降”的概念，气象学上一般把秋季出现的第一次霜称做“早霜”或“初霜”，而把春季出现的最后一次霜称为“晚霜”或“终霜”；从终霜到初霜的间隔时期，就是无霜期。“降霜”通常出现在秋季至春季时间段。“霜”是天冷的表现，由于冻则有霜，所以把秋霜和春霜统称霜冻。</a:t>
            </a:r>
          </a:p>
        </p:txBody>
      </p:sp>
      <p:sp>
        <p:nvSpPr>
          <p:cNvPr id="6" name="文本框 5"/>
          <p:cNvSpPr txBox="1"/>
          <p:nvPr/>
        </p:nvSpPr>
        <p:spPr>
          <a:xfrm flipH="1">
            <a:off x="1800000" y="1080000"/>
            <a:ext cx="540385" cy="1903730"/>
          </a:xfrm>
          <a:prstGeom prst="rect">
            <a:avLst/>
          </a:prstGeom>
          <a:noFill/>
        </p:spPr>
        <p:txBody>
          <a:bodyPr wrap="square" tIns="90170" bIns="90170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节气简介</a:t>
            </a:r>
          </a:p>
        </p:txBody>
      </p:sp>
      <p:pic>
        <p:nvPicPr>
          <p:cNvPr id="4" name="图片 3" descr="51miz-E1032325-F06F56A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28320" y="2940685"/>
            <a:ext cx="4918075" cy="491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0000" y="1080000"/>
            <a:ext cx="6794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1800" y="1469390"/>
            <a:ext cx="538099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210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度时为霜降节气。天气渐寒始于霜降，霜降不是降霜，而是表示天气寒冷，冻则有霜，大地或将产生初霜的现象。霜降是反映温度变化的节气。</a:t>
            </a: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古籍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二十四节气解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中说：“气肃而霜降，阴始凝也。”可见“霜降”表示天气逐渐变冷，阴气始凝。霜降节气后，常有冷空气侵袭，而使气温骤降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，昼夜温差变化大。</a:t>
            </a:r>
          </a:p>
        </p:txBody>
      </p:sp>
      <p:pic>
        <p:nvPicPr>
          <p:cNvPr id="5" name="图片 4" descr="C:\Users\ASUS\Desktop\素材\51miz-E853402-F8A7D136.png51miz-E853402-F8A7D13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709660" y="2793184"/>
            <a:ext cx="2821482" cy="2426400"/>
          </a:xfrm>
          <a:prstGeom prst="rect">
            <a:avLst/>
          </a:prstGeom>
        </p:spPr>
      </p:pic>
      <p:pic>
        <p:nvPicPr>
          <p:cNvPr id="7" name="图片 6" descr="C:\Users\ASUS\Desktop\素材\51miz-E1029148-E4D37294.png51miz-E1029148-E4D3729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370" y="4597400"/>
            <a:ext cx="2188845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74720" y="2072640"/>
            <a:ext cx="63011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“霜降”反映的是气温变化，并不是表示这个节气“降霜”，在气象学上没有“霜降”的概念。气象学上，一般把秋季出现的第一次霜叫做“早霜”或“初霜”，而把春季出现的最后一次霜称为“晚霜”或“终霜”。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从终霜到初霜的间隔时期，就是无霜期。霜是天冷的表现，由于冻则有霜，所以把秋霜和春霜统称为霜冻。霜降节气后，深秋景象明显，冷空气越来越频繁。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0000" y="1080000"/>
            <a:ext cx="7391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节气简介</a:t>
            </a:r>
          </a:p>
        </p:txBody>
      </p:sp>
      <p:pic>
        <p:nvPicPr>
          <p:cNvPr id="4" name="图片 3" descr="51miz-E1032325-F06F56A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28320" y="2940685"/>
            <a:ext cx="4918075" cy="491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400000" y="1440000"/>
            <a:ext cx="4417695" cy="5018405"/>
            <a:chOff x="2014176" y="1512013"/>
            <a:chExt cx="3259596" cy="3948908"/>
          </a:xfrm>
        </p:grpSpPr>
        <p:grpSp>
          <p:nvGrpSpPr>
            <p:cNvPr id="2" name="组合 1"/>
            <p:cNvGrpSpPr/>
            <p:nvPr/>
          </p:nvGrpSpPr>
          <p:grpSpPr>
            <a:xfrm>
              <a:off x="2550230" y="1563925"/>
              <a:ext cx="2352957" cy="1810136"/>
              <a:chOff x="5576532" y="932012"/>
              <a:chExt cx="2352957" cy="181013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576532" y="932012"/>
                <a:ext cx="0" cy="181013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576532" y="932012"/>
                <a:ext cx="235295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680510" y="1512013"/>
              <a:ext cx="2531042" cy="3730471"/>
              <a:chOff x="2635508" y="1769727"/>
              <a:chExt cx="2531042" cy="373047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836443" y="1769727"/>
                <a:ext cx="910952" cy="1464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chemeClr val="bg1"/>
                    </a:solidFill>
                    <a:cs typeface="+mn-ea"/>
                    <a:sym typeface="+mn-lt"/>
                  </a:rPr>
                  <a:t>气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853370" y="2945993"/>
                <a:ext cx="1313180" cy="113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候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635508" y="4083425"/>
                <a:ext cx="1313180" cy="113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特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836236" y="4362944"/>
                <a:ext cx="1313180" cy="113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1"/>
                    </a:solidFill>
                    <a:cs typeface="+mn-ea"/>
                    <a:sym typeface="+mn-lt"/>
                  </a:rPr>
                  <a:t>征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014176" y="2468993"/>
              <a:ext cx="895013" cy="8950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rgbClr val="12295D"/>
                  </a:solidFill>
                  <a:cs typeface="+mn-ea"/>
                  <a:sym typeface="+mn-lt"/>
                </a:rPr>
                <a:t>贰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 rot="10800000">
              <a:off x="2550230" y="2688279"/>
              <a:ext cx="2723542" cy="2772642"/>
              <a:chOff x="7460605" y="1905000"/>
              <a:chExt cx="2723542" cy="2772642"/>
            </a:xfrm>
          </p:grpSpPr>
          <p:cxnSp>
            <p:nvCxnSpPr>
              <p:cNvPr id="11" name="直接连接符 10"/>
              <p:cNvCxnSpPr/>
              <p:nvPr/>
            </p:nvCxnSpPr>
            <p:spPr>
              <a:xfrm rot="10800000" flipV="1">
                <a:off x="7460605" y="1905000"/>
                <a:ext cx="0" cy="27726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10800000" flipH="1">
                <a:off x="7460605" y="1905000"/>
                <a:ext cx="272354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0000" y="1080135"/>
            <a:ext cx="6178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FFEDD0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60750" y="1501140"/>
            <a:ext cx="667258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秋天的主要气候特点是干燥，气温渐渐转冷。霜降后，昼夜温差更大，早晚天气很冷，中午则比较热。秋燥明显。霜降过后，植物渐渐失去生机，大地一片萧索。用科学的眼光来看，“露结为霜”的说法是不准确的。</a:t>
            </a: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露滴冻结而成的冻露，是坚硬的小冰珠。而霜冻是指由于温度剧降而引起的作物冻害现象，其致害温度因作物、品种和生育期的不同而异；而形成霜，则必须地面或地物的温度降到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0 ℃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以下，并且贴地层中空气中的水汽含量要达到一定程度。</a:t>
            </a:r>
          </a:p>
        </p:txBody>
      </p:sp>
      <p:pic>
        <p:nvPicPr>
          <p:cNvPr id="4" name="图片 3" descr="51miz-E953615-FCD59C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20370" y="3098165"/>
            <a:ext cx="4003040" cy="400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504" y="67210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12295D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12295D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12295D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12295D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12295D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d3qp4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1475</Words>
  <Application>Microsoft Office PowerPoint</Application>
  <PresentationFormat>宽屏</PresentationFormat>
  <Paragraphs>102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2022-03-10T06:15:14Z</dcterms:created>
  <dcterms:modified xsi:type="dcterms:W3CDTF">2023-01-10T11:23:06Z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DBEB738AF28042B981B361CC74FC5320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