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61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1AB38-3371-458A-A405-63A73D81F5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A8A44-2C4D-4876-8145-D8657221A2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55F4-F024-4942-A2BD-94F7A17A9EEA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BD79C-8E22-48A4-BB0F-F59CFE8A684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E3634-87ED-4927-B439-3FE7BB5FB35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9B46-179B-464A-B76B-F3025E5D1C6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7B9D5-26CF-4ECA-9F28-33D79486DCC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BD79C-8E22-48A4-BB0F-F59CFE8A684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34BA9-5FF1-4152-931E-A9359B240CB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6AB69-3B0D-4345-A9B3-F19CA3CCB30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4252A-AEEE-4EE5-8B5B-8DCAFDD809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2C1F4-1996-463D-81AD-1FB45290B08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0A18-C085-4C13-B8D4-22F031D3301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B7F2F-7E90-4B55-8669-4372500015B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0522D-08F7-45F5-830E-CB373F6872C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012C13-DBE2-432B-9ECA-CFD29B18C67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665870" y="508518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5578" y="1844824"/>
            <a:ext cx="71128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0" b="1" dirty="0">
                <a:ln w="9525">
                  <a:noFill/>
                  <a:round/>
                </a:ln>
                <a:solidFill>
                  <a:srgbClr val="00B050"/>
                </a:solidFill>
                <a:latin typeface="华文新魏" panose="02010800040101010101" charset="-122"/>
                <a:ea typeface="华文新魏" panose="02010800040101010101" charset="-122"/>
              </a:rPr>
              <a:t>§1.2  </a:t>
            </a:r>
            <a:r>
              <a:rPr lang="zh-CN" altLang="en-US" sz="8000" b="1" dirty="0">
                <a:ln w="9525">
                  <a:noFill/>
                  <a:round/>
                </a:ln>
                <a:solidFill>
                  <a:srgbClr val="00B050"/>
                </a:solidFill>
                <a:latin typeface="华文新魏" panose="02010800040101010101" charset="-122"/>
                <a:ea typeface="华文新魏" panose="02010800040101010101" charset="-122"/>
              </a:rPr>
              <a:t>几何图形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11188" y="246063"/>
            <a:ext cx="7494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sz="2800" b="1" dirty="0">
                <a:solidFill>
                  <a:srgbClr val="000000"/>
                </a:solidFill>
              </a:rPr>
              <a:t>6</a:t>
            </a:r>
            <a:r>
              <a:rPr lang="zh-CN" altLang="en-US" sz="2800" b="1" dirty="0">
                <a:solidFill>
                  <a:srgbClr val="000000"/>
                </a:solidFill>
              </a:rPr>
              <a:t>）下列哪个图形是立方体包装盒的展开图？</a:t>
            </a: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250825" y="877888"/>
            <a:ext cx="2447925" cy="1835150"/>
            <a:chOff x="0" y="0"/>
            <a:chExt cx="792" cy="566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98" cy="188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594" y="379"/>
              <a:ext cx="198" cy="187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198" y="0"/>
              <a:ext cx="198" cy="187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322" name="Group 10"/>
          <p:cNvGrpSpPr/>
          <p:nvPr/>
        </p:nvGrpSpPr>
        <p:grpSpPr bwMode="auto">
          <a:xfrm rot="16200000">
            <a:off x="4424363" y="839788"/>
            <a:ext cx="1841500" cy="1835150"/>
            <a:chOff x="0" y="0"/>
            <a:chExt cx="1160" cy="1156"/>
          </a:xfrm>
        </p:grpSpPr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3" y="0"/>
              <a:ext cx="386" cy="384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389" y="382"/>
              <a:ext cx="385" cy="384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774" y="382"/>
              <a:ext cx="386" cy="384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3326" name="Group 14"/>
            <p:cNvGrpSpPr/>
            <p:nvPr/>
          </p:nvGrpSpPr>
          <p:grpSpPr bwMode="auto">
            <a:xfrm rot="5400000">
              <a:off x="189" y="572"/>
              <a:ext cx="385" cy="774"/>
              <a:chOff x="0" y="0"/>
              <a:chExt cx="385" cy="774"/>
            </a:xfrm>
          </p:grpSpPr>
          <p:sp>
            <p:nvSpPr>
              <p:cNvPr id="1332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5" cy="384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66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28" name="Rectangle 16"/>
              <p:cNvSpPr>
                <a:spLocks noChangeArrowheads="1"/>
              </p:cNvSpPr>
              <p:nvPr/>
            </p:nvSpPr>
            <p:spPr bwMode="auto">
              <a:xfrm>
                <a:off x="0" y="392"/>
                <a:ext cx="385" cy="382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66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389" y="0"/>
              <a:ext cx="385" cy="382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900113" y="2678113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</a:rPr>
              <a:t>（</a:t>
            </a: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zh-CN" altLang="en-US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4932363" y="2678113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</a:rPr>
              <a:t>（</a:t>
            </a:r>
            <a:r>
              <a:rPr lang="en-US" b="1">
                <a:solidFill>
                  <a:srgbClr val="000000"/>
                </a:solidFill>
              </a:rPr>
              <a:t>2</a:t>
            </a:r>
            <a:r>
              <a:rPr lang="zh-CN" altLang="en-US" b="1">
                <a:solidFill>
                  <a:srgbClr val="000000"/>
                </a:solidFill>
              </a:rPr>
              <a:t>）</a:t>
            </a:r>
          </a:p>
        </p:txBody>
      </p:sp>
      <p:grpSp>
        <p:nvGrpSpPr>
          <p:cNvPr id="13332" name="Group 20"/>
          <p:cNvGrpSpPr/>
          <p:nvPr/>
        </p:nvGrpSpPr>
        <p:grpSpPr bwMode="auto">
          <a:xfrm>
            <a:off x="6516688" y="1465263"/>
            <a:ext cx="2447925" cy="1192212"/>
            <a:chOff x="0" y="0"/>
            <a:chExt cx="1542" cy="751"/>
          </a:xfrm>
        </p:grpSpPr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 rot="10800000">
              <a:off x="1156" y="375"/>
              <a:ext cx="386" cy="376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 rot="10800000">
              <a:off x="770" y="0"/>
              <a:ext cx="385" cy="37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 rot="10800000">
              <a:off x="386" y="0"/>
              <a:ext cx="386" cy="377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 rot="10800000">
              <a:off x="0" y="0"/>
              <a:ext cx="385" cy="37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 rot="10800000">
              <a:off x="770" y="377"/>
              <a:ext cx="385" cy="374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7092950" y="270827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</a:rPr>
              <a:t>（</a:t>
            </a:r>
            <a:r>
              <a:rPr lang="en-US" b="1">
                <a:solidFill>
                  <a:srgbClr val="000000"/>
                </a:solidFill>
              </a:rPr>
              <a:t>3</a:t>
            </a:r>
            <a:r>
              <a:rPr lang="zh-CN" altLang="en-US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 rot="10800000">
            <a:off x="7127875" y="836613"/>
            <a:ext cx="612775" cy="593725"/>
          </a:xfrm>
          <a:prstGeom prst="rect">
            <a:avLst/>
          </a:prstGeom>
          <a:solidFill>
            <a:srgbClr val="FFCC00"/>
          </a:solidFill>
          <a:ln w="5715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3700" y="5286375"/>
            <a:ext cx="7850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sz="2800" b="1">
                <a:solidFill>
                  <a:srgbClr val="000000"/>
                </a:solidFill>
              </a:rPr>
              <a:t>7</a:t>
            </a:r>
            <a:r>
              <a:rPr lang="zh-CN" altLang="en-US" sz="2800" b="1">
                <a:solidFill>
                  <a:srgbClr val="000000"/>
                </a:solidFill>
              </a:rPr>
              <a:t>）你能制作一个立方体纸盒吗？与同学交流。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1188" y="246063"/>
            <a:ext cx="7494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sz="2800" b="1">
                <a:solidFill>
                  <a:srgbClr val="000000"/>
                </a:solidFill>
              </a:rPr>
              <a:t>6</a:t>
            </a:r>
            <a:r>
              <a:rPr lang="zh-CN" altLang="en-US" sz="2800" b="1">
                <a:solidFill>
                  <a:srgbClr val="000000"/>
                </a:solidFill>
              </a:rPr>
              <a:t>）下列哪个图形是立方体包装盒的展开图？</a:t>
            </a:r>
          </a:p>
        </p:txBody>
      </p:sp>
      <p:grpSp>
        <p:nvGrpSpPr>
          <p:cNvPr id="14340" name="Group 4"/>
          <p:cNvGrpSpPr/>
          <p:nvPr/>
        </p:nvGrpSpPr>
        <p:grpSpPr bwMode="auto">
          <a:xfrm>
            <a:off x="250825" y="877888"/>
            <a:ext cx="2447925" cy="1835150"/>
            <a:chOff x="0" y="0"/>
            <a:chExt cx="792" cy="566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98" cy="188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594" y="379"/>
              <a:ext cx="198" cy="187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98" y="0"/>
              <a:ext cx="198" cy="187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347" name="Group 11"/>
          <p:cNvGrpSpPr/>
          <p:nvPr/>
        </p:nvGrpSpPr>
        <p:grpSpPr bwMode="auto">
          <a:xfrm rot="16200000">
            <a:off x="4424363" y="839788"/>
            <a:ext cx="1841500" cy="1835150"/>
            <a:chOff x="0" y="0"/>
            <a:chExt cx="1160" cy="1156"/>
          </a:xfrm>
        </p:grpSpPr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3" y="0"/>
              <a:ext cx="386" cy="384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89" y="382"/>
              <a:ext cx="385" cy="384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774" y="382"/>
              <a:ext cx="386" cy="384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4351" name="Group 15"/>
            <p:cNvGrpSpPr/>
            <p:nvPr/>
          </p:nvGrpSpPr>
          <p:grpSpPr bwMode="auto">
            <a:xfrm rot="5400000">
              <a:off x="189" y="572"/>
              <a:ext cx="385" cy="774"/>
              <a:chOff x="0" y="0"/>
              <a:chExt cx="385" cy="774"/>
            </a:xfrm>
          </p:grpSpPr>
          <p:sp>
            <p:nvSpPr>
              <p:cNvPr id="14352" name="Rectangl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5" cy="384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66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3" name="Rectangle 17"/>
              <p:cNvSpPr>
                <a:spLocks noChangeArrowheads="1"/>
              </p:cNvSpPr>
              <p:nvPr/>
            </p:nvSpPr>
            <p:spPr bwMode="auto">
              <a:xfrm>
                <a:off x="0" y="392"/>
                <a:ext cx="385" cy="382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66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389" y="0"/>
              <a:ext cx="385" cy="382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55" name="未知"/>
          <p:cNvSpPr/>
          <p:nvPr/>
        </p:nvSpPr>
        <p:spPr bwMode="auto">
          <a:xfrm rot="5400000" flipH="1">
            <a:off x="2624931" y="4726782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4356" name="Group 20"/>
          <p:cNvGrpSpPr/>
          <p:nvPr/>
        </p:nvGrpSpPr>
        <p:grpSpPr bwMode="auto">
          <a:xfrm>
            <a:off x="3492500" y="5591175"/>
            <a:ext cx="4032250" cy="576263"/>
            <a:chOff x="0" y="0"/>
            <a:chExt cx="2540" cy="363"/>
          </a:xfrm>
        </p:grpSpPr>
        <p:sp>
          <p:nvSpPr>
            <p:cNvPr id="14357" name="未知"/>
            <p:cNvSpPr/>
            <p:nvPr/>
          </p:nvSpPr>
          <p:spPr bwMode="auto">
            <a:xfrm rot="5400000" flipH="1">
              <a:off x="539" y="-544"/>
              <a:ext cx="363" cy="1452"/>
            </a:xfrm>
            <a:custGeom>
              <a:avLst/>
              <a:gdLst>
                <a:gd name="T0" fmla="*/ 0 w 363"/>
                <a:gd name="T1" fmla="*/ 1452 h 1452"/>
                <a:gd name="T2" fmla="*/ 0 w 363"/>
                <a:gd name="T3" fmla="*/ 363 h 1452"/>
                <a:gd name="T4" fmla="*/ 363 w 363"/>
                <a:gd name="T5" fmla="*/ 0 h 1452"/>
                <a:gd name="T6" fmla="*/ 363 w 363"/>
                <a:gd name="T7" fmla="*/ 1089 h 1452"/>
                <a:gd name="T8" fmla="*/ 0 w 363"/>
                <a:gd name="T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1452">
                  <a:moveTo>
                    <a:pt x="0" y="1452"/>
                  </a:moveTo>
                  <a:lnTo>
                    <a:pt x="0" y="363"/>
                  </a:lnTo>
                  <a:lnTo>
                    <a:pt x="363" y="0"/>
                  </a:lnTo>
                  <a:lnTo>
                    <a:pt x="363" y="1089"/>
                  </a:lnTo>
                  <a:lnTo>
                    <a:pt x="0" y="1452"/>
                  </a:lnTo>
                  <a:close/>
                </a:path>
              </a:pathLst>
            </a:custGeom>
            <a:solidFill>
              <a:srgbClr val="FF0000"/>
            </a:solidFill>
            <a:ln w="254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8" name="未知"/>
            <p:cNvSpPr/>
            <p:nvPr/>
          </p:nvSpPr>
          <p:spPr bwMode="auto">
            <a:xfrm rot="5400000" flipH="1">
              <a:off x="1627" y="-544"/>
              <a:ext cx="363" cy="1452"/>
            </a:xfrm>
            <a:custGeom>
              <a:avLst/>
              <a:gdLst>
                <a:gd name="T0" fmla="*/ 0 w 363"/>
                <a:gd name="T1" fmla="*/ 1452 h 1452"/>
                <a:gd name="T2" fmla="*/ 0 w 363"/>
                <a:gd name="T3" fmla="*/ 363 h 1452"/>
                <a:gd name="T4" fmla="*/ 363 w 363"/>
                <a:gd name="T5" fmla="*/ 0 h 1452"/>
                <a:gd name="T6" fmla="*/ 363 w 363"/>
                <a:gd name="T7" fmla="*/ 1089 h 1452"/>
                <a:gd name="T8" fmla="*/ 0 w 363"/>
                <a:gd name="T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1452">
                  <a:moveTo>
                    <a:pt x="0" y="1452"/>
                  </a:moveTo>
                  <a:lnTo>
                    <a:pt x="0" y="363"/>
                  </a:lnTo>
                  <a:lnTo>
                    <a:pt x="363" y="0"/>
                  </a:lnTo>
                  <a:lnTo>
                    <a:pt x="363" y="1089"/>
                  </a:lnTo>
                  <a:lnTo>
                    <a:pt x="0" y="1452"/>
                  </a:lnTo>
                  <a:close/>
                </a:path>
              </a:pathLst>
            </a:custGeom>
            <a:solidFill>
              <a:schemeClr val="accent1"/>
            </a:solidFill>
            <a:ln w="254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359" name="Group 23"/>
          <p:cNvGrpSpPr/>
          <p:nvPr/>
        </p:nvGrpSpPr>
        <p:grpSpPr bwMode="auto">
          <a:xfrm>
            <a:off x="612775" y="5014913"/>
            <a:ext cx="4033838" cy="577850"/>
            <a:chOff x="0" y="0"/>
            <a:chExt cx="2541" cy="364"/>
          </a:xfrm>
        </p:grpSpPr>
        <p:sp>
          <p:nvSpPr>
            <p:cNvPr id="14360" name="未知"/>
            <p:cNvSpPr/>
            <p:nvPr/>
          </p:nvSpPr>
          <p:spPr bwMode="auto">
            <a:xfrm rot="5400000" flipH="1">
              <a:off x="539" y="-543"/>
              <a:ext cx="363" cy="1452"/>
            </a:xfrm>
            <a:custGeom>
              <a:avLst/>
              <a:gdLst>
                <a:gd name="T0" fmla="*/ 0 w 363"/>
                <a:gd name="T1" fmla="*/ 1452 h 1452"/>
                <a:gd name="T2" fmla="*/ 0 w 363"/>
                <a:gd name="T3" fmla="*/ 363 h 1452"/>
                <a:gd name="T4" fmla="*/ 363 w 363"/>
                <a:gd name="T5" fmla="*/ 0 h 1452"/>
                <a:gd name="T6" fmla="*/ 363 w 363"/>
                <a:gd name="T7" fmla="*/ 1089 h 1452"/>
                <a:gd name="T8" fmla="*/ 0 w 363"/>
                <a:gd name="T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1452">
                  <a:moveTo>
                    <a:pt x="0" y="1452"/>
                  </a:moveTo>
                  <a:lnTo>
                    <a:pt x="0" y="363"/>
                  </a:lnTo>
                  <a:lnTo>
                    <a:pt x="363" y="0"/>
                  </a:lnTo>
                  <a:lnTo>
                    <a:pt x="363" y="1089"/>
                  </a:lnTo>
                  <a:lnTo>
                    <a:pt x="0" y="1452"/>
                  </a:lnTo>
                  <a:close/>
                </a:path>
              </a:pathLst>
            </a:custGeom>
            <a:solidFill>
              <a:srgbClr val="FF0000"/>
            </a:solidFill>
            <a:ln w="254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61" name="未知"/>
            <p:cNvSpPr/>
            <p:nvPr/>
          </p:nvSpPr>
          <p:spPr bwMode="auto">
            <a:xfrm rot="5400000" flipH="1">
              <a:off x="1628" y="-544"/>
              <a:ext cx="363" cy="1452"/>
            </a:xfrm>
            <a:custGeom>
              <a:avLst/>
              <a:gdLst>
                <a:gd name="T0" fmla="*/ 0 w 363"/>
                <a:gd name="T1" fmla="*/ 1452 h 1452"/>
                <a:gd name="T2" fmla="*/ 0 w 363"/>
                <a:gd name="T3" fmla="*/ 363 h 1452"/>
                <a:gd name="T4" fmla="*/ 363 w 363"/>
                <a:gd name="T5" fmla="*/ 0 h 1452"/>
                <a:gd name="T6" fmla="*/ 363 w 363"/>
                <a:gd name="T7" fmla="*/ 1089 h 1452"/>
                <a:gd name="T8" fmla="*/ 0 w 363"/>
                <a:gd name="T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1452">
                  <a:moveTo>
                    <a:pt x="0" y="1452"/>
                  </a:moveTo>
                  <a:lnTo>
                    <a:pt x="0" y="363"/>
                  </a:lnTo>
                  <a:lnTo>
                    <a:pt x="363" y="0"/>
                  </a:lnTo>
                  <a:lnTo>
                    <a:pt x="363" y="1089"/>
                  </a:lnTo>
                  <a:lnTo>
                    <a:pt x="0" y="1452"/>
                  </a:lnTo>
                  <a:close/>
                </a:path>
              </a:pathLst>
            </a:custGeom>
            <a:solidFill>
              <a:srgbClr val="FFCC00"/>
            </a:solidFill>
            <a:ln w="254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62" name="未知"/>
          <p:cNvSpPr/>
          <p:nvPr/>
        </p:nvSpPr>
        <p:spPr bwMode="auto">
          <a:xfrm rot="5400000" flipH="1">
            <a:off x="5507831" y="5301457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rgbClr val="FFCC00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336800" y="3862388"/>
            <a:ext cx="1728788" cy="1728787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4" name="未知"/>
          <p:cNvSpPr/>
          <p:nvPr/>
        </p:nvSpPr>
        <p:spPr bwMode="auto">
          <a:xfrm>
            <a:off x="1762125" y="3862388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rgbClr val="FF0000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5" name="未知"/>
          <p:cNvSpPr/>
          <p:nvPr/>
        </p:nvSpPr>
        <p:spPr bwMode="auto">
          <a:xfrm>
            <a:off x="3492500" y="2133600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6" name="未知"/>
          <p:cNvSpPr/>
          <p:nvPr/>
        </p:nvSpPr>
        <p:spPr bwMode="auto">
          <a:xfrm>
            <a:off x="3489325" y="3862388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rgbClr val="FF0000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7" name="未知"/>
          <p:cNvSpPr/>
          <p:nvPr/>
        </p:nvSpPr>
        <p:spPr bwMode="auto">
          <a:xfrm rot="5400000" flipH="1">
            <a:off x="2626519" y="2997994"/>
            <a:ext cx="576262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611188" y="3862388"/>
            <a:ext cx="1728787" cy="1728787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1762125" y="4437063"/>
            <a:ext cx="1728788" cy="1728787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4370" name="Group 34"/>
          <p:cNvGrpSpPr/>
          <p:nvPr/>
        </p:nvGrpSpPr>
        <p:grpSpPr bwMode="auto">
          <a:xfrm>
            <a:off x="1763713" y="3860800"/>
            <a:ext cx="2303462" cy="2303463"/>
            <a:chOff x="0" y="0"/>
            <a:chExt cx="1451" cy="1451"/>
          </a:xfrm>
        </p:grpSpPr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 flipH="1">
              <a:off x="0" y="1088"/>
              <a:ext cx="363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>
              <a:off x="363" y="1088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73" name="Line 37"/>
            <p:cNvSpPr>
              <a:spLocks noChangeShapeType="1"/>
            </p:cNvSpPr>
            <p:nvPr/>
          </p:nvSpPr>
          <p:spPr bwMode="auto">
            <a:xfrm flipV="1">
              <a:off x="363" y="0"/>
              <a:ext cx="0" cy="1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74" name="未知"/>
          <p:cNvSpPr/>
          <p:nvPr/>
        </p:nvSpPr>
        <p:spPr bwMode="auto">
          <a:xfrm>
            <a:off x="2914650" y="2708275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rgbClr val="FFCC00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75" name="未知"/>
          <p:cNvSpPr/>
          <p:nvPr/>
        </p:nvSpPr>
        <p:spPr bwMode="auto">
          <a:xfrm rot="5400000" flipH="1">
            <a:off x="2051844" y="3572669"/>
            <a:ext cx="576262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rgbClr val="FFCC00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900113" y="2678113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</a:rPr>
              <a:t>（</a:t>
            </a: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zh-CN" altLang="en-US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4932363" y="2678113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</a:rPr>
              <a:t>（</a:t>
            </a:r>
            <a:r>
              <a:rPr lang="en-US" b="1">
                <a:solidFill>
                  <a:srgbClr val="000000"/>
                </a:solidFill>
              </a:rPr>
              <a:t>2</a:t>
            </a:r>
            <a:r>
              <a:rPr lang="zh-CN" altLang="en-US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 rot="10800000">
            <a:off x="6516688" y="871538"/>
            <a:ext cx="612775" cy="593725"/>
          </a:xfrm>
          <a:prstGeom prst="rect">
            <a:avLst/>
          </a:prstGeom>
          <a:solidFill>
            <a:srgbClr val="FFCC00"/>
          </a:solidFill>
          <a:ln w="5715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4379" name="Group 43"/>
          <p:cNvGrpSpPr/>
          <p:nvPr/>
        </p:nvGrpSpPr>
        <p:grpSpPr bwMode="auto">
          <a:xfrm>
            <a:off x="6516688" y="1465263"/>
            <a:ext cx="2447925" cy="1192212"/>
            <a:chOff x="0" y="0"/>
            <a:chExt cx="1542" cy="751"/>
          </a:xfrm>
        </p:grpSpPr>
        <p:sp>
          <p:nvSpPr>
            <p:cNvPr id="14380" name="Rectangle 44"/>
            <p:cNvSpPr>
              <a:spLocks noChangeArrowheads="1"/>
            </p:cNvSpPr>
            <p:nvPr/>
          </p:nvSpPr>
          <p:spPr bwMode="auto">
            <a:xfrm rot="10800000">
              <a:off x="1156" y="375"/>
              <a:ext cx="386" cy="376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 rot="10800000">
              <a:off x="770" y="0"/>
              <a:ext cx="385" cy="37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82" name="Rectangle 46"/>
            <p:cNvSpPr>
              <a:spLocks noChangeArrowheads="1"/>
            </p:cNvSpPr>
            <p:nvPr/>
          </p:nvSpPr>
          <p:spPr bwMode="auto">
            <a:xfrm rot="10800000">
              <a:off x="386" y="0"/>
              <a:ext cx="386" cy="377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 rot="10800000">
              <a:off x="0" y="0"/>
              <a:ext cx="385" cy="37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 rot="10800000">
              <a:off x="770" y="377"/>
              <a:ext cx="385" cy="374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7092950" y="270827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</a:rPr>
              <a:t>（</a:t>
            </a:r>
            <a:r>
              <a:rPr lang="en-US" b="1">
                <a:solidFill>
                  <a:srgbClr val="000000"/>
                </a:solidFill>
              </a:rPr>
              <a:t>3</a:t>
            </a:r>
            <a:r>
              <a:rPr lang="zh-CN" altLang="en-US" b="1">
                <a:solidFill>
                  <a:srgbClr val="000000"/>
                </a:solidFill>
              </a:rPr>
              <a:t>）</a:t>
            </a:r>
          </a:p>
        </p:txBody>
      </p:sp>
      <p:grpSp>
        <p:nvGrpSpPr>
          <p:cNvPr id="14386" name="Group 50"/>
          <p:cNvGrpSpPr/>
          <p:nvPr/>
        </p:nvGrpSpPr>
        <p:grpSpPr bwMode="auto">
          <a:xfrm>
            <a:off x="6516688" y="836613"/>
            <a:ext cx="2447925" cy="1835150"/>
            <a:chOff x="0" y="0"/>
            <a:chExt cx="792" cy="566"/>
          </a:xfrm>
        </p:grpSpPr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0" y="0"/>
              <a:ext cx="198" cy="188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89" name="Rectangle 53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90" name="Rectangle 54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91" name="Rectangle 55"/>
            <p:cNvSpPr>
              <a:spLocks noChangeArrowheads="1"/>
            </p:cNvSpPr>
            <p:nvPr/>
          </p:nvSpPr>
          <p:spPr bwMode="auto">
            <a:xfrm>
              <a:off x="594" y="379"/>
              <a:ext cx="198" cy="187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92" name="Rectangle 56"/>
            <p:cNvSpPr>
              <a:spLocks noChangeArrowheads="1"/>
            </p:cNvSpPr>
            <p:nvPr/>
          </p:nvSpPr>
          <p:spPr bwMode="auto">
            <a:xfrm>
              <a:off x="198" y="0"/>
              <a:ext cx="198" cy="187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93" name="Rectangle 57"/>
          <p:cNvSpPr>
            <a:spLocks noChangeArrowheads="1"/>
          </p:cNvSpPr>
          <p:nvPr/>
        </p:nvSpPr>
        <p:spPr bwMode="auto">
          <a:xfrm rot="10800000">
            <a:off x="7127875" y="850900"/>
            <a:ext cx="612775" cy="593725"/>
          </a:xfrm>
          <a:prstGeom prst="rect">
            <a:avLst/>
          </a:prstGeom>
          <a:solidFill>
            <a:srgbClr val="FFCC00"/>
          </a:solidFill>
          <a:ln w="5715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4394" name="Group 58"/>
          <p:cNvGrpSpPr/>
          <p:nvPr/>
        </p:nvGrpSpPr>
        <p:grpSpPr bwMode="auto">
          <a:xfrm>
            <a:off x="6516688" y="1484313"/>
            <a:ext cx="2447925" cy="1192212"/>
            <a:chOff x="0" y="0"/>
            <a:chExt cx="1542" cy="751"/>
          </a:xfrm>
        </p:grpSpPr>
        <p:sp>
          <p:nvSpPr>
            <p:cNvPr id="14395" name="Rectangle 59"/>
            <p:cNvSpPr>
              <a:spLocks noChangeArrowheads="1"/>
            </p:cNvSpPr>
            <p:nvPr/>
          </p:nvSpPr>
          <p:spPr bwMode="auto">
            <a:xfrm rot="10800000">
              <a:off x="1156" y="375"/>
              <a:ext cx="386" cy="376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96" name="Rectangle 60"/>
            <p:cNvSpPr>
              <a:spLocks noChangeArrowheads="1"/>
            </p:cNvSpPr>
            <p:nvPr/>
          </p:nvSpPr>
          <p:spPr bwMode="auto">
            <a:xfrm rot="10800000">
              <a:off x="770" y="0"/>
              <a:ext cx="385" cy="37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97" name="Rectangle 61"/>
            <p:cNvSpPr>
              <a:spLocks noChangeArrowheads="1"/>
            </p:cNvSpPr>
            <p:nvPr/>
          </p:nvSpPr>
          <p:spPr bwMode="auto">
            <a:xfrm rot="10800000">
              <a:off x="386" y="0"/>
              <a:ext cx="386" cy="377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98" name="Rectangle 62"/>
            <p:cNvSpPr>
              <a:spLocks noChangeArrowheads="1"/>
            </p:cNvSpPr>
            <p:nvPr/>
          </p:nvSpPr>
          <p:spPr bwMode="auto">
            <a:xfrm rot="10800000">
              <a:off x="0" y="0"/>
              <a:ext cx="385" cy="37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99" name="Rectangle 63"/>
            <p:cNvSpPr>
              <a:spLocks noChangeArrowheads="1"/>
            </p:cNvSpPr>
            <p:nvPr/>
          </p:nvSpPr>
          <p:spPr bwMode="auto">
            <a:xfrm rot="10800000">
              <a:off x="770" y="377"/>
              <a:ext cx="385" cy="374"/>
            </a:xfrm>
            <a:prstGeom prst="rect">
              <a:avLst/>
            </a:prstGeom>
            <a:solidFill>
              <a:srgbClr val="FFCC00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400" name="Line 64"/>
          <p:cNvSpPr>
            <a:spLocks noChangeShapeType="1"/>
          </p:cNvSpPr>
          <p:nvPr/>
        </p:nvSpPr>
        <p:spPr bwMode="auto">
          <a:xfrm flipH="1">
            <a:off x="4643438" y="2636838"/>
            <a:ext cx="2592387" cy="1728787"/>
          </a:xfrm>
          <a:prstGeom prst="line">
            <a:avLst/>
          </a:prstGeom>
          <a:noFill/>
          <a:ln w="133350">
            <a:solidFill>
              <a:srgbClr val="CC9900"/>
            </a:solidFill>
            <a:rou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9" dur="20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6875 2.22222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55" grpId="0" animBg="1"/>
      <p:bldP spid="14362" grpId="0" animBg="1"/>
      <p:bldP spid="14363" grpId="0" animBg="1"/>
      <p:bldP spid="14363" grpId="1" animBg="1"/>
      <p:bldP spid="14364" grpId="0" animBg="1"/>
      <p:bldP spid="14364" grpId="1" animBg="1"/>
      <p:bldP spid="14365" grpId="0" animBg="1"/>
      <p:bldP spid="14365" grpId="1" animBg="1"/>
      <p:bldP spid="14366" grpId="0" animBg="1"/>
      <p:bldP spid="14366" grpId="1" animBg="1"/>
      <p:bldP spid="14367" grpId="0" animBg="1"/>
      <p:bldP spid="14367" grpId="1" animBg="1"/>
      <p:bldP spid="14368" grpId="0" animBg="1"/>
      <p:bldP spid="14368" grpId="1" animBg="1"/>
      <p:bldP spid="14369" grpId="0" animBg="1"/>
      <p:bldP spid="14369" grpId="1" animBg="1"/>
      <p:bldP spid="14374" grpId="0" animBg="1"/>
      <p:bldP spid="14374" grpId="1" animBg="1"/>
      <p:bldP spid="14375" grpId="0" animBg="1"/>
      <p:bldP spid="14375" grpId="1" animBg="1"/>
      <p:bldP spid="14378" grpId="0" animBg="1"/>
      <p:bldP spid="14378" grpId="1" animBg="1"/>
      <p:bldP spid="14393" grpId="0" animBg="1"/>
      <p:bldP spid="14400" grpId="0" animBg="1"/>
      <p:bldP spid="1440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7950" y="563563"/>
            <a:ext cx="8847138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一个立方体的每个面上都标了字母，右图是这个立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 方体的一个展开图。请回答下列问题：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（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）如果面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是立方体朝下的面，那么哪个面朝上？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（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）如果面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F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朝前，面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朝左，那么哪个面朝上？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（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）如果面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朝右，面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朝后，那么哪个面朝上？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 rot="10800000" flipH="1">
            <a:off x="5219700" y="5084763"/>
            <a:ext cx="792163" cy="771525"/>
          </a:xfrm>
          <a:prstGeom prst="rect">
            <a:avLst/>
          </a:prstGeom>
          <a:solidFill>
            <a:srgbClr val="FFFFFF"/>
          </a:solidFill>
          <a:ln w="5715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rot="10800000" flipH="1">
            <a:off x="4427538" y="4292600"/>
            <a:ext cx="792162" cy="771525"/>
          </a:xfrm>
          <a:prstGeom prst="rect">
            <a:avLst/>
          </a:prstGeom>
          <a:solidFill>
            <a:srgbClr val="FFFFFF"/>
          </a:solidFill>
          <a:ln w="5715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 rot="10800000" flipH="1">
            <a:off x="3635375" y="4292600"/>
            <a:ext cx="792163" cy="771525"/>
          </a:xfrm>
          <a:prstGeom prst="rect">
            <a:avLst/>
          </a:prstGeom>
          <a:solidFill>
            <a:srgbClr val="FFFFFF"/>
          </a:solidFill>
          <a:ln w="5715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C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 rot="10800000" flipH="1">
            <a:off x="2843213" y="4292600"/>
            <a:ext cx="792162" cy="771525"/>
          </a:xfrm>
          <a:prstGeom prst="rect">
            <a:avLst/>
          </a:prstGeom>
          <a:solidFill>
            <a:srgbClr val="FFFFFF"/>
          </a:solidFill>
          <a:ln w="5715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 rot="10800000" flipH="1">
            <a:off x="4427538" y="3500438"/>
            <a:ext cx="792162" cy="766762"/>
          </a:xfrm>
          <a:prstGeom prst="rect">
            <a:avLst/>
          </a:prstGeom>
          <a:solidFill>
            <a:srgbClr val="FFFFFF"/>
          </a:solidFill>
          <a:ln w="5715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 rot="10800000" flipH="1">
            <a:off x="4427538" y="5084763"/>
            <a:ext cx="792162" cy="766762"/>
          </a:xfrm>
          <a:prstGeom prst="rect">
            <a:avLst/>
          </a:prstGeom>
          <a:solidFill>
            <a:srgbClr val="FFFFFF"/>
          </a:solidFill>
          <a:ln w="5715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6870700" cy="809625"/>
          </a:xfrm>
        </p:spPr>
        <p:txBody>
          <a:bodyPr/>
          <a:lstStyle/>
          <a:p>
            <a:pPr algn="l"/>
            <a:r>
              <a:rPr lang="zh-CN" altLang="en-US" b="1" dirty="0"/>
              <a:t>五、演练巩固，学以致用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28800"/>
            <a:ext cx="7697787" cy="1457325"/>
          </a:xfrm>
        </p:spPr>
        <p:txBody>
          <a:bodyPr/>
          <a:lstStyle/>
          <a:p>
            <a:r>
              <a:rPr lang="zh-CN" altLang="en-US" b="1" dirty="0"/>
              <a:t>学习小组展示，进行擂台赛。</a:t>
            </a:r>
          </a:p>
          <a:p>
            <a:r>
              <a:rPr lang="zh-CN" altLang="en-US" b="1" dirty="0"/>
              <a:t>积分决定优胜组。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6870700" cy="809625"/>
          </a:xfrm>
        </p:spPr>
        <p:txBody>
          <a:bodyPr/>
          <a:lstStyle/>
          <a:p>
            <a:pPr algn="l"/>
            <a:r>
              <a:rPr lang="zh-CN" altLang="en-US" b="1" dirty="0"/>
              <a:t>六、反思总结，布置作业</a:t>
            </a:r>
            <a:endParaRPr lang="zh-CN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28800"/>
            <a:ext cx="7993062" cy="1457325"/>
          </a:xfrm>
        </p:spPr>
        <p:txBody>
          <a:bodyPr/>
          <a:lstStyle/>
          <a:p>
            <a:r>
              <a:rPr lang="zh-CN" altLang="en-US" b="1" dirty="0"/>
              <a:t>学生谈收获体会，师生交流，小组评价。</a:t>
            </a:r>
          </a:p>
          <a:p>
            <a:r>
              <a:rPr lang="zh-CN" altLang="en-US" b="1" dirty="0"/>
              <a:t>作业设置。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>
            <a:off x="684213" y="3529013"/>
            <a:ext cx="7835900" cy="2312987"/>
            <a:chOff x="0" y="0"/>
            <a:chExt cx="4208" cy="1242"/>
          </a:xfrm>
        </p:grpSpPr>
        <p:grpSp>
          <p:nvGrpSpPr>
            <p:cNvPr id="18435" name="Group 3"/>
            <p:cNvGrpSpPr/>
            <p:nvPr/>
          </p:nvGrpSpPr>
          <p:grpSpPr bwMode="auto">
            <a:xfrm>
              <a:off x="0" y="316"/>
              <a:ext cx="590" cy="590"/>
              <a:chOff x="0" y="0"/>
              <a:chExt cx="1588" cy="1588"/>
            </a:xfrm>
          </p:grpSpPr>
          <p:sp>
            <p:nvSpPr>
              <p:cNvPr id="18436" name="Rectangle 4"/>
              <p:cNvSpPr>
                <a:spLocks noChangeArrowheads="1"/>
              </p:cNvSpPr>
              <p:nvPr/>
            </p:nvSpPr>
            <p:spPr bwMode="auto">
              <a:xfrm>
                <a:off x="0" y="408"/>
                <a:ext cx="1180" cy="1180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sp>
            <p:nvSpPr>
              <p:cNvPr id="18437" name="AutoShap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88" cy="408"/>
              </a:xfrm>
              <a:prstGeom prst="parallelogram">
                <a:avLst>
                  <a:gd name="adj" fmla="val 97304"/>
                </a:avLst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38" name="AutoShape 6"/>
              <p:cNvSpPr>
                <a:spLocks noChangeArrowheads="1"/>
              </p:cNvSpPr>
              <p:nvPr/>
            </p:nvSpPr>
            <p:spPr bwMode="auto">
              <a:xfrm rot="5400000" flipV="1">
                <a:off x="584" y="590"/>
                <a:ext cx="1587" cy="408"/>
              </a:xfrm>
              <a:prstGeom prst="parallelogram">
                <a:avLst>
                  <a:gd name="adj" fmla="val 97243"/>
                </a:avLst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39" name="Oval 7"/>
              <p:cNvSpPr>
                <a:spLocks noChangeArrowheads="1"/>
              </p:cNvSpPr>
              <p:nvPr/>
            </p:nvSpPr>
            <p:spPr bwMode="auto">
              <a:xfrm>
                <a:off x="272" y="681"/>
                <a:ext cx="681" cy="68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0" name="Oval 8"/>
              <p:cNvSpPr>
                <a:spLocks noChangeArrowheads="1"/>
              </p:cNvSpPr>
              <p:nvPr/>
            </p:nvSpPr>
            <p:spPr bwMode="auto">
              <a:xfrm>
                <a:off x="1270" y="454"/>
                <a:ext cx="272" cy="68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1" name="Oval 9"/>
              <p:cNvSpPr>
                <a:spLocks noChangeArrowheads="1"/>
              </p:cNvSpPr>
              <p:nvPr/>
            </p:nvSpPr>
            <p:spPr bwMode="auto">
              <a:xfrm>
                <a:off x="499" y="91"/>
                <a:ext cx="590" cy="22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442" name="Group 10"/>
            <p:cNvGrpSpPr/>
            <p:nvPr/>
          </p:nvGrpSpPr>
          <p:grpSpPr bwMode="auto">
            <a:xfrm>
              <a:off x="771" y="0"/>
              <a:ext cx="715" cy="954"/>
              <a:chOff x="0" y="0"/>
              <a:chExt cx="1361" cy="1815"/>
            </a:xfrm>
          </p:grpSpPr>
          <p:grpSp>
            <p:nvGrpSpPr>
              <p:cNvPr id="18443" name="Group 11"/>
              <p:cNvGrpSpPr/>
              <p:nvPr/>
            </p:nvGrpSpPr>
            <p:grpSpPr bwMode="auto">
              <a:xfrm>
                <a:off x="453" y="454"/>
                <a:ext cx="454" cy="454"/>
                <a:chOff x="0" y="0"/>
                <a:chExt cx="1180" cy="1180"/>
              </a:xfrm>
            </p:grpSpPr>
            <p:sp>
              <p:nvSpPr>
                <p:cNvPr id="18444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80" cy="1180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45" name="Oval 13"/>
                <p:cNvSpPr>
                  <a:spLocks noChangeArrowheads="1"/>
                </p:cNvSpPr>
                <p:nvPr/>
              </p:nvSpPr>
              <p:spPr bwMode="auto">
                <a:xfrm>
                  <a:off x="272" y="273"/>
                  <a:ext cx="681" cy="68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446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sp>
            <p:nvSpPr>
              <p:cNvPr id="18447" name="Rectangle 15"/>
              <p:cNvSpPr>
                <a:spLocks noChangeArrowheads="1"/>
              </p:cNvSpPr>
              <p:nvPr/>
            </p:nvSpPr>
            <p:spPr bwMode="auto">
              <a:xfrm>
                <a:off x="907" y="908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453" y="908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grpSp>
            <p:nvGrpSpPr>
              <p:cNvPr id="18449" name="Group 17"/>
              <p:cNvGrpSpPr/>
              <p:nvPr/>
            </p:nvGrpSpPr>
            <p:grpSpPr bwMode="auto">
              <a:xfrm>
                <a:off x="907" y="1361"/>
                <a:ext cx="454" cy="454"/>
                <a:chOff x="0" y="0"/>
                <a:chExt cx="1180" cy="1180"/>
              </a:xfrm>
            </p:grpSpPr>
            <p:sp>
              <p:nvSpPr>
                <p:cNvPr id="18450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80" cy="1180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51" name="Oval 19"/>
                <p:cNvSpPr>
                  <a:spLocks noChangeArrowheads="1"/>
                </p:cNvSpPr>
                <p:nvPr/>
              </p:nvSpPr>
              <p:spPr bwMode="auto">
                <a:xfrm>
                  <a:off x="272" y="273"/>
                  <a:ext cx="681" cy="68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452" name="Group 20"/>
              <p:cNvGrpSpPr/>
              <p:nvPr/>
            </p:nvGrpSpPr>
            <p:grpSpPr bwMode="auto">
              <a:xfrm>
                <a:off x="453" y="0"/>
                <a:ext cx="454" cy="454"/>
                <a:chOff x="0" y="0"/>
                <a:chExt cx="454" cy="454"/>
              </a:xfrm>
            </p:grpSpPr>
            <p:sp>
              <p:nvSpPr>
                <p:cNvPr id="18453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54" cy="454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54" name="Oval 22"/>
                <p:cNvSpPr>
                  <a:spLocks noChangeArrowheads="1"/>
                </p:cNvSpPr>
                <p:nvPr/>
              </p:nvSpPr>
              <p:spPr bwMode="auto">
                <a:xfrm>
                  <a:off x="105" y="105"/>
                  <a:ext cx="262" cy="262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8455" name="Group 23"/>
            <p:cNvGrpSpPr/>
            <p:nvPr/>
          </p:nvGrpSpPr>
          <p:grpSpPr bwMode="auto">
            <a:xfrm>
              <a:off x="2631" y="0"/>
              <a:ext cx="715" cy="954"/>
              <a:chOff x="0" y="0"/>
              <a:chExt cx="1361" cy="1815"/>
            </a:xfrm>
          </p:grpSpPr>
          <p:grpSp>
            <p:nvGrpSpPr>
              <p:cNvPr id="18456" name="Group 24"/>
              <p:cNvGrpSpPr/>
              <p:nvPr/>
            </p:nvGrpSpPr>
            <p:grpSpPr bwMode="auto">
              <a:xfrm>
                <a:off x="453" y="454"/>
                <a:ext cx="454" cy="454"/>
                <a:chOff x="0" y="0"/>
                <a:chExt cx="1180" cy="1180"/>
              </a:xfrm>
            </p:grpSpPr>
            <p:sp>
              <p:nvSpPr>
                <p:cNvPr id="1845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80" cy="1180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58" name="Oval 26"/>
                <p:cNvSpPr>
                  <a:spLocks noChangeArrowheads="1"/>
                </p:cNvSpPr>
                <p:nvPr/>
              </p:nvSpPr>
              <p:spPr bwMode="auto">
                <a:xfrm>
                  <a:off x="272" y="273"/>
                  <a:ext cx="681" cy="68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459" name="Group 27"/>
              <p:cNvGrpSpPr/>
              <p:nvPr/>
            </p:nvGrpSpPr>
            <p:grpSpPr bwMode="auto">
              <a:xfrm>
                <a:off x="453" y="908"/>
                <a:ext cx="454" cy="454"/>
                <a:chOff x="0" y="0"/>
                <a:chExt cx="1180" cy="1180"/>
              </a:xfrm>
            </p:grpSpPr>
            <p:sp>
              <p:nvSpPr>
                <p:cNvPr id="18460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80" cy="1180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61" name="Oval 29"/>
                <p:cNvSpPr>
                  <a:spLocks noChangeArrowheads="1"/>
                </p:cNvSpPr>
                <p:nvPr/>
              </p:nvSpPr>
              <p:spPr bwMode="auto">
                <a:xfrm>
                  <a:off x="272" y="273"/>
                  <a:ext cx="681" cy="68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462" name="Group 30"/>
              <p:cNvGrpSpPr/>
              <p:nvPr/>
            </p:nvGrpSpPr>
            <p:grpSpPr bwMode="auto">
              <a:xfrm>
                <a:off x="907" y="908"/>
                <a:ext cx="454" cy="454"/>
                <a:chOff x="0" y="0"/>
                <a:chExt cx="454" cy="454"/>
              </a:xfrm>
            </p:grpSpPr>
            <p:sp>
              <p:nvSpPr>
                <p:cNvPr id="18463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54" cy="454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64" name="Oval 32"/>
                <p:cNvSpPr>
                  <a:spLocks noChangeArrowheads="1"/>
                </p:cNvSpPr>
                <p:nvPr/>
              </p:nvSpPr>
              <p:spPr bwMode="auto">
                <a:xfrm>
                  <a:off x="105" y="105"/>
                  <a:ext cx="262" cy="262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465" name="Rectangle 33"/>
              <p:cNvSpPr>
                <a:spLocks noChangeArrowheads="1"/>
              </p:cNvSpPr>
              <p:nvPr/>
            </p:nvSpPr>
            <p:spPr bwMode="auto">
              <a:xfrm>
                <a:off x="907" y="1361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sp>
            <p:nvSpPr>
              <p:cNvPr id="18466" name="Rectangle 34"/>
              <p:cNvSpPr>
                <a:spLocks noChangeArrowheads="1"/>
              </p:cNvSpPr>
              <p:nvPr/>
            </p:nvSpPr>
            <p:spPr bwMode="auto">
              <a:xfrm>
                <a:off x="453" y="0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sp>
            <p:nvSpPr>
              <p:cNvPr id="18467" name="Rectangle 3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</p:grpSp>
        <p:grpSp>
          <p:nvGrpSpPr>
            <p:cNvPr id="18468" name="Group 36"/>
            <p:cNvGrpSpPr/>
            <p:nvPr/>
          </p:nvGrpSpPr>
          <p:grpSpPr bwMode="auto">
            <a:xfrm>
              <a:off x="1724" y="0"/>
              <a:ext cx="715" cy="954"/>
              <a:chOff x="0" y="0"/>
              <a:chExt cx="1361" cy="1815"/>
            </a:xfrm>
          </p:grpSpPr>
          <p:grpSp>
            <p:nvGrpSpPr>
              <p:cNvPr id="18469" name="Group 37"/>
              <p:cNvGrpSpPr/>
              <p:nvPr/>
            </p:nvGrpSpPr>
            <p:grpSpPr bwMode="auto">
              <a:xfrm>
                <a:off x="907" y="1361"/>
                <a:ext cx="454" cy="454"/>
                <a:chOff x="0" y="0"/>
                <a:chExt cx="1180" cy="1180"/>
              </a:xfrm>
            </p:grpSpPr>
            <p:sp>
              <p:nvSpPr>
                <p:cNvPr id="18470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80" cy="1180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71" name="Oval 39"/>
                <p:cNvSpPr>
                  <a:spLocks noChangeArrowheads="1"/>
                </p:cNvSpPr>
                <p:nvPr/>
              </p:nvSpPr>
              <p:spPr bwMode="auto">
                <a:xfrm>
                  <a:off x="272" y="273"/>
                  <a:ext cx="681" cy="68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472" name="Group 40"/>
              <p:cNvGrpSpPr/>
              <p:nvPr/>
            </p:nvGrpSpPr>
            <p:grpSpPr bwMode="auto">
              <a:xfrm>
                <a:off x="907" y="908"/>
                <a:ext cx="454" cy="454"/>
                <a:chOff x="0" y="0"/>
                <a:chExt cx="1180" cy="1180"/>
              </a:xfrm>
            </p:grpSpPr>
            <p:sp>
              <p:nvSpPr>
                <p:cNvPr id="18473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80" cy="1180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74" name="Oval 42"/>
                <p:cNvSpPr>
                  <a:spLocks noChangeArrowheads="1"/>
                </p:cNvSpPr>
                <p:nvPr/>
              </p:nvSpPr>
              <p:spPr bwMode="auto">
                <a:xfrm>
                  <a:off x="272" y="273"/>
                  <a:ext cx="681" cy="68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475" name="Group 43"/>
              <p:cNvGrpSpPr/>
              <p:nvPr/>
            </p:nvGrpSpPr>
            <p:grpSpPr bwMode="auto">
              <a:xfrm>
                <a:off x="453" y="454"/>
                <a:ext cx="454" cy="454"/>
                <a:chOff x="0" y="0"/>
                <a:chExt cx="454" cy="454"/>
              </a:xfrm>
            </p:grpSpPr>
            <p:sp>
              <p:nvSpPr>
                <p:cNvPr id="18476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54" cy="454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77" name="Oval 45"/>
                <p:cNvSpPr>
                  <a:spLocks noChangeArrowheads="1"/>
                </p:cNvSpPr>
                <p:nvPr/>
              </p:nvSpPr>
              <p:spPr bwMode="auto">
                <a:xfrm>
                  <a:off x="105" y="105"/>
                  <a:ext cx="262" cy="262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478" name="Rectangle 46"/>
              <p:cNvSpPr>
                <a:spLocks noChangeArrowheads="1"/>
              </p:cNvSpPr>
              <p:nvPr/>
            </p:nvSpPr>
            <p:spPr bwMode="auto">
              <a:xfrm>
                <a:off x="453" y="908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sp>
            <p:nvSpPr>
              <p:cNvPr id="18479" name="Rectangle 47"/>
              <p:cNvSpPr>
                <a:spLocks noChangeArrowheads="1"/>
              </p:cNvSpPr>
              <p:nvPr/>
            </p:nvSpPr>
            <p:spPr bwMode="auto">
              <a:xfrm>
                <a:off x="453" y="0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sp>
            <p:nvSpPr>
              <p:cNvPr id="18480" name="Rectangle 4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</p:grpSp>
        <p:grpSp>
          <p:nvGrpSpPr>
            <p:cNvPr id="18481" name="Group 49"/>
            <p:cNvGrpSpPr/>
            <p:nvPr/>
          </p:nvGrpSpPr>
          <p:grpSpPr bwMode="auto">
            <a:xfrm>
              <a:off x="3493" y="0"/>
              <a:ext cx="715" cy="953"/>
              <a:chOff x="0" y="0"/>
              <a:chExt cx="1361" cy="1815"/>
            </a:xfrm>
          </p:grpSpPr>
          <p:grpSp>
            <p:nvGrpSpPr>
              <p:cNvPr id="18482" name="Group 50"/>
              <p:cNvGrpSpPr/>
              <p:nvPr/>
            </p:nvGrpSpPr>
            <p:grpSpPr bwMode="auto">
              <a:xfrm>
                <a:off x="0" y="0"/>
                <a:ext cx="454" cy="454"/>
                <a:chOff x="0" y="0"/>
                <a:chExt cx="1180" cy="1180"/>
              </a:xfrm>
            </p:grpSpPr>
            <p:sp>
              <p:nvSpPr>
                <p:cNvPr id="18483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80" cy="1180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84" name="Oval 52"/>
                <p:cNvSpPr>
                  <a:spLocks noChangeArrowheads="1"/>
                </p:cNvSpPr>
                <p:nvPr/>
              </p:nvSpPr>
              <p:spPr bwMode="auto">
                <a:xfrm>
                  <a:off x="272" y="273"/>
                  <a:ext cx="681" cy="68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485" name="Rectangle 53"/>
              <p:cNvSpPr>
                <a:spLocks noChangeArrowheads="1"/>
              </p:cNvSpPr>
              <p:nvPr/>
            </p:nvSpPr>
            <p:spPr bwMode="auto">
              <a:xfrm>
                <a:off x="907" y="1361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sp>
            <p:nvSpPr>
              <p:cNvPr id="18486" name="Rectangle 54"/>
              <p:cNvSpPr>
                <a:spLocks noChangeArrowheads="1"/>
              </p:cNvSpPr>
              <p:nvPr/>
            </p:nvSpPr>
            <p:spPr bwMode="auto">
              <a:xfrm>
                <a:off x="907" y="907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sp>
            <p:nvSpPr>
              <p:cNvPr id="18487" name="Rectangle 55"/>
              <p:cNvSpPr>
                <a:spLocks noChangeArrowheads="1"/>
              </p:cNvSpPr>
              <p:nvPr/>
            </p:nvSpPr>
            <p:spPr bwMode="auto">
              <a:xfrm>
                <a:off x="454" y="453"/>
                <a:ext cx="454" cy="45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BBE0E3"/>
                  </a:solidFill>
                </a:endParaRPr>
              </a:p>
            </p:txBody>
          </p:sp>
          <p:grpSp>
            <p:nvGrpSpPr>
              <p:cNvPr id="18488" name="Group 56"/>
              <p:cNvGrpSpPr/>
              <p:nvPr/>
            </p:nvGrpSpPr>
            <p:grpSpPr bwMode="auto">
              <a:xfrm>
                <a:off x="454" y="0"/>
                <a:ext cx="454" cy="454"/>
                <a:chOff x="0" y="0"/>
                <a:chExt cx="454" cy="454"/>
              </a:xfrm>
            </p:grpSpPr>
            <p:sp>
              <p:nvSpPr>
                <p:cNvPr id="18489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54" cy="454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90" name="Oval 58"/>
                <p:cNvSpPr>
                  <a:spLocks noChangeArrowheads="1"/>
                </p:cNvSpPr>
                <p:nvPr/>
              </p:nvSpPr>
              <p:spPr bwMode="auto">
                <a:xfrm>
                  <a:off x="105" y="105"/>
                  <a:ext cx="262" cy="262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491" name="Group 59"/>
              <p:cNvGrpSpPr/>
              <p:nvPr/>
            </p:nvGrpSpPr>
            <p:grpSpPr bwMode="auto">
              <a:xfrm>
                <a:off x="454" y="907"/>
                <a:ext cx="454" cy="454"/>
                <a:chOff x="0" y="0"/>
                <a:chExt cx="1180" cy="1180"/>
              </a:xfrm>
            </p:grpSpPr>
            <p:sp>
              <p:nvSpPr>
                <p:cNvPr id="18492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80" cy="1180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accent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BBE0E3"/>
                    </a:solidFill>
                  </a:endParaRPr>
                </a:p>
              </p:txBody>
            </p:sp>
            <p:sp>
              <p:nvSpPr>
                <p:cNvPr id="18493" name="Oval 61"/>
                <p:cNvSpPr>
                  <a:spLocks noChangeArrowheads="1"/>
                </p:cNvSpPr>
                <p:nvPr/>
              </p:nvSpPr>
              <p:spPr bwMode="auto">
                <a:xfrm>
                  <a:off x="272" y="273"/>
                  <a:ext cx="681" cy="68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494" name="Text Box 62"/>
            <p:cNvSpPr txBox="1">
              <a:spLocks noChangeArrowheads="1"/>
            </p:cNvSpPr>
            <p:nvPr/>
          </p:nvSpPr>
          <p:spPr bwMode="auto">
            <a:xfrm>
              <a:off x="998" y="997"/>
              <a:ext cx="282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（</a:t>
              </a:r>
              <a:r>
                <a:rPr 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A〕     </a:t>
              </a:r>
              <a:r>
                <a:rPr lang="zh-CN" alt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（</a:t>
              </a:r>
              <a:r>
                <a:rPr 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B</a:t>
              </a:r>
              <a:r>
                <a:rPr lang="zh-CN" alt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）   （</a:t>
              </a:r>
              <a:r>
                <a:rPr 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C</a:t>
              </a:r>
              <a:r>
                <a:rPr lang="zh-CN" alt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）     （</a:t>
              </a:r>
              <a:r>
                <a:rPr 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D</a:t>
              </a:r>
              <a:r>
                <a:rPr lang="zh-CN" altLang="en-US" sz="2400" b="1">
                  <a:solidFill>
                    <a:srgbClr val="000000"/>
                  </a:solidFill>
                  <a:latin typeface="宋体" panose="02010600030101010101" pitchFamily="2" charset="-122"/>
                </a:rPr>
                <a:t>）</a:t>
              </a:r>
            </a:p>
          </p:txBody>
        </p:sp>
      </p:grp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168275" y="2205038"/>
            <a:ext cx="8796338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下边的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个图形中，哪一个是由左边的盒子展开而成的。</a:t>
            </a:r>
          </a:p>
        </p:txBody>
      </p:sp>
      <p:grpSp>
        <p:nvGrpSpPr>
          <p:cNvPr id="18496" name="Group 64"/>
          <p:cNvGrpSpPr/>
          <p:nvPr/>
        </p:nvGrpSpPr>
        <p:grpSpPr bwMode="auto">
          <a:xfrm>
            <a:off x="-28575" y="260350"/>
            <a:ext cx="2800350" cy="719138"/>
            <a:chOff x="0" y="0"/>
            <a:chExt cx="1769" cy="453"/>
          </a:xfrm>
        </p:grpSpPr>
        <p:grpSp>
          <p:nvGrpSpPr>
            <p:cNvPr id="18497" name="Group 65"/>
            <p:cNvGrpSpPr/>
            <p:nvPr/>
          </p:nvGrpSpPr>
          <p:grpSpPr bwMode="auto">
            <a:xfrm>
              <a:off x="0" y="0"/>
              <a:ext cx="862" cy="453"/>
              <a:chOff x="0" y="0"/>
              <a:chExt cx="1224" cy="499"/>
            </a:xfrm>
          </p:grpSpPr>
          <p:pic>
            <p:nvPicPr>
              <p:cNvPr id="18498" name="Picture 66" descr="u=39559492,1582707101&amp;fm=0&amp;gp=-46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 flipH="1">
                <a:off x="84" y="43"/>
                <a:ext cx="542" cy="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8499" name="Group 67"/>
              <p:cNvGrpSpPr/>
              <p:nvPr/>
            </p:nvGrpSpPr>
            <p:grpSpPr bwMode="auto">
              <a:xfrm>
                <a:off x="0" y="0"/>
                <a:ext cx="1224" cy="499"/>
                <a:chOff x="0" y="0"/>
                <a:chExt cx="1224" cy="499"/>
              </a:xfrm>
            </p:grpSpPr>
            <p:sp>
              <p:nvSpPr>
                <p:cNvPr id="18500" name="未知"/>
                <p:cNvSpPr/>
                <p:nvPr/>
              </p:nvSpPr>
              <p:spPr bwMode="auto">
                <a:xfrm>
                  <a:off x="0" y="0"/>
                  <a:ext cx="680" cy="499"/>
                </a:xfrm>
                <a:custGeom>
                  <a:avLst/>
                  <a:gdLst>
                    <a:gd name="T0" fmla="*/ 1587 w 4392"/>
                    <a:gd name="T1" fmla="*/ 2948 h 4165"/>
                    <a:gd name="T2" fmla="*/ 2177 w 4392"/>
                    <a:gd name="T3" fmla="*/ 2812 h 4165"/>
                    <a:gd name="T4" fmla="*/ 2857 w 4392"/>
                    <a:gd name="T5" fmla="*/ 2903 h 4165"/>
                    <a:gd name="T6" fmla="*/ 3311 w 4392"/>
                    <a:gd name="T7" fmla="*/ 3265 h 4165"/>
                    <a:gd name="T8" fmla="*/ 3311 w 4392"/>
                    <a:gd name="T9" fmla="*/ 3356 h 4165"/>
                    <a:gd name="T10" fmla="*/ 2993 w 4392"/>
                    <a:gd name="T11" fmla="*/ 3538 h 4165"/>
                    <a:gd name="T12" fmla="*/ 1859 w 4392"/>
                    <a:gd name="T13" fmla="*/ 3538 h 4165"/>
                    <a:gd name="T14" fmla="*/ 1043 w 4392"/>
                    <a:gd name="T15" fmla="*/ 3402 h 4165"/>
                    <a:gd name="T16" fmla="*/ 998 w 4392"/>
                    <a:gd name="T17" fmla="*/ 3175 h 4165"/>
                    <a:gd name="T18" fmla="*/ 998 w 4392"/>
                    <a:gd name="T19" fmla="*/ 3084 h 4165"/>
                    <a:gd name="T20" fmla="*/ 1088 w 4392"/>
                    <a:gd name="T21" fmla="*/ 2993 h 4165"/>
                    <a:gd name="T22" fmla="*/ 1270 w 4392"/>
                    <a:gd name="T23" fmla="*/ 2993 h 4165"/>
                    <a:gd name="T24" fmla="*/ 1270 w 4392"/>
                    <a:gd name="T25" fmla="*/ 2494 h 4165"/>
                    <a:gd name="T26" fmla="*/ 907 w 4392"/>
                    <a:gd name="T27" fmla="*/ 1814 h 4165"/>
                    <a:gd name="T28" fmla="*/ 862 w 4392"/>
                    <a:gd name="T29" fmla="*/ 1270 h 4165"/>
                    <a:gd name="T30" fmla="*/ 1043 w 4392"/>
                    <a:gd name="T31" fmla="*/ 907 h 4165"/>
                    <a:gd name="T32" fmla="*/ 1315 w 4392"/>
                    <a:gd name="T33" fmla="*/ 771 h 4165"/>
                    <a:gd name="T34" fmla="*/ 1361 w 4392"/>
                    <a:gd name="T35" fmla="*/ 725 h 4165"/>
                    <a:gd name="T36" fmla="*/ 1678 w 4392"/>
                    <a:gd name="T37" fmla="*/ 680 h 4165"/>
                    <a:gd name="T38" fmla="*/ 2540 w 4392"/>
                    <a:gd name="T39" fmla="*/ 362 h 4165"/>
                    <a:gd name="T40" fmla="*/ 3402 w 4392"/>
                    <a:gd name="T41" fmla="*/ 317 h 4165"/>
                    <a:gd name="T42" fmla="*/ 3674 w 4392"/>
                    <a:gd name="T43" fmla="*/ 408 h 4165"/>
                    <a:gd name="T44" fmla="*/ 3765 w 4392"/>
                    <a:gd name="T45" fmla="*/ 544 h 4165"/>
                    <a:gd name="T46" fmla="*/ 3356 w 4392"/>
                    <a:gd name="T47" fmla="*/ 680 h 4165"/>
                    <a:gd name="T48" fmla="*/ 2767 w 4392"/>
                    <a:gd name="T49" fmla="*/ 771 h 4165"/>
                    <a:gd name="T50" fmla="*/ 1859 w 4392"/>
                    <a:gd name="T51" fmla="*/ 952 h 4165"/>
                    <a:gd name="T52" fmla="*/ 1633 w 4392"/>
                    <a:gd name="T53" fmla="*/ 907 h 4165"/>
                    <a:gd name="T54" fmla="*/ 1361 w 4392"/>
                    <a:gd name="T55" fmla="*/ 907 h 4165"/>
                    <a:gd name="T56" fmla="*/ 1179 w 4392"/>
                    <a:gd name="T57" fmla="*/ 1088 h 4165"/>
                    <a:gd name="T58" fmla="*/ 1043 w 4392"/>
                    <a:gd name="T59" fmla="*/ 1542 h 4165"/>
                    <a:gd name="T60" fmla="*/ 1315 w 4392"/>
                    <a:gd name="T61" fmla="*/ 2086 h 4165"/>
                    <a:gd name="T62" fmla="*/ 1497 w 4392"/>
                    <a:gd name="T63" fmla="*/ 2494 h 4165"/>
                    <a:gd name="T64" fmla="*/ 1542 w 4392"/>
                    <a:gd name="T65" fmla="*/ 2903 h 4165"/>
                    <a:gd name="T66" fmla="*/ 1633 w 4392"/>
                    <a:gd name="T67" fmla="*/ 2857 h 4165"/>
                    <a:gd name="T68" fmla="*/ 2177 w 4392"/>
                    <a:gd name="T69" fmla="*/ 2812 h 4165"/>
                    <a:gd name="T70" fmla="*/ 3991 w 4392"/>
                    <a:gd name="T71" fmla="*/ 2812 h 4165"/>
                    <a:gd name="T72" fmla="*/ 4037 w 4392"/>
                    <a:gd name="T73" fmla="*/ 2630 h 4165"/>
                    <a:gd name="T74" fmla="*/ 4037 w 4392"/>
                    <a:gd name="T75" fmla="*/ 1360 h 4165"/>
                    <a:gd name="T76" fmla="*/ 4037 w 4392"/>
                    <a:gd name="T77" fmla="*/ 499 h 4165"/>
                    <a:gd name="T78" fmla="*/ 4037 w 4392"/>
                    <a:gd name="T79" fmla="*/ 362 h 4165"/>
                    <a:gd name="T80" fmla="*/ 3220 w 4392"/>
                    <a:gd name="T81" fmla="*/ 317 h 4165"/>
                    <a:gd name="T82" fmla="*/ 1723 w 4392"/>
                    <a:gd name="T83" fmla="*/ 362 h 4165"/>
                    <a:gd name="T84" fmla="*/ 499 w 4392"/>
                    <a:gd name="T85" fmla="*/ 362 h 4165"/>
                    <a:gd name="T86" fmla="*/ 544 w 4392"/>
                    <a:gd name="T87" fmla="*/ 544 h 4165"/>
                    <a:gd name="T88" fmla="*/ 544 w 4392"/>
                    <a:gd name="T89" fmla="*/ 3628 h 4165"/>
                    <a:gd name="T90" fmla="*/ 544 w 4392"/>
                    <a:gd name="T91" fmla="*/ 3764 h 4165"/>
                    <a:gd name="T92" fmla="*/ 3810 w 4392"/>
                    <a:gd name="T93" fmla="*/ 3764 h 4165"/>
                    <a:gd name="T94" fmla="*/ 4037 w 4392"/>
                    <a:gd name="T95" fmla="*/ 3764 h 4165"/>
                    <a:gd name="T96" fmla="*/ 4037 w 4392"/>
                    <a:gd name="T97" fmla="*/ 3538 h 4165"/>
                    <a:gd name="T98" fmla="*/ 4037 w 4392"/>
                    <a:gd name="T99" fmla="*/ 2812 h 4165"/>
                    <a:gd name="T100" fmla="*/ 3901 w 4392"/>
                    <a:gd name="T101" fmla="*/ 2812 h 4165"/>
                    <a:gd name="T102" fmla="*/ 1859 w 4392"/>
                    <a:gd name="T103" fmla="*/ 2812 h 4165"/>
                    <a:gd name="T104" fmla="*/ 1587 w 4392"/>
                    <a:gd name="T105" fmla="*/ 2948 h 4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4392" h="4165">
                      <a:moveTo>
                        <a:pt x="1587" y="2948"/>
                      </a:moveTo>
                      <a:cubicBezTo>
                        <a:pt x="1640" y="2948"/>
                        <a:pt x="1965" y="2820"/>
                        <a:pt x="2177" y="2812"/>
                      </a:cubicBezTo>
                      <a:cubicBezTo>
                        <a:pt x="2389" y="2804"/>
                        <a:pt x="2668" y="2827"/>
                        <a:pt x="2857" y="2903"/>
                      </a:cubicBezTo>
                      <a:cubicBezTo>
                        <a:pt x="3046" y="2979"/>
                        <a:pt x="3235" y="3190"/>
                        <a:pt x="3311" y="3265"/>
                      </a:cubicBezTo>
                      <a:cubicBezTo>
                        <a:pt x="3387" y="3340"/>
                        <a:pt x="3364" y="3311"/>
                        <a:pt x="3311" y="3356"/>
                      </a:cubicBezTo>
                      <a:cubicBezTo>
                        <a:pt x="3258" y="3401"/>
                        <a:pt x="3235" y="3508"/>
                        <a:pt x="2993" y="3538"/>
                      </a:cubicBezTo>
                      <a:cubicBezTo>
                        <a:pt x="2751" y="3568"/>
                        <a:pt x="2184" y="3561"/>
                        <a:pt x="1859" y="3538"/>
                      </a:cubicBezTo>
                      <a:cubicBezTo>
                        <a:pt x="1534" y="3515"/>
                        <a:pt x="1187" y="3463"/>
                        <a:pt x="1043" y="3402"/>
                      </a:cubicBezTo>
                      <a:cubicBezTo>
                        <a:pt x="899" y="3341"/>
                        <a:pt x="1005" y="3228"/>
                        <a:pt x="998" y="3175"/>
                      </a:cubicBezTo>
                      <a:cubicBezTo>
                        <a:pt x="991" y="3122"/>
                        <a:pt x="983" y="3114"/>
                        <a:pt x="998" y="3084"/>
                      </a:cubicBezTo>
                      <a:cubicBezTo>
                        <a:pt x="1013" y="3054"/>
                        <a:pt x="1043" y="3008"/>
                        <a:pt x="1088" y="2993"/>
                      </a:cubicBezTo>
                      <a:cubicBezTo>
                        <a:pt x="1133" y="2978"/>
                        <a:pt x="1240" y="3076"/>
                        <a:pt x="1270" y="2993"/>
                      </a:cubicBezTo>
                      <a:cubicBezTo>
                        <a:pt x="1300" y="2910"/>
                        <a:pt x="1330" y="2690"/>
                        <a:pt x="1270" y="2494"/>
                      </a:cubicBezTo>
                      <a:cubicBezTo>
                        <a:pt x="1210" y="2298"/>
                        <a:pt x="975" y="2018"/>
                        <a:pt x="907" y="1814"/>
                      </a:cubicBezTo>
                      <a:cubicBezTo>
                        <a:pt x="839" y="1610"/>
                        <a:pt x="839" y="1421"/>
                        <a:pt x="862" y="1270"/>
                      </a:cubicBezTo>
                      <a:cubicBezTo>
                        <a:pt x="885" y="1119"/>
                        <a:pt x="968" y="990"/>
                        <a:pt x="1043" y="907"/>
                      </a:cubicBezTo>
                      <a:cubicBezTo>
                        <a:pt x="1118" y="824"/>
                        <a:pt x="1262" y="801"/>
                        <a:pt x="1315" y="771"/>
                      </a:cubicBezTo>
                      <a:cubicBezTo>
                        <a:pt x="1368" y="741"/>
                        <a:pt x="1301" y="740"/>
                        <a:pt x="1361" y="725"/>
                      </a:cubicBezTo>
                      <a:cubicBezTo>
                        <a:pt x="1421" y="710"/>
                        <a:pt x="1482" y="740"/>
                        <a:pt x="1678" y="680"/>
                      </a:cubicBezTo>
                      <a:cubicBezTo>
                        <a:pt x="1874" y="620"/>
                        <a:pt x="2253" y="422"/>
                        <a:pt x="2540" y="362"/>
                      </a:cubicBezTo>
                      <a:cubicBezTo>
                        <a:pt x="2827" y="302"/>
                        <a:pt x="3213" y="309"/>
                        <a:pt x="3402" y="317"/>
                      </a:cubicBezTo>
                      <a:cubicBezTo>
                        <a:pt x="3591" y="325"/>
                        <a:pt x="3614" y="370"/>
                        <a:pt x="3674" y="408"/>
                      </a:cubicBezTo>
                      <a:cubicBezTo>
                        <a:pt x="3734" y="446"/>
                        <a:pt x="3818" y="499"/>
                        <a:pt x="3765" y="544"/>
                      </a:cubicBezTo>
                      <a:cubicBezTo>
                        <a:pt x="3712" y="589"/>
                        <a:pt x="3522" y="642"/>
                        <a:pt x="3356" y="680"/>
                      </a:cubicBezTo>
                      <a:cubicBezTo>
                        <a:pt x="3190" y="718"/>
                        <a:pt x="3016" y="726"/>
                        <a:pt x="2767" y="771"/>
                      </a:cubicBezTo>
                      <a:cubicBezTo>
                        <a:pt x="2518" y="816"/>
                        <a:pt x="2048" y="929"/>
                        <a:pt x="1859" y="952"/>
                      </a:cubicBezTo>
                      <a:cubicBezTo>
                        <a:pt x="1670" y="975"/>
                        <a:pt x="1716" y="914"/>
                        <a:pt x="1633" y="907"/>
                      </a:cubicBezTo>
                      <a:cubicBezTo>
                        <a:pt x="1550" y="900"/>
                        <a:pt x="1437" y="877"/>
                        <a:pt x="1361" y="907"/>
                      </a:cubicBezTo>
                      <a:cubicBezTo>
                        <a:pt x="1285" y="937"/>
                        <a:pt x="1232" y="982"/>
                        <a:pt x="1179" y="1088"/>
                      </a:cubicBezTo>
                      <a:cubicBezTo>
                        <a:pt x="1126" y="1194"/>
                        <a:pt x="1020" y="1376"/>
                        <a:pt x="1043" y="1542"/>
                      </a:cubicBezTo>
                      <a:cubicBezTo>
                        <a:pt x="1066" y="1708"/>
                        <a:pt x="1239" y="1927"/>
                        <a:pt x="1315" y="2086"/>
                      </a:cubicBezTo>
                      <a:cubicBezTo>
                        <a:pt x="1391" y="2245"/>
                        <a:pt x="1459" y="2358"/>
                        <a:pt x="1497" y="2494"/>
                      </a:cubicBezTo>
                      <a:cubicBezTo>
                        <a:pt x="1535" y="2630"/>
                        <a:pt x="1519" y="2842"/>
                        <a:pt x="1542" y="2903"/>
                      </a:cubicBezTo>
                      <a:cubicBezTo>
                        <a:pt x="1565" y="2964"/>
                        <a:pt x="1527" y="2872"/>
                        <a:pt x="1633" y="2857"/>
                      </a:cubicBezTo>
                      <a:cubicBezTo>
                        <a:pt x="1739" y="2842"/>
                        <a:pt x="1784" y="2820"/>
                        <a:pt x="2177" y="2812"/>
                      </a:cubicBezTo>
                      <a:cubicBezTo>
                        <a:pt x="2570" y="2804"/>
                        <a:pt x="3681" y="2842"/>
                        <a:pt x="3991" y="2812"/>
                      </a:cubicBezTo>
                      <a:cubicBezTo>
                        <a:pt x="4301" y="2782"/>
                        <a:pt x="4029" y="2872"/>
                        <a:pt x="4037" y="2630"/>
                      </a:cubicBezTo>
                      <a:cubicBezTo>
                        <a:pt x="4045" y="2388"/>
                        <a:pt x="4037" y="1715"/>
                        <a:pt x="4037" y="1360"/>
                      </a:cubicBezTo>
                      <a:cubicBezTo>
                        <a:pt x="4037" y="1005"/>
                        <a:pt x="4037" y="665"/>
                        <a:pt x="4037" y="499"/>
                      </a:cubicBezTo>
                      <a:cubicBezTo>
                        <a:pt x="4037" y="333"/>
                        <a:pt x="4173" y="392"/>
                        <a:pt x="4037" y="362"/>
                      </a:cubicBezTo>
                      <a:cubicBezTo>
                        <a:pt x="3901" y="332"/>
                        <a:pt x="3606" y="317"/>
                        <a:pt x="3220" y="317"/>
                      </a:cubicBezTo>
                      <a:cubicBezTo>
                        <a:pt x="2834" y="317"/>
                        <a:pt x="2176" y="355"/>
                        <a:pt x="1723" y="362"/>
                      </a:cubicBezTo>
                      <a:cubicBezTo>
                        <a:pt x="1270" y="369"/>
                        <a:pt x="695" y="332"/>
                        <a:pt x="499" y="362"/>
                      </a:cubicBezTo>
                      <a:cubicBezTo>
                        <a:pt x="303" y="392"/>
                        <a:pt x="536" y="0"/>
                        <a:pt x="544" y="544"/>
                      </a:cubicBezTo>
                      <a:cubicBezTo>
                        <a:pt x="552" y="1088"/>
                        <a:pt x="544" y="3091"/>
                        <a:pt x="544" y="3628"/>
                      </a:cubicBezTo>
                      <a:cubicBezTo>
                        <a:pt x="544" y="4165"/>
                        <a:pt x="0" y="3741"/>
                        <a:pt x="544" y="3764"/>
                      </a:cubicBezTo>
                      <a:cubicBezTo>
                        <a:pt x="1088" y="3787"/>
                        <a:pt x="3228" y="3764"/>
                        <a:pt x="3810" y="3764"/>
                      </a:cubicBezTo>
                      <a:cubicBezTo>
                        <a:pt x="4392" y="3764"/>
                        <a:pt x="3999" y="3802"/>
                        <a:pt x="4037" y="3764"/>
                      </a:cubicBezTo>
                      <a:cubicBezTo>
                        <a:pt x="4075" y="3726"/>
                        <a:pt x="4037" y="3697"/>
                        <a:pt x="4037" y="3538"/>
                      </a:cubicBezTo>
                      <a:cubicBezTo>
                        <a:pt x="4037" y="3379"/>
                        <a:pt x="4060" y="2933"/>
                        <a:pt x="4037" y="2812"/>
                      </a:cubicBezTo>
                      <a:cubicBezTo>
                        <a:pt x="4014" y="2691"/>
                        <a:pt x="4264" y="2812"/>
                        <a:pt x="3901" y="2812"/>
                      </a:cubicBezTo>
                      <a:cubicBezTo>
                        <a:pt x="3538" y="2812"/>
                        <a:pt x="2245" y="2797"/>
                        <a:pt x="1859" y="2812"/>
                      </a:cubicBezTo>
                      <a:cubicBezTo>
                        <a:pt x="1473" y="2827"/>
                        <a:pt x="1534" y="2948"/>
                        <a:pt x="1587" y="2948"/>
                      </a:cubicBezTo>
                      <a:close/>
                    </a:path>
                  </a:pathLst>
                </a:custGeom>
                <a:solidFill>
                  <a:srgbClr val="E4E6F8"/>
                </a:solidFill>
                <a:ln w="9525" cmpd="sng">
                  <a:solidFill>
                    <a:srgbClr val="E0E3F4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8501" name="Picture 69" descr="u=888251744,2179665432&amp;fm=0&amp;gp=22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544" y="45"/>
                  <a:ext cx="680" cy="374"/>
                </a:xfrm>
                <a:prstGeom prst="rect">
                  <a:avLst/>
                </a:prstGeom>
                <a:solidFill>
                  <a:srgbClr val="E0E3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8502" name="Rectangle 70"/>
            <p:cNvSpPr>
              <a:spLocks noChangeArrowheads="1"/>
            </p:cNvSpPr>
            <p:nvPr/>
          </p:nvSpPr>
          <p:spPr bwMode="auto">
            <a:xfrm>
              <a:off x="816" y="44"/>
              <a:ext cx="95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0066"/>
                  </a:solidFill>
                  <a:ea typeface="黑体" panose="02010609060101010101" pitchFamily="49" charset="-122"/>
                </a:rPr>
                <a:t>作业：</a:t>
              </a:r>
            </a:p>
          </p:txBody>
        </p:sp>
      </p:grpSp>
      <p:sp>
        <p:nvSpPr>
          <p:cNvPr id="18503" name="Rectangle 71"/>
          <p:cNvSpPr>
            <a:spLocks noChangeArrowheads="1"/>
          </p:cNvSpPr>
          <p:nvPr/>
        </p:nvSpPr>
        <p:spPr bwMode="auto">
          <a:xfrm>
            <a:off x="180975" y="1225550"/>
            <a:ext cx="784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课本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11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页 练习 1、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题；12页 习题 4题。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6870700" cy="809625"/>
          </a:xfrm>
        </p:spPr>
        <p:txBody>
          <a:bodyPr/>
          <a:lstStyle/>
          <a:p>
            <a:pPr algn="l"/>
            <a:r>
              <a:rPr lang="zh-CN" altLang="en-US" b="1" dirty="0"/>
              <a:t>七、当堂达标，小组评分</a:t>
            </a:r>
            <a:endParaRPr lang="zh-CN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28800"/>
            <a:ext cx="7697787" cy="1457325"/>
          </a:xfrm>
        </p:spPr>
        <p:txBody>
          <a:bodyPr/>
          <a:lstStyle/>
          <a:p>
            <a:r>
              <a:rPr lang="zh-CN" altLang="en-US" b="1" dirty="0"/>
              <a:t>独立完成学案达标题。</a:t>
            </a:r>
          </a:p>
          <a:p>
            <a:r>
              <a:rPr lang="zh-CN" altLang="en-US" b="1" dirty="0"/>
              <a:t>公布答案，小组完成组员个人得分</a:t>
            </a:r>
            <a:r>
              <a:rPr lang="zh-CN" altLang="en-US" b="1" dirty="0" smtClean="0"/>
              <a:t>。 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6613"/>
            <a:ext cx="6870700" cy="915987"/>
          </a:xfrm>
        </p:spPr>
        <p:txBody>
          <a:bodyPr/>
          <a:lstStyle/>
          <a:p>
            <a:pPr algn="l"/>
            <a:r>
              <a:rPr lang="zh-CN" altLang="en-US" b="1" dirty="0"/>
              <a:t>一、创设情境，激趣导入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696200" cy="1673225"/>
          </a:xfrm>
        </p:spPr>
        <p:txBody>
          <a:bodyPr/>
          <a:lstStyle/>
          <a:p>
            <a:r>
              <a:rPr lang="zh-CN" altLang="en-US" b="1" dirty="0">
                <a:solidFill>
                  <a:srgbClr val="0000FF"/>
                </a:solidFill>
              </a:rPr>
              <a:t>在观察图片的过程中，提出问题：</a:t>
            </a:r>
          </a:p>
          <a:p>
            <a:pPr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  在图片里能找到那些我们学习过的图形？它们是如何组合的？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23825" y="1125538"/>
            <a:ext cx="902017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观察立体形状的包装盒，它是由哪些面组的？这些面的大小和形状都相同吗？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两个面的相接处是什么图形？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(3)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棱与棱的相接处是什么图形？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(4)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数一数立方体有几条棱</a:t>
            </a:r>
            <a:r>
              <a:rPr 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?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几个顶点？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rot="17306096">
            <a:off x="3838575" y="5045076"/>
            <a:ext cx="2192337" cy="569912"/>
          </a:xfrm>
          <a:prstGeom prst="parallelogram">
            <a:avLst>
              <a:gd name="adj" fmla="val 169206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 rot="21095252" flipH="1">
            <a:off x="5070475" y="4076700"/>
            <a:ext cx="1439863" cy="1225550"/>
          </a:xfrm>
          <a:prstGeom prst="parallelogram">
            <a:avLst>
              <a:gd name="adj" fmla="val 8953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585138">
            <a:off x="5146675" y="5451475"/>
            <a:ext cx="1154113" cy="1090613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572000" y="4221163"/>
            <a:ext cx="1728788" cy="1082675"/>
          </a:xfrm>
          <a:prstGeom prst="parallelogram">
            <a:avLst>
              <a:gd name="adj" fmla="val 3991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21129038">
            <a:off x="6083300" y="5516563"/>
            <a:ext cx="1419225" cy="1003300"/>
          </a:xfrm>
          <a:prstGeom prst="parallelogram">
            <a:avLst>
              <a:gd name="adj" fmla="val 35364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11317733" flipH="1">
            <a:off x="4500563" y="5446713"/>
            <a:ext cx="1728787" cy="1081087"/>
          </a:xfrm>
          <a:prstGeom prst="parallelogram">
            <a:avLst>
              <a:gd name="adj" fmla="val 38031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153" name="Group 9"/>
          <p:cNvGrpSpPr/>
          <p:nvPr/>
        </p:nvGrpSpPr>
        <p:grpSpPr bwMode="auto">
          <a:xfrm>
            <a:off x="1258888" y="4149725"/>
            <a:ext cx="2305050" cy="2305050"/>
            <a:chOff x="0" y="0"/>
            <a:chExt cx="1452" cy="1452"/>
          </a:xfrm>
        </p:grpSpPr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0" y="0"/>
              <a:ext cx="1452" cy="145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363" y="0"/>
              <a:ext cx="0" cy="10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363" y="1088"/>
              <a:ext cx="10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H="1">
              <a:off x="0" y="1088"/>
              <a:ext cx="363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58" name="Group 14"/>
          <p:cNvGrpSpPr/>
          <p:nvPr/>
        </p:nvGrpSpPr>
        <p:grpSpPr bwMode="auto">
          <a:xfrm>
            <a:off x="0" y="333375"/>
            <a:ext cx="3419475" cy="579438"/>
            <a:chOff x="0" y="0"/>
            <a:chExt cx="2154" cy="365"/>
          </a:xfrm>
        </p:grpSpPr>
        <p:pic>
          <p:nvPicPr>
            <p:cNvPr id="6159" name="Picture 15" descr="164925-5-26-1181"/>
            <p:cNvPicPr>
              <a:picLocks noChangeAspect="1" noChangeArrowheads="1"/>
            </p:cNvPicPr>
            <p:nvPr/>
          </p:nvPicPr>
          <p:blipFill>
            <a:blip r:embed="rId2" cstate="email"/>
            <a:srcRect r="-122797"/>
            <a:stretch>
              <a:fillRect/>
            </a:stretch>
          </p:blipFill>
          <p:spPr bwMode="auto">
            <a:xfrm>
              <a:off x="11" y="0"/>
              <a:ext cx="2143" cy="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16" descr="6b7734cddd308b3200e928d3"/>
            <p:cNvPicPr>
              <a:picLocks noChangeAspect="1" noChangeArrowheads="1"/>
            </p:cNvPicPr>
            <p:nvPr/>
          </p:nvPicPr>
          <p:blipFill>
            <a:blip r:embed="rId3" cstate="email"/>
            <a:srcRect l="-3315"/>
            <a:stretch>
              <a:fillRect/>
            </a:stretch>
          </p:blipFill>
          <p:spPr bwMode="auto">
            <a:xfrm rot="891079">
              <a:off x="0" y="181"/>
              <a:ext cx="703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748" y="0"/>
              <a:ext cx="14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3300"/>
                  </a:solidFill>
                  <a:ea typeface="黑体" panose="02010609060101010101" pitchFamily="49" charset="-122"/>
                </a:rPr>
                <a:t>实验与探究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6613"/>
            <a:ext cx="6870700" cy="915987"/>
          </a:xfrm>
        </p:spPr>
        <p:txBody>
          <a:bodyPr/>
          <a:lstStyle/>
          <a:p>
            <a:pPr algn="l"/>
            <a:r>
              <a:rPr lang="zh-CN" altLang="en-US" sz="4000" b="1" dirty="0"/>
              <a:t>二、巩固预习，再现疑难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696200" cy="1673225"/>
          </a:xfrm>
        </p:spPr>
        <p:txBody>
          <a:bodyPr/>
          <a:lstStyle/>
          <a:p>
            <a:r>
              <a:rPr lang="zh-CN" altLang="en-US" b="1" dirty="0">
                <a:solidFill>
                  <a:srgbClr val="0000FF"/>
                </a:solidFill>
              </a:rPr>
              <a:t>以小组为单位，互查预习学案。组长把疑难问题和有争议的问题写在黑板上或投影展示。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2051050" y="3211513"/>
            <a:ext cx="3457575" cy="3457575"/>
            <a:chOff x="0" y="0"/>
            <a:chExt cx="2178" cy="2178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1089" y="0"/>
              <a:ext cx="1089" cy="1089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0" y="1089"/>
              <a:ext cx="1089" cy="1089"/>
            </a:xfrm>
            <a:prstGeom prst="rect">
              <a:avLst/>
            </a:prstGeom>
            <a:solidFill>
              <a:schemeClr val="bg1">
                <a:alpha val="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7" name="未知"/>
          <p:cNvSpPr/>
          <p:nvPr/>
        </p:nvSpPr>
        <p:spPr bwMode="auto">
          <a:xfrm rot="5400000" flipH="1">
            <a:off x="4067968" y="4075907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8" name="未知"/>
          <p:cNvSpPr/>
          <p:nvPr/>
        </p:nvSpPr>
        <p:spPr bwMode="auto">
          <a:xfrm rot="5400000" flipH="1">
            <a:off x="2915443" y="3501232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9" name="未知"/>
          <p:cNvSpPr/>
          <p:nvPr/>
        </p:nvSpPr>
        <p:spPr bwMode="auto">
          <a:xfrm rot="5400000" flipH="1">
            <a:off x="2339181" y="4075907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7950" y="404813"/>
            <a:ext cx="85693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     （</a:t>
            </a:r>
            <a:r>
              <a:rPr lang="en-US" sz="2400" b="1" dirty="0">
                <a:solidFill>
                  <a:srgbClr val="000000"/>
                </a:solidFill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</a:rPr>
              <a:t>）将包装盒沿它的某些棱剪开，并铺在平面上。得到一个怎样的平面图形？如果展开的方法不同，得到的图形相同吗？动手做一做，然后画一画。你能得到多少种平面图形？与同学交流。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     </a:t>
            </a:r>
          </a:p>
        </p:txBody>
      </p:sp>
      <p:sp>
        <p:nvSpPr>
          <p:cNvPr id="8201" name="未知"/>
          <p:cNvSpPr/>
          <p:nvPr/>
        </p:nvSpPr>
        <p:spPr bwMode="auto">
          <a:xfrm rot="5400000" flipH="1">
            <a:off x="5795168" y="4075907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2" name="未知"/>
          <p:cNvSpPr/>
          <p:nvPr/>
        </p:nvSpPr>
        <p:spPr bwMode="auto">
          <a:xfrm rot="5400000" flipH="1">
            <a:off x="7523956" y="4075907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3" name="未知"/>
          <p:cNvSpPr/>
          <p:nvPr/>
        </p:nvSpPr>
        <p:spPr bwMode="auto">
          <a:xfrm rot="5400000" flipH="1">
            <a:off x="1762919" y="4652169"/>
            <a:ext cx="576262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8204" name="Group 12"/>
          <p:cNvGrpSpPr/>
          <p:nvPr/>
        </p:nvGrpSpPr>
        <p:grpSpPr bwMode="auto">
          <a:xfrm>
            <a:off x="1476375" y="3933825"/>
            <a:ext cx="3457575" cy="3457575"/>
            <a:chOff x="0" y="0"/>
            <a:chExt cx="2178" cy="2178"/>
          </a:xfrm>
        </p:grpSpPr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089" y="0"/>
              <a:ext cx="1089" cy="1089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0" y="1089"/>
              <a:ext cx="1089" cy="1089"/>
            </a:xfrm>
            <a:prstGeom prst="rect">
              <a:avLst/>
            </a:prstGeom>
            <a:solidFill>
              <a:schemeClr val="bg1">
                <a:alpha val="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207" name="Group 15"/>
          <p:cNvGrpSpPr/>
          <p:nvPr/>
        </p:nvGrpSpPr>
        <p:grpSpPr bwMode="auto">
          <a:xfrm>
            <a:off x="3203575" y="3213100"/>
            <a:ext cx="2305050" cy="2305050"/>
            <a:chOff x="0" y="0"/>
            <a:chExt cx="1452" cy="1452"/>
          </a:xfrm>
        </p:grpSpPr>
        <p:sp>
          <p:nvSpPr>
            <p:cNvPr id="8208" name="AutoShape 16"/>
            <p:cNvSpPr>
              <a:spLocks noChangeArrowheads="1"/>
            </p:cNvSpPr>
            <p:nvPr/>
          </p:nvSpPr>
          <p:spPr bwMode="auto">
            <a:xfrm>
              <a:off x="0" y="0"/>
              <a:ext cx="1452" cy="145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363" y="0"/>
              <a:ext cx="0" cy="10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363" y="1088"/>
              <a:ext cx="10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>
              <a:off x="0" y="1088"/>
              <a:ext cx="363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3203575" y="3787775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203575" y="5516563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4930775" y="3787775"/>
            <a:ext cx="0" cy="1728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5507038" y="3211513"/>
            <a:ext cx="0" cy="1728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3779838" y="4940300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H="1">
            <a:off x="3203575" y="3211513"/>
            <a:ext cx="576263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18" name="未知"/>
          <p:cNvSpPr/>
          <p:nvPr/>
        </p:nvSpPr>
        <p:spPr bwMode="auto">
          <a:xfrm>
            <a:off x="4932363" y="1484313"/>
            <a:ext cx="576262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3779838" y="3211513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4932363" y="3213100"/>
            <a:ext cx="576262" cy="5762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399700">
                                      <p:cBhvr>
                                        <p:cTn id="75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399700">
                                      <p:cBhvr>
                                        <p:cTn id="7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1" grpId="0" animBg="1"/>
      <p:bldP spid="8202" grpId="0" animBg="1"/>
      <p:bldP spid="8203" grpId="0" animBg="1"/>
      <p:bldP spid="8212" grpId="0" animBg="1"/>
      <p:bldP spid="8212" grpId="1" animBg="1"/>
      <p:bldP spid="8213" grpId="0" animBg="1"/>
      <p:bldP spid="8213" grpId="1" animBg="1"/>
      <p:bldP spid="8214" grpId="0" animBg="1"/>
      <p:bldP spid="8214" grpId="1" animBg="1"/>
      <p:bldP spid="8215" grpId="0" animBg="1"/>
      <p:bldP spid="8215" grpId="1" animBg="1"/>
      <p:bldP spid="8216" grpId="0" animBg="1"/>
      <p:bldP spid="8216" grpId="1" animBg="1"/>
      <p:bldP spid="8217" grpId="0" animBg="1"/>
      <p:bldP spid="8217" grpId="1" animBg="1"/>
      <p:bldP spid="8218" grpId="0" animBg="1"/>
      <p:bldP spid="8218" grpId="1" animBg="1"/>
      <p:bldP spid="8219" grpId="0" animBg="1"/>
      <p:bldP spid="8219" grpId="1" animBg="1"/>
      <p:bldP spid="8220" grpId="0" animBg="1"/>
      <p:bldP spid="82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6870700" cy="809625"/>
          </a:xfrm>
        </p:spPr>
        <p:txBody>
          <a:bodyPr/>
          <a:lstStyle/>
          <a:p>
            <a:pPr algn="l"/>
            <a:r>
              <a:rPr lang="zh-CN" altLang="en-US" b="1" dirty="0"/>
              <a:t>三、合作交流，共同提高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736600"/>
          </a:xfrm>
        </p:spPr>
        <p:txBody>
          <a:bodyPr/>
          <a:lstStyle/>
          <a:p>
            <a:r>
              <a:rPr lang="zh-CN" altLang="en-US" dirty="0"/>
              <a:t>每个学习小组的1--2名学生展示。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7950" y="6237288"/>
            <a:ext cx="8964613" cy="519112"/>
          </a:xfrm>
          <a:prstGeom prst="rect">
            <a:avLst/>
          </a:prstGeom>
          <a:solidFill>
            <a:srgbClr val="FFCC00">
              <a:alpha val="46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第一类，中间四连方，两侧各一个，共六种。</a:t>
            </a:r>
          </a:p>
        </p:txBody>
      </p:sp>
      <p:grpSp>
        <p:nvGrpSpPr>
          <p:cNvPr id="10243" name="Group 3"/>
          <p:cNvGrpSpPr/>
          <p:nvPr/>
        </p:nvGrpSpPr>
        <p:grpSpPr bwMode="auto">
          <a:xfrm>
            <a:off x="3635375" y="4365625"/>
            <a:ext cx="1871663" cy="1441450"/>
            <a:chOff x="0" y="0"/>
            <a:chExt cx="792" cy="562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0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594" y="375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50" name="Group 10"/>
          <p:cNvGrpSpPr/>
          <p:nvPr/>
        </p:nvGrpSpPr>
        <p:grpSpPr bwMode="auto">
          <a:xfrm>
            <a:off x="3419475" y="333375"/>
            <a:ext cx="2016125" cy="1582738"/>
            <a:chOff x="0" y="0"/>
            <a:chExt cx="795" cy="562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01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399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597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01" y="375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57" name="Group 17"/>
          <p:cNvGrpSpPr/>
          <p:nvPr/>
        </p:nvGrpSpPr>
        <p:grpSpPr bwMode="auto">
          <a:xfrm>
            <a:off x="900113" y="333375"/>
            <a:ext cx="1871662" cy="1509713"/>
            <a:chOff x="0" y="0"/>
            <a:chExt cx="792" cy="562"/>
          </a:xfrm>
        </p:grpSpPr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0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0" y="375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64" name="Group 24"/>
          <p:cNvGrpSpPr/>
          <p:nvPr/>
        </p:nvGrpSpPr>
        <p:grpSpPr bwMode="auto">
          <a:xfrm>
            <a:off x="5940425" y="404813"/>
            <a:ext cx="2087563" cy="1511300"/>
            <a:chOff x="0" y="0"/>
            <a:chExt cx="792" cy="562"/>
          </a:xfrm>
        </p:grpSpPr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0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400" y="375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71" name="Group 31"/>
          <p:cNvGrpSpPr/>
          <p:nvPr/>
        </p:nvGrpSpPr>
        <p:grpSpPr bwMode="auto">
          <a:xfrm>
            <a:off x="3132138" y="4365625"/>
            <a:ext cx="2016125" cy="1584325"/>
            <a:chOff x="0" y="0"/>
            <a:chExt cx="792" cy="562"/>
          </a:xfrm>
        </p:grpSpPr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0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198" y="375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198" y="0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278" name="Group 38"/>
          <p:cNvGrpSpPr/>
          <p:nvPr/>
        </p:nvGrpSpPr>
        <p:grpSpPr bwMode="auto">
          <a:xfrm>
            <a:off x="3203575" y="4365625"/>
            <a:ext cx="1944688" cy="1512888"/>
            <a:chOff x="0" y="0"/>
            <a:chExt cx="792" cy="562"/>
          </a:xfrm>
        </p:grpSpPr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0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400" y="375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198" y="0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85" name="未知"/>
          <p:cNvSpPr/>
          <p:nvPr/>
        </p:nvSpPr>
        <p:spPr bwMode="auto">
          <a:xfrm rot="5400000" flipH="1">
            <a:off x="4067969" y="4077494"/>
            <a:ext cx="576262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86" name="未知"/>
          <p:cNvSpPr/>
          <p:nvPr/>
        </p:nvSpPr>
        <p:spPr bwMode="auto">
          <a:xfrm rot="5400000" flipH="1">
            <a:off x="2915444" y="3502819"/>
            <a:ext cx="576262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87" name="未知"/>
          <p:cNvSpPr/>
          <p:nvPr/>
        </p:nvSpPr>
        <p:spPr bwMode="auto">
          <a:xfrm rot="5400000" flipH="1">
            <a:off x="2339182" y="4077494"/>
            <a:ext cx="576262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88" name="未知"/>
          <p:cNvSpPr/>
          <p:nvPr/>
        </p:nvSpPr>
        <p:spPr bwMode="auto">
          <a:xfrm rot="5400000" flipH="1">
            <a:off x="5795169" y="4077494"/>
            <a:ext cx="576262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89" name="未知"/>
          <p:cNvSpPr/>
          <p:nvPr/>
        </p:nvSpPr>
        <p:spPr bwMode="auto">
          <a:xfrm rot="5400000" flipH="1">
            <a:off x="7523957" y="4077494"/>
            <a:ext cx="576262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0" name="未知"/>
          <p:cNvSpPr/>
          <p:nvPr/>
        </p:nvSpPr>
        <p:spPr bwMode="auto">
          <a:xfrm rot="5400000" flipH="1">
            <a:off x="1762918" y="4653757"/>
            <a:ext cx="576263" cy="2305050"/>
          </a:xfrm>
          <a:custGeom>
            <a:avLst/>
            <a:gdLst>
              <a:gd name="T0" fmla="*/ 0 w 363"/>
              <a:gd name="T1" fmla="*/ 1452 h 1452"/>
              <a:gd name="T2" fmla="*/ 0 w 363"/>
              <a:gd name="T3" fmla="*/ 363 h 1452"/>
              <a:gd name="T4" fmla="*/ 363 w 363"/>
              <a:gd name="T5" fmla="*/ 0 h 1452"/>
              <a:gd name="T6" fmla="*/ 363 w 363"/>
              <a:gd name="T7" fmla="*/ 1089 h 1452"/>
              <a:gd name="T8" fmla="*/ 0 w 363"/>
              <a:gd name="T9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" h="1452">
                <a:moveTo>
                  <a:pt x="0" y="1452"/>
                </a:moveTo>
                <a:lnTo>
                  <a:pt x="0" y="363"/>
                </a:lnTo>
                <a:lnTo>
                  <a:pt x="363" y="0"/>
                </a:lnTo>
                <a:lnTo>
                  <a:pt x="363" y="1089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1"/>
          </a:solidFill>
          <a:ln w="25400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4509E-6 L 0.18906 1.44509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06 1.44509E-6 L 0.37812 1.44509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795 1.44509E-6 L 0.56701 1.44509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51445E-7 L -0.27552 -0.2624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00" y="-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50289E-6 L 0.18906 1.50289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701 0.00024 L 0.37812 0.0002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4624E-6 L 0.03559 -0.2675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-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813 -4.07407E-6 L 0.19115 -4.07407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87283E-6 L 0.31493 -0.28323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86" grpId="0" animBg="1"/>
      <p:bldP spid="10290" grpId="0" animBg="1"/>
      <p:bldP spid="10290" grpId="1" animBg="1"/>
      <p:bldP spid="10290" grpId="2" animBg="1"/>
      <p:bldP spid="10290" grpId="3" animBg="1"/>
      <p:bldP spid="10290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395288" y="1052513"/>
            <a:ext cx="2160587" cy="1827212"/>
            <a:chOff x="0" y="0"/>
            <a:chExt cx="792" cy="562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198" y="375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198" y="0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273" name="Group 9"/>
          <p:cNvGrpSpPr/>
          <p:nvPr/>
        </p:nvGrpSpPr>
        <p:grpSpPr bwMode="auto">
          <a:xfrm>
            <a:off x="3276600" y="1052513"/>
            <a:ext cx="2447925" cy="1835150"/>
            <a:chOff x="0" y="0"/>
            <a:chExt cx="792" cy="566"/>
          </a:xfrm>
        </p:grpSpPr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594" y="379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198" y="0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280" name="Group 16"/>
          <p:cNvGrpSpPr/>
          <p:nvPr/>
        </p:nvGrpSpPr>
        <p:grpSpPr bwMode="auto">
          <a:xfrm>
            <a:off x="6659563" y="981075"/>
            <a:ext cx="2232025" cy="1755775"/>
            <a:chOff x="0" y="0"/>
            <a:chExt cx="792" cy="562"/>
          </a:xfrm>
        </p:grpSpPr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98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396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594" y="187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400" y="375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198" y="0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79388" y="317500"/>
            <a:ext cx="8856662" cy="519113"/>
          </a:xfrm>
          <a:prstGeom prst="rect">
            <a:avLst/>
          </a:prstGeom>
          <a:solidFill>
            <a:srgbClr val="FFCC00">
              <a:alpha val="32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第二类，中间三连方，两侧各有一、二个，共三种。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79388" y="3284538"/>
            <a:ext cx="4608512" cy="946150"/>
          </a:xfrm>
          <a:prstGeom prst="rect">
            <a:avLst/>
          </a:prstGeom>
          <a:solidFill>
            <a:srgbClr val="FFCC00">
              <a:alpha val="32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CC"/>
                </a:solidFill>
                <a:ea typeface="黑体" panose="02010609060101010101" pitchFamily="49" charset="-122"/>
              </a:rPr>
              <a:t>       第三类，中间二连方，两侧各有二个，只有一种。</a:t>
            </a:r>
          </a:p>
        </p:txBody>
      </p:sp>
      <p:grpSp>
        <p:nvGrpSpPr>
          <p:cNvPr id="11289" name="Group 25"/>
          <p:cNvGrpSpPr/>
          <p:nvPr/>
        </p:nvGrpSpPr>
        <p:grpSpPr bwMode="auto">
          <a:xfrm>
            <a:off x="5148263" y="3213100"/>
            <a:ext cx="2303462" cy="1584325"/>
            <a:chOff x="0" y="0"/>
            <a:chExt cx="797" cy="566"/>
          </a:xfrm>
        </p:grpSpPr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198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291" name="Group 27"/>
            <p:cNvGrpSpPr/>
            <p:nvPr/>
          </p:nvGrpSpPr>
          <p:grpSpPr bwMode="auto">
            <a:xfrm>
              <a:off x="198" y="187"/>
              <a:ext cx="396" cy="188"/>
              <a:chOff x="0" y="0"/>
              <a:chExt cx="396" cy="188"/>
            </a:xfrm>
          </p:grpSpPr>
          <p:sp>
            <p:nvSpPr>
              <p:cNvPr id="11292" name="Rectangle 2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8" cy="188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66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3" name="Rectangle 29"/>
              <p:cNvSpPr>
                <a:spLocks noChangeArrowheads="1"/>
              </p:cNvSpPr>
              <p:nvPr/>
            </p:nvSpPr>
            <p:spPr bwMode="auto">
              <a:xfrm>
                <a:off x="198" y="0"/>
                <a:ext cx="198" cy="188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66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198" y="0"/>
              <a:ext cx="198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295" name="Group 31"/>
            <p:cNvGrpSpPr/>
            <p:nvPr/>
          </p:nvGrpSpPr>
          <p:grpSpPr bwMode="auto">
            <a:xfrm>
              <a:off x="401" y="378"/>
              <a:ext cx="396" cy="188"/>
              <a:chOff x="0" y="0"/>
              <a:chExt cx="396" cy="188"/>
            </a:xfrm>
          </p:grpSpPr>
          <p:sp>
            <p:nvSpPr>
              <p:cNvPr id="11296" name="Rectangle 3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98" cy="188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66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7" name="Rectangle 33"/>
              <p:cNvSpPr>
                <a:spLocks noChangeArrowheads="1"/>
              </p:cNvSpPr>
              <p:nvPr/>
            </p:nvSpPr>
            <p:spPr bwMode="auto">
              <a:xfrm>
                <a:off x="198" y="0"/>
                <a:ext cx="198" cy="188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66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1298" name="Group 34"/>
          <p:cNvGrpSpPr/>
          <p:nvPr/>
        </p:nvGrpSpPr>
        <p:grpSpPr bwMode="auto">
          <a:xfrm>
            <a:off x="5508625" y="5229225"/>
            <a:ext cx="2881313" cy="1296988"/>
            <a:chOff x="0" y="0"/>
            <a:chExt cx="974" cy="375"/>
          </a:xfrm>
        </p:grpSpPr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181" y="0"/>
              <a:ext cx="199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379" y="187"/>
              <a:ext cx="199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01" name="Rectangle 37"/>
            <p:cNvSpPr>
              <a:spLocks noChangeArrowheads="1"/>
            </p:cNvSpPr>
            <p:nvPr/>
          </p:nvSpPr>
          <p:spPr bwMode="auto">
            <a:xfrm>
              <a:off x="577" y="187"/>
              <a:ext cx="199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775" y="187"/>
              <a:ext cx="199" cy="188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0" y="0"/>
              <a:ext cx="199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79" y="0"/>
              <a:ext cx="199" cy="18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66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250825" y="5229225"/>
            <a:ext cx="4213225" cy="946150"/>
          </a:xfrm>
          <a:prstGeom prst="rect">
            <a:avLst/>
          </a:prstGeom>
          <a:solidFill>
            <a:srgbClr val="FFCC00">
              <a:alpha val="32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CC"/>
                </a:solidFill>
                <a:ea typeface="黑体" panose="02010609060101010101" pitchFamily="49" charset="-122"/>
              </a:rPr>
              <a:t>       第四类，两排各三个，只有一种。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8" grpId="0" animBg="1" autoUpdateAnimBg="0"/>
      <p:bldP spid="1130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6870700" cy="809625"/>
          </a:xfrm>
        </p:spPr>
        <p:txBody>
          <a:bodyPr/>
          <a:lstStyle/>
          <a:p>
            <a:pPr algn="l"/>
            <a:r>
              <a:rPr lang="zh-CN" altLang="en-US" b="1" dirty="0"/>
              <a:t>四、精讲点拨，分析疑难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17446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b="1" dirty="0"/>
              <a:t>老师启发点拨。</a:t>
            </a:r>
          </a:p>
          <a:p>
            <a:pPr>
              <a:lnSpc>
                <a:spcPct val="80000"/>
              </a:lnSpc>
            </a:pPr>
            <a:r>
              <a:rPr lang="zh-CN" altLang="en-US" b="1" dirty="0"/>
              <a:t>每个学习小组的1--2名学生在黑板或投影展示。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全屏显示(4:3)</PresentationFormat>
  <Paragraphs>57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黑体</vt:lpstr>
      <vt:lpstr>华文新魏</vt:lpstr>
      <vt:lpstr>宋体</vt:lpstr>
      <vt:lpstr>微软雅黑</vt:lpstr>
      <vt:lpstr>Arial</vt:lpstr>
      <vt:lpstr>Calibri</vt:lpstr>
      <vt:lpstr>WWW.2PPT.COM
</vt:lpstr>
      <vt:lpstr>PowerPoint 演示文稿</vt:lpstr>
      <vt:lpstr>一、创设情境，激趣导入</vt:lpstr>
      <vt:lpstr>PowerPoint 演示文稿</vt:lpstr>
      <vt:lpstr>二、巩固预习，再现疑难</vt:lpstr>
      <vt:lpstr>PowerPoint 演示文稿</vt:lpstr>
      <vt:lpstr>三、合作交流，共同提高</vt:lpstr>
      <vt:lpstr>PowerPoint 演示文稿</vt:lpstr>
      <vt:lpstr>PowerPoint 演示文稿</vt:lpstr>
      <vt:lpstr>四、精讲点拨，分析疑难</vt:lpstr>
      <vt:lpstr>PowerPoint 演示文稿</vt:lpstr>
      <vt:lpstr>PowerPoint 演示文稿</vt:lpstr>
      <vt:lpstr>PowerPoint 演示文稿</vt:lpstr>
      <vt:lpstr>五、演练巩固，学以致用</vt:lpstr>
      <vt:lpstr>六、反思总结，布置作业</vt:lpstr>
      <vt:lpstr>PowerPoint 演示文稿</vt:lpstr>
      <vt:lpstr>七、当堂达标，小组评分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2017-08-15T09:05:00Z</dcterms:created>
  <dcterms:modified xsi:type="dcterms:W3CDTF">2023-01-16T19:33:33Z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D66ED910914849D583C48EA4B19E9BBF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