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FFFFFF"/>
    <a:srgbClr val="990033"/>
    <a:srgbClr val="A50021"/>
    <a:srgbClr val="FF0066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1" autoAdjust="0"/>
    <p:restoredTop sz="94720" autoAdjust="0"/>
  </p:normalViewPr>
  <p:slideViewPr>
    <p:cSldViewPr>
      <p:cViewPr>
        <p:scale>
          <a:sx n="100" d="100"/>
          <a:sy n="100" d="100"/>
        </p:scale>
        <p:origin x="-53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B966D-30EC-4C40-8209-AB5739B8B2E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061C6-904B-49F5-8EDE-CFFCD466D2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061C6-904B-49F5-8EDE-CFFCD466D2DC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E7063-CDA3-4189-B15B-E70A65642D1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0CCAD-1B90-4459-B727-CD243FFDB80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FEBFBD-146D-49CE-A523-1BD3F003C48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71C33-420C-4475-B9B9-909A420D74F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38D212-3818-496D-81F1-191C3E3B8F9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7E2C1-2301-4CAB-A037-14297D25DA7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B77B32-3409-4793-8253-FDA9CB26108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CE6F3F2-5540-446F-BA9E-A84FA288165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BFA1A9-B973-44BD-9620-EFF68729C69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4F6A0-2048-46CA-BB36-99027A5A556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1CE8C7-C386-4EFC-B232-30B865E1A76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A589F-D7EB-48EF-AAF0-4E6ABD380E1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844308-8923-443A-ABE1-FD5B69C8F3D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6B668-69AE-44E5-83A2-AF2AF101D1C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6061DF-29C3-4DDC-9E4B-0B0199D4E65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D134C-357D-4903-B96E-7319663C66A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0A6EAC-4500-4386-A036-B830B552764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E5E92-F145-45CE-9E55-991A8C3FE92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0D8BCF-0F79-4831-9A20-F12C3233AA0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FF588-6AE4-4F13-ADE1-8137D96D964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08EC0D-753F-4CD4-AAFC-AE7AEA0B7EC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EDA28-C877-42DA-9A49-52682103460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D3314A36-2909-47F1-A1F2-0081E9939F3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D2036168-1859-4569-A4EE-B873DB8CECB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NULL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NUL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NULL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NUL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NULL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2700" y="16764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6600" dirty="0" smtClean="0">
                <a:solidFill>
                  <a:srgbClr val="FF0000"/>
                </a:solidFill>
                <a:latin typeface="方正美黑简体" pitchFamily="65" charset="-122"/>
                <a:ea typeface="方正美黑简体" pitchFamily="65" charset="-122"/>
              </a:rPr>
              <a:t>28.4</a:t>
            </a:r>
            <a:r>
              <a:rPr lang="zh-CN" altLang="en-US" sz="6600" dirty="0" smtClean="0">
                <a:solidFill>
                  <a:srgbClr val="FF0000"/>
                </a:solidFill>
                <a:latin typeface="方正美黑简体" pitchFamily="65" charset="-122"/>
                <a:ea typeface="方正美黑简体" pitchFamily="65" charset="-122"/>
              </a:rPr>
              <a:t>  垂</a:t>
            </a:r>
            <a:r>
              <a:rPr lang="zh-CN" altLang="en-US" sz="6600" dirty="0">
                <a:solidFill>
                  <a:srgbClr val="FF0000"/>
                </a:solidFill>
                <a:latin typeface="方正美黑简体" pitchFamily="65" charset="-122"/>
                <a:ea typeface="方正美黑简体" pitchFamily="65" charset="-122"/>
              </a:rPr>
              <a:t>径定理*</a:t>
            </a:r>
          </a:p>
        </p:txBody>
      </p:sp>
      <p:sp>
        <p:nvSpPr>
          <p:cNvPr id="3" name="矩形 2"/>
          <p:cNvSpPr/>
          <p:nvPr/>
        </p:nvSpPr>
        <p:spPr>
          <a:xfrm>
            <a:off x="2678570" y="48006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chemeClr val="accent5">
                    <a:lumMod val="1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606425" y="1371600"/>
          <a:ext cx="827246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文档" r:id="rId3" imgW="8376920" imgH="1837690" progId="Word.Document.8">
                  <p:embed/>
                </p:oleObj>
              </mc:Choice>
              <mc:Fallback>
                <p:oleObj name="文档" r:id="rId3" imgW="8376920" imgH="183769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1371600"/>
                        <a:ext cx="8272463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915" name="Picture 497" descr="C:/Users/Administrator/Desktop/九数冀教版/S228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2438400"/>
            <a:ext cx="18859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533400" y="4497388"/>
          <a:ext cx="8091488" cy="236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文档" r:id="rId7" imgW="8288655" imgH="2398395" progId="Word.Document.8">
                  <p:embed/>
                </p:oleObj>
              </mc:Choice>
              <mc:Fallback>
                <p:oleObj name="文档" r:id="rId7" imgW="8288655" imgH="239839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97388"/>
                        <a:ext cx="8091488" cy="236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04800" y="1143000"/>
            <a:ext cx="8839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14．(9分)如图，两个圆都以点O为圆心，大圆的弦AB交小圆于点C，D，求证：AC＝BD.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9939" name="Picture 498" descr="C:/Users/Administrator/Desktop/九数冀教版/S229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2133600"/>
            <a:ext cx="19177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28600" y="4343400"/>
            <a:ext cx="88392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altLang="zh-CN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⊥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，垂足为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，由垂径定理可得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，故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1000" y="1066800"/>
            <a:ext cx="8610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AB∥CD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，圆心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位于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的上方，求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的距离．</a:t>
            </a:r>
          </a:p>
        </p:txBody>
      </p:sp>
      <p:pic>
        <p:nvPicPr>
          <p:cNvPr id="40963" name="Picture 499" descr="C:/Users/Administrator/Desktop/九数冀教版/S230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2590800"/>
            <a:ext cx="22225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04800" y="2743200"/>
            <a:ext cx="59436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过点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en-US" altLang="zh-CN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⊥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，交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，连接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，由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∥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en-US" altLang="zh-CN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⊥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BG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，在</a:t>
            </a:r>
            <a:r>
              <a:rPr lang="en-US" altLang="zh-CN" sz="22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2200" dirty="0" err="1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△</a:t>
            </a:r>
            <a:r>
              <a:rPr lang="en-US" altLang="zh-CN" sz="22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OCH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中，由勾股定理得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，在</a:t>
            </a:r>
            <a:r>
              <a:rPr lang="en-US" altLang="zh-CN" sz="22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2200" dirty="0" err="1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△</a:t>
            </a:r>
            <a:r>
              <a:rPr lang="en-US" altLang="zh-CN" sz="22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OAG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中，由勾股定理得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，所以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的距离为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</a:t>
            </a:r>
            <a:r>
              <a:rPr lang="zh-CN" altLang="en-US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7(cm)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04800" y="990600"/>
            <a:ext cx="8610600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如图，某地有一座圆弧形的拱桥，桥下面宽为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7.2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，拱顶高出水面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，现有一艘宽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，船舱顶部为正方形并高出水面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的货船要经过这里，此时货船能顺利通过这座拱桥吗？请说明理由</a:t>
            </a:r>
            <a:r>
              <a:rPr lang="zh-CN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 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987" name="Picture 500" descr="C:/Users/Administrator/Desktop/九数冀教版/S231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3429000"/>
            <a:ext cx="28956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457200" y="1447800"/>
          <a:ext cx="8378825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Document" r:id="rId3" imgW="8587740" imgH="4020185" progId="Word.Document.8">
                  <p:embed/>
                </p:oleObj>
              </mc:Choice>
              <mc:Fallback>
                <p:oleObj name="Document" r:id="rId3" imgW="8587740" imgH="402018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8378825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04800" y="1600200"/>
            <a:ext cx="8610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．垂直于弦的直径平分这条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，并且平分这条弦所对的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．平分弦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的直径垂直于弦，并且平分这条弦所对的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641850" y="1676400"/>
            <a:ext cx="4635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弦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25450" y="2209800"/>
            <a:ext cx="10223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两条弧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209800" y="2743200"/>
            <a:ext cx="13017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不是直径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85800" y="3200400"/>
            <a:ext cx="10223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两条弧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  <p:bldP spid="30725" grpId="0"/>
      <p:bldP spid="307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57200" y="1371600"/>
            <a:ext cx="82296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(2013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ea typeface="楷体_GB2312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上海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中，已知半径为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，那么圆心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的距离为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如图，在半径为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垂直于弦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交于点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，交⊙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的长是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5410200" y="2971800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pic>
        <p:nvPicPr>
          <p:cNvPr id="31748" name="Picture 484" descr="C:/Users/Administrator/Desktop/九数冀教版/S218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4343400"/>
            <a:ext cx="18415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3581400" y="1981200"/>
          <a:ext cx="7651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文档" r:id="rId5" imgW="784225" imgH="394970" progId="Word.Document.8">
                  <p:embed/>
                </p:oleObj>
              </mc:Choice>
              <mc:Fallback>
                <p:oleObj name="文档" r:id="rId5" imgW="784225" imgH="39497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981200"/>
                        <a:ext cx="7651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7086600" y="2514600"/>
            <a:ext cx="38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D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2362200" y="4876800"/>
            <a:ext cx="457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04800" y="1860550"/>
          <a:ext cx="8643938" cy="499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Document" r:id="rId3" imgW="8848090" imgH="5099050" progId="Word.Document.8">
                  <p:embed/>
                </p:oleObj>
              </mc:Choice>
              <mc:Fallback>
                <p:oleObj name="Document" r:id="rId3" imgW="8848090" imgH="509905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60550"/>
                        <a:ext cx="8643938" cy="499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73" name="Picture 485" descr="C:/Users/Administrator/Desktop/九数冀教版/S219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533400"/>
            <a:ext cx="165735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486" descr="C:/Users/Administrator/Desktop/九数冀教版/S220.TIF"/>
          <p:cNvPicPr>
            <a:picLocks noChangeAspect="1" noChangeArrowheads="1"/>
          </p:cNvPicPr>
          <p:nvPr/>
        </p:nvPicPr>
        <p:blipFill>
          <a:blip r:embed="rId7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4953000"/>
            <a:ext cx="18288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553200" y="2895600"/>
            <a:ext cx="9318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04800" y="2286000"/>
            <a:ext cx="85344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如图，以点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为圆心的圆弧与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轴交于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两点，点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的坐标为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上两点，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上的动点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(P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不重合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，连接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，过点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分别作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OC⊥AP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OD⊥PB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于点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657600" y="4419600"/>
            <a:ext cx="393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</a:p>
        </p:txBody>
      </p:sp>
      <p:pic>
        <p:nvPicPr>
          <p:cNvPr id="33797" name="Picture 487" descr="C:/Users/Administrator/Desktop/九数冀教版/S221.TIF"/>
          <p:cNvPicPr>
            <a:picLocks noChangeAspect="1" noChangeArrowheads="1"/>
          </p:cNvPicPr>
          <p:nvPr/>
        </p:nvPicPr>
        <p:blipFill>
          <a:blip r:embed="rId3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0" y="762000"/>
            <a:ext cx="25146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489" descr="C:/Users/Administrator/Desktop/九数冀教版/S222.TIF"/>
          <p:cNvPicPr>
            <a:picLocks noChangeAspect="1" noChangeArrowheads="1"/>
          </p:cNvPicPr>
          <p:nvPr/>
        </p:nvPicPr>
        <p:blipFill>
          <a:blip r:embed="rId5" r:link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4648200"/>
            <a:ext cx="1981200" cy="196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553200" y="32004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28600" y="2590800"/>
            <a:ext cx="8534400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如图，矩形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与圆心在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上的⊙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交于点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________cm.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(2013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ea typeface="楷体_GB2312" pitchFamily="49" charset="-122"/>
                <a:cs typeface="Times New Roman" panose="02020603050405020304" pitchFamily="18" charset="0"/>
              </a:rPr>
              <a:t>·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兰州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如图是一圆柱形输水管的横截面，阴影部分为有水部分，如果水面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宽为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，水的最大深度为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，则该输水管的半径为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  			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cm</a:t>
            </a:r>
          </a:p>
          <a:p>
            <a:pPr algn="just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cm  			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cm</a:t>
            </a:r>
          </a:p>
        </p:txBody>
      </p:sp>
      <p:pic>
        <p:nvPicPr>
          <p:cNvPr id="34820" name="Picture 490" descr="C:/Users/Administrator/Desktop/九数冀教版/S223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990600"/>
            <a:ext cx="19939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491" descr="C:/Users/Administrator/Desktop/九数冀教版/76-8.TIF"/>
          <p:cNvPicPr>
            <a:picLocks noChangeAspect="1" noChangeArrowheads="1"/>
          </p:cNvPicPr>
          <p:nvPr/>
        </p:nvPicPr>
        <p:blipFill>
          <a:blip r:embed="rId4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4876800"/>
            <a:ext cx="1905000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905000" y="47244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09600" y="4876800"/>
            <a:ext cx="8001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连接</a:t>
            </a:r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OD.∵OA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</a:t>
            </a:r>
            <a:r>
              <a:rPr lang="zh-CN" altLang="en-US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⊙</a:t>
            </a:r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的直径</a:t>
            </a:r>
            <a:r>
              <a:rPr lang="zh-CN" altLang="en-US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，∴</a:t>
            </a:r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OD⊥AB</a:t>
            </a:r>
            <a:r>
              <a:rPr lang="zh-CN" altLang="en-US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，∴</a:t>
            </a:r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2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1000" y="1219200"/>
            <a:ext cx="85344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的半径，以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为直径的⊙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的弦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相交于点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求证：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的中点．</a:t>
            </a:r>
          </a:p>
        </p:txBody>
      </p:sp>
      <p:pic>
        <p:nvPicPr>
          <p:cNvPr id="35844" name="Picture 492" descr="C:/Users/Administrator/Desktop/九数冀教版/S224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209800"/>
            <a:ext cx="21717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304800" y="2133600"/>
          <a:ext cx="8474075" cy="534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文档" r:id="rId3" imgW="8580755" imgH="5370830" progId="Word.Document.8">
                  <p:embed/>
                </p:oleObj>
              </mc:Choice>
              <mc:Fallback>
                <p:oleObj name="文档" r:id="rId3" imgW="8580755" imgH="537083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133600"/>
                        <a:ext cx="8474075" cy="534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867" name="Picture 494" descr="C:/Users/Administrator/Desktop/九数冀教版/S225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533400"/>
            <a:ext cx="1609725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495" descr="C:/Users/Administrator/Desktop/九数冀教版/S226.TIF"/>
          <p:cNvPicPr>
            <a:picLocks noChangeAspect="1" noChangeArrowheads="1"/>
          </p:cNvPicPr>
          <p:nvPr/>
        </p:nvPicPr>
        <p:blipFill>
          <a:blip r:embed="rId7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686300"/>
            <a:ext cx="2117725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486400" y="28194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410200" y="4572000"/>
            <a:ext cx="533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1000" y="5181600"/>
            <a:ext cx="82296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zh-CN" altLang="en-US" sz="220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⊙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半径为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，连接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，在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altLang="zh-CN" sz="220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△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AOE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中，由勾股定理得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altLang="zh-CN" sz="2200" baseline="300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</a:t>
            </a:r>
            <a:r>
              <a:rPr lang="en-US" altLang="zh-CN" sz="2200" baseline="300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en-US" altLang="zh-CN" sz="2200" baseline="300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，即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200" baseline="300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200" baseline="300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CN" altLang="en-US" sz="2200">
                <a:solidFill>
                  <a:srgbClr val="FF00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∴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2R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26(</a:t>
            </a:r>
            <a:r>
              <a:rPr lang="zh-CN" altLang="en-US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寸</a:t>
            </a:r>
            <a:r>
              <a:rPr lang="en-US" altLang="zh-CN" sz="220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1000" y="990600"/>
            <a:ext cx="861060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12．(9分)</a:t>
            </a:r>
            <a:r>
              <a:rPr lang="zh-CN" altLang="zh-CN" sz="2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圆材埋壁</a:t>
            </a:r>
            <a:r>
              <a:rPr lang="zh-CN" altLang="zh-CN" sz="2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是我国古代著名数学著作《九章算术》中的问题：</a:t>
            </a:r>
            <a:r>
              <a:rPr lang="zh-CN" altLang="zh-CN" sz="2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今有圆材，埋在壁中，不知大小，以锯锯之，深一寸，锯道长一尺，问径几何？</a:t>
            </a:r>
            <a:r>
              <a:rPr lang="zh-CN" altLang="zh-CN" sz="2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用现在的数学语言可表达为：</a:t>
            </a:r>
            <a:r>
              <a:rPr lang="zh-CN" altLang="zh-CN" sz="22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如图，CD为⊙O的直径，弦AB⊥CD于点E，CE＝1寸，AB＝10寸，则直径CD的长为多少？</a:t>
            </a:r>
            <a:endParaRPr lang="zh-CN" altLang="en-US" sz="2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892" name="Picture 496" descr="C:/Users/Administrator/Desktop/九数冀教版/S227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3352800"/>
            <a:ext cx="21336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842</Words>
  <Application>Microsoft Office PowerPoint</Application>
  <PresentationFormat>全屏显示(4:3)</PresentationFormat>
  <Paragraphs>35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方正美黑简体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文档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2022-01-10T02:16:57Z</dcterms:created>
  <dcterms:modified xsi:type="dcterms:W3CDTF">2023-01-16T19:33:59Z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392C08C778294F80A62A9528382B79F6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