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3F8E1-89A8-477B-9ABA-9195EA9165F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678ED-45A9-4838-9A5A-A48290A9E0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C2500BA-1496-4AA5-B5C1-DE608FB275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A0350BF-DE54-453E-9510-487E83BAE0D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58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/>
          <a:lstStyle/>
          <a:p>
            <a:pPr>
              <a:defRPr/>
            </a:pPr>
            <a:fld id="{A9B7A606-99E2-451F-8887-9340322D1402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591D9-203E-4466-AD93-4FF72992D3C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105EA-F2CE-4245-825B-175E8952951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A2234-916C-49D9-B151-8D16049E78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F5899-7C8F-4DFF-948F-F9DEB4DA834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05409-11F5-4565-B7EB-29E216ADBE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D4310-9DB1-4F37-AB8F-1B527C3E94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82024-E959-4753-9004-BDA05308BA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84299-4305-4753-B179-E8ECCE430B1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C85FB-CC17-4AFD-9E03-1D5B3699B3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29049-84F1-441D-9302-9A8E1D6979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DCA16-AB92-40AC-A6A6-9F041EB9294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文本占位符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6F205FB-8C2A-4875-A26E-38E4CE5B5371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image" Target="../media/image6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image" Target="../media/image5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image" Target="../media/image7.jpeg"/><Relationship Id="rId8" Type="http://schemas.openxmlformats.org/officeDocument/2006/relationships/tags" Target="../tags/tag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108325" y="1163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71" name="标题 2"/>
          <p:cNvSpPr txBox="1">
            <a:spLocks noChangeArrowheads="1"/>
          </p:cNvSpPr>
          <p:nvPr/>
        </p:nvSpPr>
        <p:spPr bwMode="auto">
          <a:xfrm>
            <a:off x="0" y="946514"/>
            <a:ext cx="9144000" cy="674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人教版八年级上册</a:t>
            </a:r>
          </a:p>
        </p:txBody>
      </p:sp>
      <p:pic>
        <p:nvPicPr>
          <p:cNvPr id="7172" name="PA_图片 1" hidden="1"/>
          <p:cNvPicPr>
            <a:picLocks noGrp="1" noRot="1" noChangeAspect="1" noEditPoints="1" noChangeArrowheads="1"/>
          </p:cNvPicPr>
          <p:nvPr>
            <p:custDataLst>
              <p:tags r:id="rId1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054100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A_图片 1" hidden="1"/>
          <p:cNvPicPr>
            <a:picLocks noGrp="1" noRot="1" noChangeAspect="1" noEditPoints="1" noChangeArrowheads="1"/>
          </p:cNvPicPr>
          <p:nvPr>
            <p:custDataLst>
              <p:tags r:id="rId2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054100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A_图片 1" hidden="1"/>
          <p:cNvPicPr>
            <a:picLocks noGrp="1" noRot="1" noChangeAspect="1" noEditPoints="1" noChangeArrowheads="1"/>
          </p:cNvPicPr>
          <p:nvPr>
            <p:custDataLst>
              <p:tags r:id="rId3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1054100"/>
            <a:ext cx="10144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A_图片 1" hidden="1"/>
          <p:cNvPicPr>
            <a:picLocks noGrp="1" noRot="1" noChangeAspect="1" noEditPoints="1" noChangeArrowheads="1"/>
          </p:cNvPicPr>
          <p:nvPr>
            <p:custDataLst>
              <p:tags r:id="rId4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3" y="1054100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A_图片 1" hidden="1"/>
          <p:cNvPicPr>
            <a:picLocks noGrp="1" noRot="1" noChangeAspect="1" noEditPoints="1" noChangeArrowheads="1"/>
          </p:cNvPicPr>
          <p:nvPr>
            <p:custDataLst>
              <p:tags r:id="rId5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1054100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A_图片 1" hidden="1"/>
          <p:cNvPicPr>
            <a:picLocks noGrp="1" noRot="1" noChangeAspect="1" noEditPoints="1" noChangeArrowheads="1"/>
          </p:cNvPicPr>
          <p:nvPr>
            <p:custDataLst>
              <p:tags r:id="rId6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1054100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A_图片 1" hidden="1"/>
          <p:cNvPicPr>
            <a:picLocks noGrp="1" noRot="1" noChangeAspect="1" noEditPoints="1" noChangeArrowheads="1"/>
          </p:cNvPicPr>
          <p:nvPr>
            <p:custDataLst>
              <p:tags r:id="rId7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1054100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A_图片 1" hidden="1"/>
          <p:cNvPicPr>
            <a:picLocks noGrp="1" noRot="1" noChangeAspect="1" noEditPoints="1" noChangeArrowheads="1"/>
          </p:cNvPicPr>
          <p:nvPr>
            <p:custDataLst>
              <p:tags r:id="rId8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730375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A_图片 1" hidden="1"/>
          <p:cNvPicPr>
            <a:picLocks noGrp="1" noRot="1" noChangeAspect="1" noEditPoints="1" noChangeArrowheads="1"/>
          </p:cNvPicPr>
          <p:nvPr>
            <p:custDataLst>
              <p:tags r:id="rId9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730375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A_图片 1" hidden="1"/>
          <p:cNvPicPr>
            <a:picLocks noGrp="1" noRot="1" noChangeAspect="1" noEditPoints="1" noChangeArrowheads="1"/>
          </p:cNvPicPr>
          <p:nvPr>
            <p:custDataLst>
              <p:tags r:id="rId10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1730375"/>
            <a:ext cx="10144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A_图片 1" hidden="1"/>
          <p:cNvPicPr>
            <a:picLocks noGrp="1" noRot="1" noChangeAspect="1" noEditPoints="1" noChangeArrowheads="1"/>
          </p:cNvPicPr>
          <p:nvPr>
            <p:custDataLst>
              <p:tags r:id="rId11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3" y="1730375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A_图片 1" hidden="1"/>
          <p:cNvPicPr>
            <a:picLocks noGrp="1" noRot="1" noChangeAspect="1" noEditPoints="1" noChangeArrowheads="1"/>
          </p:cNvPicPr>
          <p:nvPr>
            <p:custDataLst>
              <p:tags r:id="rId12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1730375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A_图片 1" hidden="1"/>
          <p:cNvPicPr>
            <a:picLocks noGrp="1" noRot="1" noChangeAspect="1" noEditPoints="1" noChangeArrowheads="1"/>
          </p:cNvPicPr>
          <p:nvPr>
            <p:custDataLst>
              <p:tags r:id="rId13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1730375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A_图片 1" hidden="1"/>
          <p:cNvPicPr>
            <a:picLocks noGrp="1" noRot="1" noChangeAspect="1" noEditPoints="1" noChangeArrowheads="1"/>
          </p:cNvPicPr>
          <p:nvPr>
            <p:custDataLst>
              <p:tags r:id="rId14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1730375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A_图片 1" hidden="1"/>
          <p:cNvPicPr>
            <a:picLocks noGrp="1" noRot="1" noChangeAspect="1" noEditPoints="1" noChangeArrowheads="1"/>
          </p:cNvPicPr>
          <p:nvPr>
            <p:custDataLst>
              <p:tags r:id="rId15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4437063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A_图片 1" hidden="1"/>
          <p:cNvPicPr>
            <a:picLocks noGrp="1" noRot="1" noChangeAspect="1" noEditPoints="1" noChangeArrowheads="1"/>
          </p:cNvPicPr>
          <p:nvPr>
            <p:custDataLst>
              <p:tags r:id="rId16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4437063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A_图片 1" hidden="1"/>
          <p:cNvPicPr>
            <a:picLocks noGrp="1" noRot="1" noChangeAspect="1" noEditPoints="1" noChangeArrowheads="1"/>
          </p:cNvPicPr>
          <p:nvPr>
            <p:custDataLst>
              <p:tags r:id="rId17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4437063"/>
            <a:ext cx="10144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A_图片 1" hidden="1"/>
          <p:cNvPicPr>
            <a:picLocks noGrp="1" noRot="1" noChangeAspect="1" noEditPoints="1" noChangeArrowheads="1"/>
          </p:cNvPicPr>
          <p:nvPr>
            <p:custDataLst>
              <p:tags r:id="rId18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3" y="4437063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0" name="PA_图片 1" hidden="1"/>
          <p:cNvPicPr>
            <a:picLocks noGrp="1" noRot="1" noChangeAspect="1" noEditPoints="1" noChangeArrowheads="1"/>
          </p:cNvPicPr>
          <p:nvPr>
            <p:custDataLst>
              <p:tags r:id="rId19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4437063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1" name="PA_图片 1" hidden="1"/>
          <p:cNvPicPr>
            <a:picLocks noGrp="1" noRot="1" noChangeAspect="1" noEditPoints="1" noChangeArrowheads="1"/>
          </p:cNvPicPr>
          <p:nvPr>
            <p:custDataLst>
              <p:tags r:id="rId20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4437063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2" name="PA_图片 1" hidden="1"/>
          <p:cNvPicPr>
            <a:picLocks noGrp="1" noRot="1" noChangeAspect="1" noEditPoints="1" noChangeArrowheads="1"/>
          </p:cNvPicPr>
          <p:nvPr>
            <p:custDataLst>
              <p:tags r:id="rId21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4437063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PA_图片 1" hidden="1"/>
          <p:cNvPicPr>
            <a:picLocks noGrp="1" noRot="1" noChangeAspect="1" noEditPoints="1" noChangeArrowheads="1"/>
          </p:cNvPicPr>
          <p:nvPr>
            <p:custDataLst>
              <p:tags r:id="rId22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5113338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A_图片 1" hidden="1"/>
          <p:cNvPicPr>
            <a:picLocks noGrp="1" noRot="1" noChangeAspect="1" noEditPoints="1" noChangeArrowheads="1"/>
          </p:cNvPicPr>
          <p:nvPr>
            <p:custDataLst>
              <p:tags r:id="rId23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5113338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5" name="PA_图片 1" hidden="1"/>
          <p:cNvPicPr>
            <a:picLocks noGrp="1" noRot="1" noChangeAspect="1" noEditPoints="1" noChangeArrowheads="1"/>
          </p:cNvPicPr>
          <p:nvPr>
            <p:custDataLst>
              <p:tags r:id="rId24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5113338"/>
            <a:ext cx="10144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6" name="PA_图片 1" hidden="1"/>
          <p:cNvPicPr>
            <a:picLocks noGrp="1" noRot="1" noChangeAspect="1" noEditPoints="1" noChangeArrowheads="1"/>
          </p:cNvPicPr>
          <p:nvPr>
            <p:custDataLst>
              <p:tags r:id="rId25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3" y="5113338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7" name="PA_图片 1" hidden="1"/>
          <p:cNvPicPr>
            <a:picLocks noGrp="1" noRot="1" noChangeAspect="1" noEditPoints="1" noChangeArrowheads="1"/>
          </p:cNvPicPr>
          <p:nvPr>
            <p:custDataLst>
              <p:tags r:id="rId26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5113338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8" name="PA_图片 1" hidden="1"/>
          <p:cNvPicPr>
            <a:picLocks noGrp="1" noRot="1" noChangeAspect="1" noEditPoints="1" noChangeArrowheads="1"/>
          </p:cNvPicPr>
          <p:nvPr>
            <p:custDataLst>
              <p:tags r:id="rId27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113338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9" name="PA_图片 1" hidden="1"/>
          <p:cNvPicPr>
            <a:picLocks noGrp="1" noRot="1" noChangeAspect="1" noEditPoints="1" noChangeArrowheads="1"/>
          </p:cNvPicPr>
          <p:nvPr>
            <p:custDataLst>
              <p:tags r:id="rId28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5113338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0" name="PA_文本框 123" hidden="1"/>
          <p:cNvSpPr>
            <a:spLocks noGrp="1" noRot="1" noChangeAspect="1" noEditPoints="1" noChangeArrowheads="1" noTextEdit="1"/>
          </p:cNvSpPr>
          <p:nvPr>
            <p:custDataLst>
              <p:tags r:id="rId29"/>
            </p:custDataLst>
          </p:nvPr>
        </p:nvSpPr>
        <p:spPr bwMode="auto">
          <a:xfrm>
            <a:off x="1131888" y="2754313"/>
            <a:ext cx="6889750" cy="1333500"/>
          </a:xfrm>
          <a:custGeom>
            <a:avLst/>
            <a:gdLst>
              <a:gd name="T0" fmla="*/ 930241 w 10306347"/>
              <a:gd name="T1" fmla="*/ 915038 h 1778496"/>
              <a:gd name="T2" fmla="*/ 676539 w 10306347"/>
              <a:gd name="T3" fmla="*/ 1210751 h 1778496"/>
              <a:gd name="T4" fmla="*/ 273601 w 10306347"/>
              <a:gd name="T5" fmla="*/ 1210751 h 1778496"/>
              <a:gd name="T6" fmla="*/ 164161 w 10306347"/>
              <a:gd name="T7" fmla="*/ 825766 h 1778496"/>
              <a:gd name="T8" fmla="*/ 1188917 w 10306347"/>
              <a:gd name="T9" fmla="*/ 1205172 h 1778496"/>
              <a:gd name="T10" fmla="*/ 0 w 10306347"/>
              <a:gd name="T11" fmla="*/ 1305603 h 1778496"/>
              <a:gd name="T12" fmla="*/ 164161 w 10306347"/>
              <a:gd name="T13" fmla="*/ 825766 h 1778496"/>
              <a:gd name="T14" fmla="*/ 6118696 w 10306347"/>
              <a:gd name="T15" fmla="*/ 814607 h 1778496"/>
              <a:gd name="T16" fmla="*/ 6118696 w 10306347"/>
              <a:gd name="T17" fmla="*/ 725335 h 1778496"/>
              <a:gd name="T18" fmla="*/ 2731028 w 10306347"/>
              <a:gd name="T19" fmla="*/ 781130 h 1778496"/>
              <a:gd name="T20" fmla="*/ 4104004 w 10306347"/>
              <a:gd name="T21" fmla="*/ 496575 h 1778496"/>
              <a:gd name="T22" fmla="*/ 4104004 w 10306347"/>
              <a:gd name="T23" fmla="*/ 496575 h 1778496"/>
              <a:gd name="T24" fmla="*/ 129339 w 10306347"/>
              <a:gd name="T25" fmla="*/ 781130 h 1778496"/>
              <a:gd name="T26" fmla="*/ 4004513 w 10306347"/>
              <a:gd name="T27" fmla="*/ 401724 h 1778496"/>
              <a:gd name="T28" fmla="*/ 4492017 w 10306347"/>
              <a:gd name="T29" fmla="*/ 998730 h 1778496"/>
              <a:gd name="T30" fmla="*/ 4104004 w 10306347"/>
              <a:gd name="T31" fmla="*/ 1048945 h 1778496"/>
              <a:gd name="T32" fmla="*/ 4004513 w 10306347"/>
              <a:gd name="T33" fmla="*/ 401724 h 1778496"/>
              <a:gd name="T34" fmla="*/ 6118696 w 10306347"/>
              <a:gd name="T35" fmla="*/ 223180 h 1778496"/>
              <a:gd name="T36" fmla="*/ 4810387 w 10306347"/>
              <a:gd name="T37" fmla="*/ 139487 h 1778496"/>
              <a:gd name="T38" fmla="*/ 4785517 w 10306347"/>
              <a:gd name="T39" fmla="*/ 234339 h 1778496"/>
              <a:gd name="T40" fmla="*/ 4482068 w 10306347"/>
              <a:gd name="T41" fmla="*/ 1199592 h 1778496"/>
              <a:gd name="T42" fmla="*/ 4079130 w 10306347"/>
              <a:gd name="T43" fmla="*/ 234339 h 1778496"/>
              <a:gd name="T44" fmla="*/ 5964482 w 10306347"/>
              <a:gd name="T45" fmla="*/ 133908 h 1778496"/>
              <a:gd name="T46" fmla="*/ 6203264 w 10306347"/>
              <a:gd name="T47" fmla="*/ 223180 h 1778496"/>
              <a:gd name="T48" fmla="*/ 6203264 w 10306347"/>
              <a:gd name="T49" fmla="*/ 1054525 h 1778496"/>
              <a:gd name="T50" fmla="*/ 5897328 w 10306347"/>
              <a:gd name="T51" fmla="*/ 1141008 h 1778496"/>
              <a:gd name="T52" fmla="*/ 5855042 w 10306347"/>
              <a:gd name="T53" fmla="*/ 223180 h 1778496"/>
              <a:gd name="T54" fmla="*/ 358167 w 10306347"/>
              <a:gd name="T55" fmla="*/ 223180 h 1778496"/>
              <a:gd name="T56" fmla="*/ 2989704 w 10306347"/>
              <a:gd name="T57" fmla="*/ 55795 h 1778496"/>
              <a:gd name="T58" fmla="*/ 2576817 w 10306347"/>
              <a:gd name="T59" fmla="*/ 424042 h 1778496"/>
              <a:gd name="T60" fmla="*/ 2957370 w 10306347"/>
              <a:gd name="T61" fmla="*/ 1163325 h 1778496"/>
              <a:gd name="T62" fmla="*/ 2795697 w 10306347"/>
              <a:gd name="T63" fmla="*/ 1149377 h 1778496"/>
              <a:gd name="T64" fmla="*/ 2656409 w 10306347"/>
              <a:gd name="T65" fmla="*/ 842504 h 1778496"/>
              <a:gd name="T66" fmla="*/ 2442504 w 10306347"/>
              <a:gd name="T67" fmla="*/ 1255387 h 1778496"/>
              <a:gd name="T68" fmla="*/ 2492249 w 10306347"/>
              <a:gd name="T69" fmla="*/ 424042 h 1778496"/>
              <a:gd name="T70" fmla="*/ 2228598 w 10306347"/>
              <a:gd name="T71" fmla="*/ 55795 h 1778496"/>
              <a:gd name="T72" fmla="*/ 2422605 w 10306347"/>
              <a:gd name="T73" fmla="*/ 446360 h 1778496"/>
              <a:gd name="T74" fmla="*/ 2109209 w 10306347"/>
              <a:gd name="T75" fmla="*/ 719755 h 1778496"/>
              <a:gd name="T76" fmla="*/ 2253470 w 10306347"/>
              <a:gd name="T77" fmla="*/ 1283284 h 1778496"/>
              <a:gd name="T78" fmla="*/ 2019667 w 10306347"/>
              <a:gd name="T79" fmla="*/ 1300023 h 1778496"/>
              <a:gd name="T80" fmla="*/ 2119158 w 10306347"/>
              <a:gd name="T81" fmla="*/ 89272 h 1778496"/>
              <a:gd name="T82" fmla="*/ 2233572 w 10306347"/>
              <a:gd name="T83" fmla="*/ 189703 h 1778496"/>
              <a:gd name="T84" fmla="*/ 6665895 w 10306347"/>
              <a:gd name="T85" fmla="*/ 239919 h 1778496"/>
              <a:gd name="T86" fmla="*/ 6665895 w 10306347"/>
              <a:gd name="T87" fmla="*/ 557950 h 1778496"/>
              <a:gd name="T88" fmla="*/ 6889750 w 10306347"/>
              <a:gd name="T89" fmla="*/ 1244228 h 1778496"/>
              <a:gd name="T90" fmla="*/ 6272905 w 10306347"/>
              <a:gd name="T91" fmla="*/ 1143797 h 1778496"/>
              <a:gd name="T92" fmla="*/ 6451987 w 10306347"/>
              <a:gd name="T93" fmla="*/ 357088 h 1778496"/>
              <a:gd name="T94" fmla="*/ 6576354 w 10306347"/>
              <a:gd name="T95" fmla="*/ 239919 h 1778496"/>
              <a:gd name="T96" fmla="*/ 616844 w 10306347"/>
              <a:gd name="T97" fmla="*/ 172965 h 1778496"/>
              <a:gd name="T98" fmla="*/ 975012 w 10306347"/>
              <a:gd name="T99" fmla="*/ 262236 h 1778496"/>
              <a:gd name="T100" fmla="*/ 1064554 w 10306347"/>
              <a:gd name="T101" fmla="*/ 786709 h 1778496"/>
              <a:gd name="T102" fmla="*/ 402939 w 10306347"/>
              <a:gd name="T103" fmla="*/ 797868 h 1778496"/>
              <a:gd name="T104" fmla="*/ 582023 w 10306347"/>
              <a:gd name="T105" fmla="*/ 262236 h 1778496"/>
              <a:gd name="T106" fmla="*/ 577048 w 10306347"/>
              <a:gd name="T107" fmla="*/ 0 h 177849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0306347"/>
              <a:gd name="T163" fmla="*/ 0 h 1778496"/>
              <a:gd name="T164" fmla="*/ 10306347 w 10306347"/>
              <a:gd name="T165" fmla="*/ 1778496 h 177849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0306347" h="1778496">
                <a:moveTo>
                  <a:pt x="1145977" y="1220391"/>
                </a:moveTo>
                <a:lnTo>
                  <a:pt x="1145977" y="1614785"/>
                </a:lnTo>
                <a:lnTo>
                  <a:pt x="1391543" y="1614785"/>
                </a:lnTo>
                <a:lnTo>
                  <a:pt x="1391543" y="1220391"/>
                </a:lnTo>
                <a:lnTo>
                  <a:pt x="1145977" y="1220391"/>
                </a:lnTo>
                <a:close/>
                <a:moveTo>
                  <a:pt x="773907" y="1220391"/>
                </a:moveTo>
                <a:lnTo>
                  <a:pt x="773907" y="1614785"/>
                </a:lnTo>
                <a:lnTo>
                  <a:pt x="1012031" y="1614785"/>
                </a:lnTo>
                <a:lnTo>
                  <a:pt x="1012031" y="1220391"/>
                </a:lnTo>
                <a:lnTo>
                  <a:pt x="773907" y="1220391"/>
                </a:lnTo>
                <a:close/>
                <a:moveTo>
                  <a:pt x="409278" y="1220391"/>
                </a:moveTo>
                <a:lnTo>
                  <a:pt x="409278" y="1614785"/>
                </a:lnTo>
                <a:lnTo>
                  <a:pt x="632520" y="1614785"/>
                </a:lnTo>
                <a:lnTo>
                  <a:pt x="632520" y="1220391"/>
                </a:lnTo>
                <a:lnTo>
                  <a:pt x="409278" y="1220391"/>
                </a:lnTo>
                <a:close/>
                <a:moveTo>
                  <a:pt x="245567" y="1101328"/>
                </a:moveTo>
                <a:lnTo>
                  <a:pt x="1555254" y="1101328"/>
                </a:lnTo>
                <a:cubicBezTo>
                  <a:pt x="1550293" y="1190625"/>
                  <a:pt x="1547813" y="1279922"/>
                  <a:pt x="1547813" y="1369219"/>
                </a:cubicBezTo>
                <a:lnTo>
                  <a:pt x="1547813" y="1614785"/>
                </a:lnTo>
                <a:cubicBezTo>
                  <a:pt x="1622227" y="1614785"/>
                  <a:pt x="1699121" y="1612305"/>
                  <a:pt x="1778496" y="1607344"/>
                </a:cubicBezTo>
                <a:lnTo>
                  <a:pt x="1778496" y="1741289"/>
                </a:lnTo>
                <a:cubicBezTo>
                  <a:pt x="1659434" y="1736328"/>
                  <a:pt x="1520527" y="1733848"/>
                  <a:pt x="1361778" y="1733848"/>
                </a:cubicBezTo>
                <a:lnTo>
                  <a:pt x="364629" y="1733848"/>
                </a:lnTo>
                <a:cubicBezTo>
                  <a:pt x="205879" y="1733848"/>
                  <a:pt x="84336" y="1736328"/>
                  <a:pt x="0" y="1741289"/>
                </a:cubicBezTo>
                <a:lnTo>
                  <a:pt x="0" y="1607344"/>
                </a:lnTo>
                <a:cubicBezTo>
                  <a:pt x="89297" y="1612305"/>
                  <a:pt x="173633" y="1614785"/>
                  <a:pt x="253008" y="1614785"/>
                </a:cubicBezTo>
                <a:lnTo>
                  <a:pt x="253008" y="1369219"/>
                </a:lnTo>
                <a:cubicBezTo>
                  <a:pt x="253008" y="1270000"/>
                  <a:pt x="250528" y="1180703"/>
                  <a:pt x="245567" y="1101328"/>
                </a:cubicBezTo>
                <a:close/>
                <a:moveTo>
                  <a:pt x="8885038" y="1086445"/>
                </a:moveTo>
                <a:lnTo>
                  <a:pt x="8885038" y="1369219"/>
                </a:lnTo>
                <a:cubicBezTo>
                  <a:pt x="9009062" y="1339453"/>
                  <a:pt x="9098359" y="1319609"/>
                  <a:pt x="9152929" y="1309688"/>
                </a:cubicBezTo>
                <a:lnTo>
                  <a:pt x="9152929" y="1086445"/>
                </a:lnTo>
                <a:lnTo>
                  <a:pt x="8885038" y="1086445"/>
                </a:lnTo>
                <a:close/>
                <a:moveTo>
                  <a:pt x="8885038" y="684609"/>
                </a:moveTo>
                <a:lnTo>
                  <a:pt x="8885038" y="967383"/>
                </a:lnTo>
                <a:lnTo>
                  <a:pt x="9152929" y="967383"/>
                </a:lnTo>
                <a:lnTo>
                  <a:pt x="9152929" y="684609"/>
                </a:lnTo>
                <a:lnTo>
                  <a:pt x="8885038" y="684609"/>
                </a:lnTo>
                <a:close/>
                <a:moveTo>
                  <a:pt x="4025801" y="677168"/>
                </a:moveTo>
                <a:cubicBezTo>
                  <a:pt x="4040684" y="811113"/>
                  <a:pt x="4060527" y="932656"/>
                  <a:pt x="4085332" y="1041797"/>
                </a:cubicBezTo>
                <a:cubicBezTo>
                  <a:pt x="4115098" y="1155898"/>
                  <a:pt x="4147344" y="1242715"/>
                  <a:pt x="4182070" y="1302246"/>
                </a:cubicBezTo>
                <a:cubicBezTo>
                  <a:pt x="4251523" y="1148457"/>
                  <a:pt x="4301133" y="940098"/>
                  <a:pt x="4330898" y="677168"/>
                </a:cubicBezTo>
                <a:lnTo>
                  <a:pt x="4025801" y="677168"/>
                </a:lnTo>
                <a:close/>
                <a:moveTo>
                  <a:pt x="6139160" y="662285"/>
                </a:moveTo>
                <a:lnTo>
                  <a:pt x="6139160" y="1071563"/>
                </a:lnTo>
                <a:lnTo>
                  <a:pt x="6563320" y="1071563"/>
                </a:lnTo>
                <a:lnTo>
                  <a:pt x="6563320" y="662285"/>
                </a:lnTo>
                <a:lnTo>
                  <a:pt x="6139160" y="662285"/>
                </a:lnTo>
                <a:close/>
                <a:moveTo>
                  <a:pt x="535781" y="558106"/>
                </a:moveTo>
                <a:cubicBezTo>
                  <a:pt x="545703" y="612676"/>
                  <a:pt x="568027" y="657324"/>
                  <a:pt x="602754" y="692051"/>
                </a:cubicBezTo>
                <a:cubicBezTo>
                  <a:pt x="558106" y="726777"/>
                  <a:pt x="503535" y="772666"/>
                  <a:pt x="439043" y="829717"/>
                </a:cubicBezTo>
                <a:cubicBezTo>
                  <a:pt x="374551" y="886768"/>
                  <a:pt x="292696" y="957461"/>
                  <a:pt x="193477" y="1041797"/>
                </a:cubicBezTo>
                <a:cubicBezTo>
                  <a:pt x="153789" y="987227"/>
                  <a:pt x="116582" y="947539"/>
                  <a:pt x="81856" y="922734"/>
                </a:cubicBezTo>
                <a:cubicBezTo>
                  <a:pt x="171153" y="873125"/>
                  <a:pt x="250528" y="818555"/>
                  <a:pt x="319981" y="759024"/>
                </a:cubicBezTo>
                <a:cubicBezTo>
                  <a:pt x="389434" y="699492"/>
                  <a:pt x="461367" y="632520"/>
                  <a:pt x="535781" y="558106"/>
                </a:cubicBezTo>
                <a:close/>
                <a:moveTo>
                  <a:pt x="5990332" y="535781"/>
                </a:moveTo>
                <a:lnTo>
                  <a:pt x="6719590" y="535781"/>
                </a:lnTo>
                <a:cubicBezTo>
                  <a:pt x="6714629" y="600274"/>
                  <a:pt x="6712148" y="672207"/>
                  <a:pt x="6712148" y="751582"/>
                </a:cubicBezTo>
                <a:lnTo>
                  <a:pt x="6712148" y="1116211"/>
                </a:lnTo>
                <a:cubicBezTo>
                  <a:pt x="6712148" y="1200547"/>
                  <a:pt x="6714629" y="1272481"/>
                  <a:pt x="6719590" y="1332012"/>
                </a:cubicBezTo>
                <a:lnTo>
                  <a:pt x="6563320" y="1332012"/>
                </a:lnTo>
                <a:lnTo>
                  <a:pt x="6563320" y="1198066"/>
                </a:lnTo>
                <a:lnTo>
                  <a:pt x="6139160" y="1198066"/>
                </a:lnTo>
                <a:lnTo>
                  <a:pt x="6139160" y="1398984"/>
                </a:lnTo>
                <a:lnTo>
                  <a:pt x="5990332" y="1398984"/>
                </a:lnTo>
                <a:cubicBezTo>
                  <a:pt x="5995293" y="1364258"/>
                  <a:pt x="5997773" y="1307207"/>
                  <a:pt x="5997773" y="1227832"/>
                </a:cubicBezTo>
                <a:lnTo>
                  <a:pt x="5997773" y="751582"/>
                </a:lnTo>
                <a:cubicBezTo>
                  <a:pt x="5997773" y="672207"/>
                  <a:pt x="5995293" y="600274"/>
                  <a:pt x="5990332" y="535781"/>
                </a:cubicBezTo>
                <a:close/>
                <a:moveTo>
                  <a:pt x="8885038" y="297656"/>
                </a:moveTo>
                <a:lnTo>
                  <a:pt x="8885038" y="565547"/>
                </a:lnTo>
                <a:lnTo>
                  <a:pt x="9152929" y="565547"/>
                </a:lnTo>
                <a:lnTo>
                  <a:pt x="9152929" y="297656"/>
                </a:lnTo>
                <a:lnTo>
                  <a:pt x="8885038" y="297656"/>
                </a:lnTo>
                <a:close/>
                <a:moveTo>
                  <a:pt x="5752207" y="178594"/>
                </a:moveTo>
                <a:cubicBezTo>
                  <a:pt x="5856386" y="183555"/>
                  <a:pt x="5970488" y="186035"/>
                  <a:pt x="6094511" y="186035"/>
                </a:cubicBezTo>
                <a:lnTo>
                  <a:pt x="7195839" y="186035"/>
                </a:lnTo>
                <a:cubicBezTo>
                  <a:pt x="7275215" y="186035"/>
                  <a:pt x="7359550" y="183555"/>
                  <a:pt x="7448847" y="178594"/>
                </a:cubicBezTo>
                <a:lnTo>
                  <a:pt x="7448847" y="319981"/>
                </a:lnTo>
                <a:cubicBezTo>
                  <a:pt x="7369473" y="315019"/>
                  <a:pt x="7287617" y="312539"/>
                  <a:pt x="7203281" y="312539"/>
                </a:cubicBezTo>
                <a:lnTo>
                  <a:pt x="7158632" y="312539"/>
                </a:lnTo>
                <a:lnTo>
                  <a:pt x="7158632" y="1540371"/>
                </a:lnTo>
                <a:cubicBezTo>
                  <a:pt x="7158632" y="1629668"/>
                  <a:pt x="7132587" y="1687959"/>
                  <a:pt x="7080498" y="1715244"/>
                </a:cubicBezTo>
                <a:cubicBezTo>
                  <a:pt x="7028408" y="1742529"/>
                  <a:pt x="6922988" y="1763613"/>
                  <a:pt x="6764238" y="1778496"/>
                </a:cubicBezTo>
                <a:cubicBezTo>
                  <a:pt x="6754316" y="1714004"/>
                  <a:pt x="6734472" y="1654473"/>
                  <a:pt x="6704707" y="1599902"/>
                </a:cubicBezTo>
                <a:cubicBezTo>
                  <a:pt x="6808886" y="1604863"/>
                  <a:pt x="6883300" y="1602383"/>
                  <a:pt x="6927949" y="1592461"/>
                </a:cubicBezTo>
                <a:cubicBezTo>
                  <a:pt x="6972597" y="1582539"/>
                  <a:pt x="6994922" y="1555254"/>
                  <a:pt x="6994922" y="1510606"/>
                </a:cubicBezTo>
                <a:lnTo>
                  <a:pt x="6994922" y="312539"/>
                </a:lnTo>
                <a:lnTo>
                  <a:pt x="6101953" y="312539"/>
                </a:lnTo>
                <a:cubicBezTo>
                  <a:pt x="5972969" y="312539"/>
                  <a:pt x="5856386" y="315019"/>
                  <a:pt x="5752207" y="319981"/>
                </a:cubicBezTo>
                <a:lnTo>
                  <a:pt x="5752207" y="178594"/>
                </a:lnTo>
                <a:close/>
                <a:moveTo>
                  <a:pt x="8602265" y="171152"/>
                </a:moveTo>
                <a:cubicBezTo>
                  <a:pt x="8681640" y="176113"/>
                  <a:pt x="8788300" y="178594"/>
                  <a:pt x="8922246" y="178594"/>
                </a:cubicBezTo>
                <a:lnTo>
                  <a:pt x="9138046" y="178594"/>
                </a:lnTo>
                <a:cubicBezTo>
                  <a:pt x="9242226" y="178594"/>
                  <a:pt x="9341445" y="176113"/>
                  <a:pt x="9435703" y="171152"/>
                </a:cubicBezTo>
                <a:lnTo>
                  <a:pt x="9435703" y="305098"/>
                </a:lnTo>
                <a:cubicBezTo>
                  <a:pt x="9361288" y="300137"/>
                  <a:pt x="9309199" y="297656"/>
                  <a:pt x="9279433" y="297656"/>
                </a:cubicBezTo>
                <a:lnTo>
                  <a:pt x="9279433" y="1279922"/>
                </a:lnTo>
                <a:cubicBezTo>
                  <a:pt x="9324081" y="1270000"/>
                  <a:pt x="9381133" y="1255117"/>
                  <a:pt x="9450585" y="1235274"/>
                </a:cubicBezTo>
                <a:cubicBezTo>
                  <a:pt x="9445625" y="1284883"/>
                  <a:pt x="9443144" y="1329531"/>
                  <a:pt x="9443144" y="1369219"/>
                </a:cubicBezTo>
                <a:cubicBezTo>
                  <a:pt x="9358808" y="1389063"/>
                  <a:pt x="9304238" y="1401465"/>
                  <a:pt x="9279433" y="1406426"/>
                </a:cubicBezTo>
                <a:cubicBezTo>
                  <a:pt x="9279433" y="1555254"/>
                  <a:pt x="9281914" y="1669355"/>
                  <a:pt x="9286874" y="1748730"/>
                </a:cubicBezTo>
                <a:lnTo>
                  <a:pt x="9145488" y="1748730"/>
                </a:lnTo>
                <a:cubicBezTo>
                  <a:pt x="9150449" y="1669355"/>
                  <a:pt x="9152929" y="1565176"/>
                  <a:pt x="9152929" y="1436191"/>
                </a:cubicBezTo>
                <a:cubicBezTo>
                  <a:pt x="9009062" y="1470918"/>
                  <a:pt x="8898681" y="1499443"/>
                  <a:pt x="8821787" y="1521768"/>
                </a:cubicBezTo>
                <a:cubicBezTo>
                  <a:pt x="8744892" y="1544092"/>
                  <a:pt x="8679160" y="1567656"/>
                  <a:pt x="8624589" y="1592461"/>
                </a:cubicBezTo>
                <a:cubicBezTo>
                  <a:pt x="8609706" y="1532930"/>
                  <a:pt x="8592344" y="1478359"/>
                  <a:pt x="8572499" y="1428750"/>
                </a:cubicBezTo>
                <a:cubicBezTo>
                  <a:pt x="8627070" y="1418828"/>
                  <a:pt x="8689082" y="1406426"/>
                  <a:pt x="8758535" y="1391543"/>
                </a:cubicBezTo>
                <a:lnTo>
                  <a:pt x="8758535" y="297656"/>
                </a:lnTo>
                <a:cubicBezTo>
                  <a:pt x="8718847" y="297656"/>
                  <a:pt x="8666758" y="300137"/>
                  <a:pt x="8602265" y="305098"/>
                </a:cubicBezTo>
                <a:lnTo>
                  <a:pt x="8602265" y="171152"/>
                </a:lnTo>
                <a:close/>
                <a:moveTo>
                  <a:pt x="230684" y="81855"/>
                </a:moveTo>
                <a:cubicBezTo>
                  <a:pt x="349746" y="166191"/>
                  <a:pt x="451446" y="238125"/>
                  <a:pt x="535781" y="297656"/>
                </a:cubicBezTo>
                <a:cubicBezTo>
                  <a:pt x="501055" y="332383"/>
                  <a:pt x="466328" y="372070"/>
                  <a:pt x="431602" y="416719"/>
                </a:cubicBezTo>
                <a:cubicBezTo>
                  <a:pt x="352227" y="342305"/>
                  <a:pt x="255489" y="267891"/>
                  <a:pt x="141387" y="193477"/>
                </a:cubicBezTo>
                <a:cubicBezTo>
                  <a:pt x="181074" y="153789"/>
                  <a:pt x="210840" y="116582"/>
                  <a:pt x="230684" y="81855"/>
                </a:cubicBezTo>
                <a:close/>
                <a:moveTo>
                  <a:pt x="4472285" y="74414"/>
                </a:moveTo>
                <a:cubicBezTo>
                  <a:pt x="4497090" y="138906"/>
                  <a:pt x="4524375" y="188516"/>
                  <a:pt x="4554141" y="223242"/>
                </a:cubicBezTo>
                <a:cubicBezTo>
                  <a:pt x="4454922" y="233164"/>
                  <a:pt x="4351982" y="244326"/>
                  <a:pt x="4245322" y="256729"/>
                </a:cubicBezTo>
                <a:cubicBezTo>
                  <a:pt x="4138662" y="269131"/>
                  <a:pt x="4008437" y="280293"/>
                  <a:pt x="3854648" y="290215"/>
                </a:cubicBezTo>
                <a:lnTo>
                  <a:pt x="3854648" y="565547"/>
                </a:lnTo>
                <a:lnTo>
                  <a:pt x="4487168" y="565547"/>
                </a:lnTo>
                <a:cubicBezTo>
                  <a:pt x="4467324" y="729258"/>
                  <a:pt x="4441279" y="885527"/>
                  <a:pt x="4409033" y="1034356"/>
                </a:cubicBezTo>
                <a:cubicBezTo>
                  <a:pt x="4376787" y="1183184"/>
                  <a:pt x="4328418" y="1314648"/>
                  <a:pt x="4263926" y="1428750"/>
                </a:cubicBezTo>
                <a:cubicBezTo>
                  <a:pt x="4308574" y="1473399"/>
                  <a:pt x="4361904" y="1514326"/>
                  <a:pt x="4423916" y="1551533"/>
                </a:cubicBezTo>
                <a:cubicBezTo>
                  <a:pt x="4485928" y="1588740"/>
                  <a:pt x="4546699" y="1617266"/>
                  <a:pt x="4606230" y="1637109"/>
                </a:cubicBezTo>
                <a:cubicBezTo>
                  <a:pt x="4566543" y="1666875"/>
                  <a:pt x="4526855" y="1711523"/>
                  <a:pt x="4487168" y="1771055"/>
                </a:cubicBezTo>
                <a:cubicBezTo>
                  <a:pt x="4432598" y="1736328"/>
                  <a:pt x="4378027" y="1697881"/>
                  <a:pt x="4323457" y="1655713"/>
                </a:cubicBezTo>
                <a:cubicBezTo>
                  <a:pt x="4268887" y="1613545"/>
                  <a:pt x="4221758" y="1572617"/>
                  <a:pt x="4182070" y="1532930"/>
                </a:cubicBezTo>
                <a:cubicBezTo>
                  <a:pt x="4102695" y="1617266"/>
                  <a:pt x="3998515" y="1699121"/>
                  <a:pt x="3869531" y="1778496"/>
                </a:cubicBezTo>
                <a:cubicBezTo>
                  <a:pt x="3834804" y="1738809"/>
                  <a:pt x="3795117" y="1699121"/>
                  <a:pt x="3750469" y="1659434"/>
                </a:cubicBezTo>
                <a:cubicBezTo>
                  <a:pt x="3879453" y="1609824"/>
                  <a:pt x="3993555" y="1527969"/>
                  <a:pt x="4092773" y="1413867"/>
                </a:cubicBezTo>
                <a:cubicBezTo>
                  <a:pt x="4048125" y="1329531"/>
                  <a:pt x="4008437" y="1232793"/>
                  <a:pt x="3973711" y="1123652"/>
                </a:cubicBezTo>
                <a:cubicBezTo>
                  <a:pt x="3943945" y="1019473"/>
                  <a:pt x="3919141" y="870645"/>
                  <a:pt x="3899297" y="677168"/>
                </a:cubicBezTo>
                <a:lnTo>
                  <a:pt x="3854648" y="677168"/>
                </a:lnTo>
                <a:cubicBezTo>
                  <a:pt x="3849687" y="930176"/>
                  <a:pt x="3832324" y="1128613"/>
                  <a:pt x="3802558" y="1272481"/>
                </a:cubicBezTo>
                <a:cubicBezTo>
                  <a:pt x="3772793" y="1416348"/>
                  <a:pt x="3723183" y="1550293"/>
                  <a:pt x="3653730" y="1674316"/>
                </a:cubicBezTo>
                <a:cubicBezTo>
                  <a:pt x="3604121" y="1634629"/>
                  <a:pt x="3559472" y="1609824"/>
                  <a:pt x="3519785" y="1599902"/>
                </a:cubicBezTo>
                <a:cubicBezTo>
                  <a:pt x="3569394" y="1540371"/>
                  <a:pt x="3611562" y="1456035"/>
                  <a:pt x="3646289" y="1346895"/>
                </a:cubicBezTo>
                <a:cubicBezTo>
                  <a:pt x="3681015" y="1237754"/>
                  <a:pt x="3703339" y="1121172"/>
                  <a:pt x="3713262" y="997149"/>
                </a:cubicBezTo>
                <a:cubicBezTo>
                  <a:pt x="3723183" y="868164"/>
                  <a:pt x="3728144" y="724297"/>
                  <a:pt x="3728144" y="565547"/>
                </a:cubicBezTo>
                <a:cubicBezTo>
                  <a:pt x="3728144" y="401836"/>
                  <a:pt x="3723183" y="270371"/>
                  <a:pt x="3713262" y="171152"/>
                </a:cubicBezTo>
                <a:cubicBezTo>
                  <a:pt x="3852168" y="176113"/>
                  <a:pt x="3992314" y="168672"/>
                  <a:pt x="4133701" y="148828"/>
                </a:cubicBezTo>
                <a:cubicBezTo>
                  <a:pt x="4275088" y="128984"/>
                  <a:pt x="4387949" y="104180"/>
                  <a:pt x="4472285" y="74414"/>
                </a:cubicBezTo>
                <a:close/>
                <a:moveTo>
                  <a:pt x="3333750" y="74414"/>
                </a:moveTo>
                <a:lnTo>
                  <a:pt x="3475137" y="74414"/>
                </a:lnTo>
                <a:cubicBezTo>
                  <a:pt x="3470176" y="128984"/>
                  <a:pt x="3467695" y="188516"/>
                  <a:pt x="3467695" y="253008"/>
                </a:cubicBezTo>
                <a:lnTo>
                  <a:pt x="3467695" y="602754"/>
                </a:lnTo>
                <a:cubicBezTo>
                  <a:pt x="3527226" y="602754"/>
                  <a:pt x="3579316" y="600274"/>
                  <a:pt x="3623965" y="595313"/>
                </a:cubicBezTo>
                <a:lnTo>
                  <a:pt x="3623965" y="721816"/>
                </a:lnTo>
                <a:cubicBezTo>
                  <a:pt x="3569394" y="716856"/>
                  <a:pt x="3512344" y="714375"/>
                  <a:pt x="3452812" y="714375"/>
                </a:cubicBezTo>
                <a:lnTo>
                  <a:pt x="3155156" y="714375"/>
                </a:lnTo>
                <a:lnTo>
                  <a:pt x="3155156" y="959941"/>
                </a:lnTo>
                <a:lnTo>
                  <a:pt x="3512344" y="959941"/>
                </a:lnTo>
                <a:cubicBezTo>
                  <a:pt x="3507383" y="1029395"/>
                  <a:pt x="3504902" y="1126133"/>
                  <a:pt x="3504902" y="1250156"/>
                </a:cubicBezTo>
                <a:lnTo>
                  <a:pt x="3504902" y="1711523"/>
                </a:lnTo>
                <a:lnTo>
                  <a:pt x="3370957" y="1711523"/>
                </a:lnTo>
                <a:cubicBezTo>
                  <a:pt x="3375918" y="1537891"/>
                  <a:pt x="3378398" y="1324570"/>
                  <a:pt x="3378398" y="1071563"/>
                </a:cubicBezTo>
                <a:lnTo>
                  <a:pt x="3155156" y="1071563"/>
                </a:lnTo>
                <a:cubicBezTo>
                  <a:pt x="3150195" y="1185664"/>
                  <a:pt x="3137793" y="1296045"/>
                  <a:pt x="3117949" y="1402705"/>
                </a:cubicBezTo>
                <a:cubicBezTo>
                  <a:pt x="3098105" y="1509365"/>
                  <a:pt x="3065859" y="1619746"/>
                  <a:pt x="3021211" y="1733848"/>
                </a:cubicBezTo>
                <a:cubicBezTo>
                  <a:pt x="2986484" y="1709043"/>
                  <a:pt x="2939355" y="1686719"/>
                  <a:pt x="2879825" y="1666875"/>
                </a:cubicBezTo>
                <a:cubicBezTo>
                  <a:pt x="2979043" y="1493242"/>
                  <a:pt x="3028652" y="1227832"/>
                  <a:pt x="3028652" y="870645"/>
                </a:cubicBezTo>
                <a:cubicBezTo>
                  <a:pt x="3028652" y="508496"/>
                  <a:pt x="3026172" y="250528"/>
                  <a:pt x="3021211" y="96738"/>
                </a:cubicBezTo>
                <a:cubicBezTo>
                  <a:pt x="3070820" y="106660"/>
                  <a:pt x="3120429" y="114101"/>
                  <a:pt x="3170039" y="119063"/>
                </a:cubicBezTo>
                <a:cubicBezTo>
                  <a:pt x="3160117" y="198438"/>
                  <a:pt x="3155156" y="272852"/>
                  <a:pt x="3155156" y="342305"/>
                </a:cubicBezTo>
                <a:lnTo>
                  <a:pt x="3155156" y="602754"/>
                </a:lnTo>
                <a:lnTo>
                  <a:pt x="3341191" y="602754"/>
                </a:lnTo>
                <a:lnTo>
                  <a:pt x="3341191" y="253008"/>
                </a:lnTo>
                <a:cubicBezTo>
                  <a:pt x="3341191" y="198438"/>
                  <a:pt x="3338711" y="138906"/>
                  <a:pt x="3333750" y="74414"/>
                </a:cubicBezTo>
                <a:close/>
                <a:moveTo>
                  <a:pt x="9830097" y="52090"/>
                </a:moveTo>
                <a:lnTo>
                  <a:pt x="9978925" y="52090"/>
                </a:lnTo>
                <a:cubicBezTo>
                  <a:pt x="9973964" y="136426"/>
                  <a:pt x="9971484" y="225723"/>
                  <a:pt x="9971484" y="319981"/>
                </a:cubicBezTo>
                <a:lnTo>
                  <a:pt x="9971484" y="625078"/>
                </a:lnTo>
                <a:cubicBezTo>
                  <a:pt x="10100468" y="625078"/>
                  <a:pt x="10207129" y="622598"/>
                  <a:pt x="10291464" y="617637"/>
                </a:cubicBezTo>
                <a:lnTo>
                  <a:pt x="10291464" y="751582"/>
                </a:lnTo>
                <a:cubicBezTo>
                  <a:pt x="10177363" y="746621"/>
                  <a:pt x="10070702" y="744141"/>
                  <a:pt x="9971484" y="744141"/>
                </a:cubicBezTo>
                <a:lnTo>
                  <a:pt x="9971484" y="1532930"/>
                </a:lnTo>
                <a:lnTo>
                  <a:pt x="10097988" y="1532930"/>
                </a:lnTo>
                <a:cubicBezTo>
                  <a:pt x="10152558" y="1532930"/>
                  <a:pt x="10222012" y="1530449"/>
                  <a:pt x="10306347" y="1525488"/>
                </a:cubicBezTo>
                <a:lnTo>
                  <a:pt x="10306347" y="1659434"/>
                </a:lnTo>
                <a:cubicBezTo>
                  <a:pt x="10222012" y="1654473"/>
                  <a:pt x="10152558" y="1651992"/>
                  <a:pt x="10097988" y="1651992"/>
                </a:cubicBezTo>
                <a:lnTo>
                  <a:pt x="9524999" y="1651992"/>
                </a:lnTo>
                <a:cubicBezTo>
                  <a:pt x="9470429" y="1651992"/>
                  <a:pt x="9423300" y="1654473"/>
                  <a:pt x="9383613" y="1659434"/>
                </a:cubicBezTo>
                <a:lnTo>
                  <a:pt x="9383613" y="1525488"/>
                </a:lnTo>
                <a:cubicBezTo>
                  <a:pt x="9418340" y="1530449"/>
                  <a:pt x="9460507" y="1532930"/>
                  <a:pt x="9510117" y="1532930"/>
                </a:cubicBezTo>
                <a:lnTo>
                  <a:pt x="9510117" y="699492"/>
                </a:lnTo>
                <a:cubicBezTo>
                  <a:pt x="9510117" y="630039"/>
                  <a:pt x="9507637" y="555625"/>
                  <a:pt x="9502675" y="476250"/>
                </a:cubicBezTo>
                <a:lnTo>
                  <a:pt x="9651503" y="476250"/>
                </a:lnTo>
                <a:cubicBezTo>
                  <a:pt x="9646543" y="555625"/>
                  <a:pt x="9644062" y="632520"/>
                  <a:pt x="9644062" y="706934"/>
                </a:cubicBezTo>
                <a:lnTo>
                  <a:pt x="9644062" y="1532930"/>
                </a:lnTo>
                <a:lnTo>
                  <a:pt x="9837538" y="1532930"/>
                </a:lnTo>
                <a:lnTo>
                  <a:pt x="9837538" y="319981"/>
                </a:lnTo>
                <a:cubicBezTo>
                  <a:pt x="9837538" y="230684"/>
                  <a:pt x="9835058" y="141387"/>
                  <a:pt x="9830097" y="52090"/>
                </a:cubicBezTo>
                <a:close/>
                <a:moveTo>
                  <a:pt x="863203" y="0"/>
                </a:moveTo>
                <a:cubicBezTo>
                  <a:pt x="917774" y="34727"/>
                  <a:pt x="969864" y="59531"/>
                  <a:pt x="1019473" y="74414"/>
                </a:cubicBezTo>
                <a:cubicBezTo>
                  <a:pt x="979786" y="133945"/>
                  <a:pt x="947539" y="186035"/>
                  <a:pt x="922734" y="230684"/>
                </a:cubicBezTo>
                <a:lnTo>
                  <a:pt x="1644551" y="230684"/>
                </a:lnTo>
                <a:cubicBezTo>
                  <a:pt x="1609825" y="344785"/>
                  <a:pt x="1577578" y="461367"/>
                  <a:pt x="1547813" y="580430"/>
                </a:cubicBezTo>
                <a:cubicBezTo>
                  <a:pt x="1493242" y="555625"/>
                  <a:pt x="1443633" y="543223"/>
                  <a:pt x="1398985" y="543223"/>
                </a:cubicBezTo>
                <a:lnTo>
                  <a:pt x="1458516" y="349746"/>
                </a:lnTo>
                <a:lnTo>
                  <a:pt x="1153418" y="349746"/>
                </a:lnTo>
                <a:cubicBezTo>
                  <a:pt x="1143496" y="488652"/>
                  <a:pt x="1190625" y="607715"/>
                  <a:pt x="1294805" y="706934"/>
                </a:cubicBezTo>
                <a:cubicBezTo>
                  <a:pt x="1398985" y="806152"/>
                  <a:pt x="1530449" y="870645"/>
                  <a:pt x="1689200" y="900410"/>
                </a:cubicBezTo>
                <a:cubicBezTo>
                  <a:pt x="1649512" y="945059"/>
                  <a:pt x="1617266" y="994668"/>
                  <a:pt x="1592461" y="1049238"/>
                </a:cubicBezTo>
                <a:cubicBezTo>
                  <a:pt x="1513086" y="1024434"/>
                  <a:pt x="1422549" y="978545"/>
                  <a:pt x="1320850" y="911572"/>
                </a:cubicBezTo>
                <a:cubicBezTo>
                  <a:pt x="1219151" y="844600"/>
                  <a:pt x="1145977" y="749102"/>
                  <a:pt x="1101328" y="625078"/>
                </a:cubicBezTo>
                <a:cubicBezTo>
                  <a:pt x="1061641" y="734219"/>
                  <a:pt x="1004590" y="822275"/>
                  <a:pt x="930176" y="889248"/>
                </a:cubicBezTo>
                <a:cubicBezTo>
                  <a:pt x="855762" y="956221"/>
                  <a:pt x="746621" y="1014512"/>
                  <a:pt x="602754" y="1064121"/>
                </a:cubicBezTo>
                <a:cubicBezTo>
                  <a:pt x="587871" y="1019473"/>
                  <a:pt x="555625" y="977305"/>
                  <a:pt x="506016" y="937617"/>
                </a:cubicBezTo>
                <a:cubicBezTo>
                  <a:pt x="709414" y="888008"/>
                  <a:pt x="843360" y="813594"/>
                  <a:pt x="907852" y="714375"/>
                </a:cubicBezTo>
                <a:cubicBezTo>
                  <a:pt x="972344" y="615156"/>
                  <a:pt x="1009551" y="493613"/>
                  <a:pt x="1019473" y="349746"/>
                </a:cubicBezTo>
                <a:lnTo>
                  <a:pt x="870645" y="349746"/>
                </a:lnTo>
                <a:cubicBezTo>
                  <a:pt x="825996" y="419199"/>
                  <a:pt x="771426" y="491133"/>
                  <a:pt x="706934" y="565547"/>
                </a:cubicBezTo>
                <a:cubicBezTo>
                  <a:pt x="687090" y="525859"/>
                  <a:pt x="647403" y="493613"/>
                  <a:pt x="587871" y="468809"/>
                </a:cubicBezTo>
                <a:cubicBezTo>
                  <a:pt x="657325" y="404316"/>
                  <a:pt x="711895" y="337344"/>
                  <a:pt x="751582" y="267891"/>
                </a:cubicBezTo>
                <a:cubicBezTo>
                  <a:pt x="791270" y="198438"/>
                  <a:pt x="828476" y="109141"/>
                  <a:pt x="86320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" name="PA_文本框 1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96130" y="6629399"/>
            <a:ext cx="1219220" cy="10772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00" dirty="0" smtClean="0">
                <a:solidFill>
                  <a:prstClr val="white">
                    <a:lumMod val="95000"/>
                    <a:alpha val="0"/>
                  </a:prstClr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0</a:t>
            </a:r>
            <a:endParaRPr lang="zh-CN" altLang="en-US" sz="100" dirty="0" smtClean="0">
              <a:solidFill>
                <a:prstClr val="white">
                  <a:lumMod val="95000"/>
                  <a:alpha val="0"/>
                </a:prstClr>
              </a:solidFill>
              <a:latin typeface="Times New Roman" panose="02020603050405020304"/>
              <a:ea typeface="黑体" panose="02010609060101010101" pitchFamily="49" charset="-122"/>
              <a:sym typeface="+mn-ea"/>
            </a:endParaRPr>
          </a:p>
        </p:txBody>
      </p:sp>
      <p:pic>
        <p:nvPicPr>
          <p:cNvPr id="7202" name="PA_图片 1" hidden="1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288" y="76200"/>
            <a:ext cx="4762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3" name="标题 2"/>
          <p:cNvSpPr txBox="1">
            <a:spLocks noChangeArrowheads="1"/>
          </p:cNvSpPr>
          <p:nvPr/>
        </p:nvSpPr>
        <p:spPr bwMode="auto">
          <a:xfrm>
            <a:off x="4427538" y="2200753"/>
            <a:ext cx="4716462" cy="180181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Unit5 </a:t>
            </a:r>
          </a:p>
          <a:p>
            <a:pPr algn="ctr">
              <a:lnSpc>
                <a:spcPct val="90000"/>
              </a:lnSpc>
            </a:pP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 you want to watch a game show?</a:t>
            </a:r>
          </a:p>
        </p:txBody>
      </p:sp>
      <p:sp>
        <p:nvSpPr>
          <p:cNvPr id="7204" name="标题 2"/>
          <p:cNvSpPr txBox="1">
            <a:spLocks noChangeArrowheads="1"/>
          </p:cNvSpPr>
          <p:nvPr/>
        </p:nvSpPr>
        <p:spPr bwMode="auto">
          <a:xfrm>
            <a:off x="4427538" y="4168845"/>
            <a:ext cx="4716462" cy="936625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Section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（第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课时）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7205" name="Picture 2" descr="C:\Users\Administrator\Desktop\QQ截图20170906160515.jpg"/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0" y="1994197"/>
            <a:ext cx="4427538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矩形 37"/>
          <p:cNvSpPr/>
          <p:nvPr/>
        </p:nvSpPr>
        <p:spPr>
          <a:xfrm>
            <a:off x="0" y="598294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C:\Users\Administrator\Desktop\254595beeb2afc1a25e62357777487e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079500"/>
            <a:ext cx="7848600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12"/>
          <p:cNvSpPr>
            <a:spLocks noChangeArrowheads="1"/>
          </p:cNvSpPr>
          <p:nvPr/>
        </p:nvSpPr>
        <p:spPr bwMode="auto">
          <a:xfrm>
            <a:off x="827088" y="2133600"/>
            <a:ext cx="8316912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The name of the movie: ______________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The kind of the movie:  _______________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What the movie is about:______________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___________________________________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___________________________________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___________________________________ 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What you think of the movie/star: 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</a:t>
            </a:r>
            <a:endParaRPr lang="zh-CN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716463" y="2032000"/>
            <a:ext cx="3421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Lion King</a:t>
            </a: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4716463" y="2535238"/>
            <a:ext cx="2376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Cartoon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55650" y="3535363"/>
            <a:ext cx="7632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was the king. But his uncle, Scar killed his father. </a:t>
            </a:r>
          </a:p>
        </p:txBody>
      </p:sp>
      <p:sp>
        <p:nvSpPr>
          <p:cNvPr id="16391" name="Rectangle 12"/>
          <p:cNvSpPr>
            <a:spLocks noChangeArrowheads="1"/>
          </p:cNvSpPr>
          <p:nvPr/>
        </p:nvSpPr>
        <p:spPr bwMode="auto">
          <a:xfrm>
            <a:off x="395288" y="404813"/>
            <a:ext cx="18002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Sample </a:t>
            </a:r>
            <a:endParaRPr lang="zh-CN" altLang="zh-CN" sz="3200" b="1">
              <a:solidFill>
                <a:srgbClr val="CC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900113" y="5589588"/>
            <a:ext cx="4319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 was fantastic. </a:t>
            </a:r>
          </a:p>
        </p:txBody>
      </p:sp>
      <p:pic>
        <p:nvPicPr>
          <p:cNvPr id="14345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08304" y="3212976"/>
            <a:ext cx="1433513" cy="15843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787900" y="3040063"/>
            <a:ext cx="2376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Simba’s father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00113" y="4048125"/>
            <a:ext cx="61198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When Simba grew up, he came back to the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00113" y="4551363"/>
            <a:ext cx="5256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forest and became the true king.</a:t>
            </a:r>
            <a:endParaRPr lang="zh-CN" altLang="en-US" sz="2400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  <p:bldP spid="14343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"/>
          <p:cNvSpPr>
            <a:spLocks noChangeArrowheads="1"/>
          </p:cNvSpPr>
          <p:nvPr/>
        </p:nvSpPr>
        <p:spPr bwMode="auto">
          <a:xfrm>
            <a:off x="287338" y="765175"/>
            <a:ext cx="88566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altLang="zh-CN" sz="28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3c  Write your movie review using the notes in 3b. </a:t>
            </a:r>
            <a:endParaRPr lang="zh-CN" altLang="zh-CN" sz="2800" b="1">
              <a:solidFill>
                <a:srgbClr val="CC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AutoShape 53"/>
          <p:cNvSpPr>
            <a:spLocks noChangeArrowheads="1"/>
          </p:cNvSpPr>
          <p:nvPr/>
        </p:nvSpPr>
        <p:spPr bwMode="auto">
          <a:xfrm>
            <a:off x="827088" y="2132013"/>
            <a:ext cx="7200900" cy="4105275"/>
          </a:xfrm>
          <a:prstGeom prst="roundRect">
            <a:avLst>
              <a:gd name="adj" fmla="val 16667"/>
            </a:avLst>
          </a:prstGeom>
          <a:solidFill>
            <a:srgbClr val="E5FFE5"/>
          </a:solidFill>
          <a:ln w="57150" cmpd="thickThin">
            <a:solidFill>
              <a:schemeClr val="accent2">
                <a:lumMod val="60000"/>
                <a:lumOff val="40000"/>
              </a:schemeClr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/>
              <a:ea typeface="黑体" panose="02010609060101010101" pitchFamily="49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348038" y="1773238"/>
            <a:ext cx="1871662" cy="584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zh-CN" altLang="en-US" sz="3200" b="1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写作指导</a:t>
            </a:r>
            <a:endParaRPr lang="en-US" sz="3200" b="1" dirty="0">
              <a:latin typeface="Times New Roman" panose="02020603050405020304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042988" y="2492375"/>
            <a:ext cx="69850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本文为写自己所喜欢的电影的剧情回顾，因此，时态应用一般现在时态与一般过去时态；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首先，可介绍影片的类型，及主人公等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然后，介绍故事的梗概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Blip>
                <a:blip r:embed="rId2"/>
              </a:buBlip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最后，表达你对该影片的看法。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6" grpId="0" animBg="1"/>
      <p:bldP spid="8" grpId="0" animBg="1"/>
      <p:bldP spid="153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468313" y="1341438"/>
            <a:ext cx="8208962" cy="4616450"/>
          </a:xfrm>
          <a:prstGeom prst="rect">
            <a:avLst/>
          </a:prstGeom>
          <a:noFill/>
          <a:ln w="9525">
            <a:solidFill>
              <a:schemeClr val="accent4">
                <a:lumMod val="50000"/>
              </a:schemeClr>
            </a:solidFill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800" i="1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The Lion King</a:t>
            </a:r>
            <a:r>
              <a:rPr lang="en-US" altLang="zh-CN" sz="2800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is a cartoon movie. It’s the most popular English movie in the world. The movie is about a young lion, </a:t>
            </a:r>
            <a:r>
              <a:rPr lang="en-US" altLang="zh-CN" sz="2800" dirty="0" err="1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Simba</a:t>
            </a:r>
            <a:r>
              <a:rPr lang="en-US" altLang="zh-CN" sz="2800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. He was the prince of the forest. But his uncle Scar wanted to be the king. So he killed </a:t>
            </a:r>
            <a:r>
              <a:rPr lang="en-US" altLang="zh-CN" sz="2800" dirty="0" err="1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Simba’s</a:t>
            </a:r>
            <a:r>
              <a:rPr lang="en-US" altLang="zh-CN" sz="2800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father. When </a:t>
            </a:r>
            <a:r>
              <a:rPr lang="en-US" altLang="zh-CN" sz="2800" dirty="0" err="1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Simba</a:t>
            </a:r>
            <a:r>
              <a:rPr lang="en-US" altLang="zh-CN" sz="2800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grew up, he came back to the forest and had a big fight with his uncle. At last, </a:t>
            </a:r>
            <a:r>
              <a:rPr lang="en-US" altLang="zh-CN" sz="2800" dirty="0" err="1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Simba</a:t>
            </a:r>
            <a:r>
              <a:rPr lang="en-US" altLang="zh-CN" sz="2800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won and became the true king. </a:t>
            </a:r>
          </a:p>
        </p:txBody>
      </p:sp>
      <p:sp>
        <p:nvSpPr>
          <p:cNvPr id="18435" name="Rectangle 12"/>
          <p:cNvSpPr>
            <a:spLocks noChangeArrowheads="1"/>
          </p:cNvSpPr>
          <p:nvPr/>
        </p:nvSpPr>
        <p:spPr bwMode="auto">
          <a:xfrm>
            <a:off x="395288" y="549275"/>
            <a:ext cx="18002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altLang="zh-CN" sz="3200" b="1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Sample </a:t>
            </a:r>
            <a:endParaRPr lang="zh-CN" altLang="zh-CN" sz="3200" b="1">
              <a:solidFill>
                <a:srgbClr val="CC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2" name="Group 4"/>
          <p:cNvGraphicFramePr>
            <a:graphicFrameLocks noGrp="1"/>
          </p:cNvGraphicFramePr>
          <p:nvPr/>
        </p:nvGraphicFramePr>
        <p:xfrm>
          <a:off x="107950" y="1412875"/>
          <a:ext cx="5545138" cy="5037139"/>
        </p:xfrm>
        <a:graphic>
          <a:graphicData uri="http://schemas.openxmlformats.org/drawingml/2006/table">
            <a:tbl>
              <a:tblPr/>
              <a:tblGrid>
                <a:gridCol w="2364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9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4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Me</a:t>
                      </a: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My partner</a:t>
                      </a: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Soap operas</a:t>
                      </a:r>
                    </a:p>
                  </a:txBody>
                  <a:tcPr marL="91449" marR="9144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Talent shows</a:t>
                      </a:r>
                    </a:p>
                  </a:txBody>
                  <a:tcPr marL="91449" marR="9144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News</a:t>
                      </a:r>
                    </a:p>
                  </a:txBody>
                  <a:tcPr marL="91449" marR="9144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Sports shows</a:t>
                      </a:r>
                    </a:p>
                  </a:txBody>
                  <a:tcPr marL="91449" marR="9144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Game shows</a:t>
                      </a:r>
                    </a:p>
                  </a:txBody>
                  <a:tcPr marL="91449" marR="9144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Talk shows</a:t>
                      </a:r>
                    </a:p>
                  </a:txBody>
                  <a:tcPr marL="91449" marR="9144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Comedies</a:t>
                      </a:r>
                    </a:p>
                  </a:txBody>
                  <a:tcPr marL="91449" marR="9144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Scary movies</a:t>
                      </a:r>
                    </a:p>
                  </a:txBody>
                  <a:tcPr marL="91449" marR="9144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Action movies</a:t>
                      </a:r>
                    </a:p>
                  </a:txBody>
                  <a:tcPr marL="91449" marR="9144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Cartoons</a:t>
                      </a:r>
                    </a:p>
                  </a:txBody>
                  <a:tcPr marL="91449" marR="9144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9508" name="Rectangle 5"/>
          <p:cNvSpPr>
            <a:spLocks noChangeArrowheads="1"/>
          </p:cNvSpPr>
          <p:nvPr/>
        </p:nvSpPr>
        <p:spPr bwMode="auto">
          <a:xfrm>
            <a:off x="228600" y="476250"/>
            <a:ext cx="86645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  What do you and your partner think of these TV shows or movies? Write description words for each one.</a:t>
            </a:r>
          </a:p>
        </p:txBody>
      </p:sp>
      <p:sp>
        <p:nvSpPr>
          <p:cNvPr id="6" name="圆角矩形标注 5"/>
          <p:cNvSpPr/>
          <p:nvPr/>
        </p:nvSpPr>
        <p:spPr>
          <a:xfrm>
            <a:off x="5435600" y="1989138"/>
            <a:ext cx="3024188" cy="1008062"/>
          </a:xfrm>
          <a:prstGeom prst="wedgeRoundRectCallout">
            <a:avLst>
              <a:gd name="adj1" fmla="val -7731"/>
              <a:gd name="adj2" fmla="val 7761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What do you think of soap operas?</a:t>
            </a:r>
          </a:p>
        </p:txBody>
      </p:sp>
      <p:sp>
        <p:nvSpPr>
          <p:cNvPr id="7" name="圆角矩形标注 6"/>
          <p:cNvSpPr/>
          <p:nvPr/>
        </p:nvSpPr>
        <p:spPr>
          <a:xfrm>
            <a:off x="5795963" y="4941888"/>
            <a:ext cx="3024187" cy="1008062"/>
          </a:xfrm>
          <a:prstGeom prst="wedgeRoundRectCallout">
            <a:avLst>
              <a:gd name="adj1" fmla="val 24015"/>
              <a:gd name="adj2" fmla="val -7204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think they’re boring.</a:t>
            </a:r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284984"/>
            <a:ext cx="2343150" cy="15621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95288" y="765175"/>
            <a:ext cx="83534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Write questions and answers using the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words in brackets.</a:t>
            </a:r>
          </a:p>
        </p:txBody>
      </p:sp>
      <p:pic>
        <p:nvPicPr>
          <p:cNvPr id="73730" name="Picture 2" descr="C:\Users\Administrator\Desktop\QQ截图201709061704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844675"/>
            <a:ext cx="7704138" cy="4248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50825" y="692150"/>
            <a:ext cx="39608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Check the answers</a:t>
            </a:r>
            <a:endParaRPr lang="zh-CN" altLang="zh-CN" sz="3200" b="1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8208962" cy="521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1)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800" dirty="0">
                <a:latin typeface="Times New Roman" panose="02020603050405020304" pitchFamily="18" charset="0"/>
              </a:rPr>
              <a:t>What do you think of soap operas?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800" dirty="0">
                <a:latin typeface="Times New Roman" panose="02020603050405020304" pitchFamily="18" charset="0"/>
              </a:rPr>
              <a:t>I can’t mind them.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2)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800" dirty="0">
                <a:latin typeface="Times New Roman" panose="02020603050405020304" pitchFamily="18" charset="0"/>
              </a:rPr>
              <a:t>What show do you want to watch tonight?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800" dirty="0">
                <a:latin typeface="Times New Roman" panose="02020603050405020304" pitchFamily="18" charset="0"/>
              </a:rPr>
              <a:t> I want to watch a talent show.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3) ─ What does she expect to learn from game shows?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─ She expects to learn some interesting information.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4) ─ What does your grandpa hope to watch tomorrow?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─ He hopes to watch the news.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5) ─ Do you plan to watch an action movie?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─ No, I don’t. I plan to watch a comedy.  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620713"/>
            <a:ext cx="8763000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35000"/>
              </a:lnSpc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2   W</a:t>
            </a:r>
            <a:r>
              <a:rPr lang="zh-CN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hich of these statements do you agree with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 √ ) or disagree with (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zh-CN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)? Give at least one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reason by</a:t>
            </a: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yourself.</a:t>
            </a:r>
            <a:endParaRPr lang="zh-CN" altLang="zh-CN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84213" y="1916113"/>
            <a:ext cx="7091362" cy="4229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C000"/>
            </a:solidFill>
            <a:miter lim="800000"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  <a:buFontTx/>
              <a:buAutoNum type="arabicParenR"/>
              <a:defRPr/>
            </a:pPr>
            <a:r>
              <a:rPr kumimoji="1"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think game shows are meaningless. (    )</a:t>
            </a:r>
          </a:p>
          <a:p>
            <a:pPr marL="514350" indent="-514350">
              <a:lnSpc>
                <a:spcPct val="120000"/>
              </a:lnSpc>
              <a:defRPr/>
            </a:pPr>
            <a:r>
              <a:rPr kumimoji="1"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</a:t>
            </a:r>
          </a:p>
          <a:p>
            <a:pPr>
              <a:lnSpc>
                <a:spcPct val="120000"/>
              </a:lnSpc>
              <a:defRPr/>
            </a:pPr>
            <a:r>
              <a:rPr kumimoji="1"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2) I can’t stand soap operas. (     ) </a:t>
            </a:r>
          </a:p>
          <a:p>
            <a:pPr>
              <a:lnSpc>
                <a:spcPct val="120000"/>
              </a:lnSpc>
              <a:defRPr/>
            </a:pPr>
            <a:endParaRPr kumimoji="1"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538480" indent="-538480">
              <a:lnSpc>
                <a:spcPct val="120000"/>
              </a:lnSpc>
              <a:defRPr/>
            </a:pPr>
            <a:r>
              <a:rPr kumimoji="1" lang="en-US" altLang="zh-CN" sz="2800" dirty="0">
                <a:latin typeface="Times New Roman" panose="02020603050405020304" pitchFamily="18" charset="0"/>
                <a:sym typeface="+mn-ea"/>
              </a:rPr>
              <a:t>3) I think sitcoms and talent shows are</a:t>
            </a:r>
          </a:p>
          <a:p>
            <a:pPr marL="538480" indent="-538480">
              <a:lnSpc>
                <a:spcPct val="120000"/>
              </a:lnSpc>
              <a:defRPr/>
            </a:pPr>
            <a:r>
              <a:rPr kumimoji="1" lang="en-US" altLang="zh-CN" sz="2800" dirty="0">
                <a:latin typeface="Times New Roman" panose="02020603050405020304" pitchFamily="18" charset="0"/>
                <a:sym typeface="+mn-ea"/>
              </a:rPr>
              <a:t>relaxing. (      )</a:t>
            </a:r>
          </a:p>
          <a:p>
            <a:pPr marL="538480" indent="-538480">
              <a:lnSpc>
                <a:spcPct val="120000"/>
              </a:lnSpc>
              <a:defRPr/>
            </a:pPr>
            <a:r>
              <a:rPr kumimoji="1"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4) I love talk shows. (      ) </a:t>
            </a:r>
          </a:p>
          <a:p>
            <a:pPr marL="538480" indent="-538480">
              <a:lnSpc>
                <a:spcPct val="120000"/>
              </a:lnSpc>
              <a:defRPr/>
            </a:pPr>
            <a:r>
              <a:rPr kumimoji="1"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5) I think comedies are fantastic. (     )  </a:t>
            </a:r>
          </a:p>
        </p:txBody>
      </p:sp>
      <p:pic>
        <p:nvPicPr>
          <p:cNvPr id="9" name="Picture 2" descr="http://t1.baidu.com/it/u=1154739609,2203224306&amp;fm=23&amp;gp=0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BFFFC"/>
              </a:clrFrom>
              <a:clrTo>
                <a:srgbClr val="FB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2060575"/>
            <a:ext cx="33178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http://t3.baidu.com/it/u=1529273385,817733858&amp;fm=23&amp;gp=0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BFFFC"/>
              </a:clrFrom>
              <a:clrTo>
                <a:srgbClr val="FB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5013325"/>
            <a:ext cx="482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http://t3.baidu.com/it/u=1529273385,817733858&amp;fm=23&amp;gp=0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BFFFC"/>
              </a:clrFrom>
              <a:clrTo>
                <a:srgbClr val="FB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5445125"/>
            <a:ext cx="482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7"/>
          <p:cNvSpPr>
            <a:spLocks noChangeArrowheads="1"/>
          </p:cNvSpPr>
          <p:nvPr/>
        </p:nvSpPr>
        <p:spPr bwMode="auto">
          <a:xfrm flipH="1">
            <a:off x="900113" y="2420938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think game shows are relaxing.</a:t>
            </a:r>
          </a:p>
        </p:txBody>
      </p:sp>
      <p:pic>
        <p:nvPicPr>
          <p:cNvPr id="17" name="Picture 4" descr="http://t3.baidu.com/it/u=1529273385,817733858&amp;fm=23&amp;gp=0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BFFFC"/>
              </a:clrFrom>
              <a:clrTo>
                <a:srgbClr val="FB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4510088"/>
            <a:ext cx="4826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http://t1.baidu.com/it/u=1154739609,2203224306&amp;fm=23&amp;gp=0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BFFFC"/>
              </a:clrFrom>
              <a:clrTo>
                <a:srgbClr val="FB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3141663"/>
            <a:ext cx="33178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7"/>
          <p:cNvSpPr>
            <a:spLocks noChangeArrowheads="1"/>
          </p:cNvSpPr>
          <p:nvPr/>
        </p:nvSpPr>
        <p:spPr bwMode="auto">
          <a:xfrm flipH="1">
            <a:off x="827088" y="3500438"/>
            <a:ext cx="720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think we can learn something from soap operas.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215900" y="1000125"/>
            <a:ext cx="8748713" cy="4516438"/>
          </a:xfrm>
          <a:prstGeom prst="rect">
            <a:avLst/>
          </a:prstGeom>
          <a:solidFill>
            <a:srgbClr val="92D050">
              <a:alpha val="5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Phrases: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dress up, take one’s place, do a good job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Sentences:</a:t>
            </a:r>
          </a:p>
          <a:p>
            <a:pPr>
              <a:lnSpc>
                <a:spcPct val="130000"/>
              </a:lnSpc>
            </a:pP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Mulan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is an exciting action movie.</a:t>
            </a:r>
            <a:endParaRPr lang="zh-CN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She dresses up like a boy and takes her father’s place to fight in the army. </a:t>
            </a:r>
            <a:endParaRPr lang="zh-CN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The other actors are also fantastic and they did a good job in the movie.</a:t>
            </a:r>
            <a:endParaRPr lang="zh-CN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strip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3276600" y="668338"/>
            <a:ext cx="2530475" cy="10080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Flat3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775575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10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Continue to improve your own passages.</a:t>
            </a:r>
          </a:p>
          <a:p>
            <a:pPr>
              <a:lnSpc>
                <a:spcPct val="120000"/>
              </a:lnSpc>
            </a:pPr>
            <a:r>
              <a:rPr lang="en-US" altLang="zh-CN" sz="3200" dirty="0">
                <a:latin typeface="Times New Roman" panose="02020603050405020304" pitchFamily="18" charset="0"/>
                <a:ea typeface="黑体" panose="02010609060101010101" pitchFamily="49" charset="-122"/>
              </a:rPr>
              <a:t>Review the whole unit.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>
            <a:spLocks noGrp="1" noChangeArrowheads="1"/>
          </p:cNvSpPr>
          <p:nvPr>
            <p:ph type="title"/>
          </p:nvPr>
        </p:nvSpPr>
        <p:spPr>
          <a:xfrm>
            <a:off x="755650" y="1916113"/>
            <a:ext cx="7920038" cy="388937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能熟练掌握本单元重点词汇、短语及句型。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通过分析范文，总结出有关写影评的文章结构。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能独立完成一篇影评的文章。</a:t>
            </a:r>
            <a:b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/>
            </a:r>
            <a:b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endParaRPr lang="zh-CN" altLang="en-US" sz="280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92500" y="620713"/>
            <a:ext cx="2036763" cy="646112"/>
          </a:xfrm>
          <a:prstGeom prst="rect">
            <a:avLst/>
          </a:prstGeom>
          <a:solidFill>
            <a:srgbClr val="669900"/>
          </a:solidFill>
        </p:spPr>
        <p:txBody>
          <a:bodyPr wrap="none">
            <a:spAutoFit/>
          </a:bodyPr>
          <a:lstStyle/>
          <a:p>
            <a:pPr defTabSz="912495" eaLnBrk="0" hangingPunct="0">
              <a:defRPr/>
            </a:pPr>
            <a:r>
              <a:rPr lang="zh-CN" altLang="en-US" sz="3600" b="1" dirty="0">
                <a:latin typeface="+mn-ea"/>
                <a:sym typeface="+mn-ea"/>
              </a:rPr>
              <a:t>学习目标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52825" y="620713"/>
            <a:ext cx="2038350" cy="646112"/>
          </a:xfrm>
          <a:prstGeom prst="rect">
            <a:avLst/>
          </a:prstGeom>
          <a:solidFill>
            <a:srgbClr val="669900"/>
          </a:solidFill>
        </p:spPr>
        <p:txBody>
          <a:bodyPr wrap="none">
            <a:spAutoFit/>
          </a:bodyPr>
          <a:lstStyle/>
          <a:p>
            <a:pPr defTabSz="912495" eaLnBrk="0" hangingPunct="0">
              <a:defRPr/>
            </a:pPr>
            <a:r>
              <a:rPr lang="zh-CN" altLang="en-US" sz="3600" b="1" dirty="0">
                <a:latin typeface="+mn-ea"/>
                <a:sym typeface="+mn-ea"/>
              </a:rPr>
              <a:t>自学互研</a:t>
            </a:r>
          </a:p>
        </p:txBody>
      </p:sp>
      <p:sp>
        <p:nvSpPr>
          <p:cNvPr id="4" name="矩形 3"/>
          <p:cNvSpPr/>
          <p:nvPr/>
        </p:nvSpPr>
        <p:spPr>
          <a:xfrm>
            <a:off x="611188" y="908050"/>
            <a:ext cx="1833562" cy="584200"/>
          </a:xfrm>
          <a:prstGeom prst="rect">
            <a:avLst/>
          </a:prstGeom>
          <a:solidFill>
            <a:srgbClr val="99CC00"/>
          </a:solidFill>
        </p:spPr>
        <p:txBody>
          <a:bodyPr wrap="none">
            <a:spAutoFit/>
          </a:bodyPr>
          <a:lstStyle/>
          <a:p>
            <a:pPr defTabSz="912495" eaLnBrk="0" hangingPunct="0">
              <a:defRPr/>
            </a:pPr>
            <a:r>
              <a:rPr lang="zh-CN" altLang="en-US" sz="3200" b="1" dirty="0">
                <a:latin typeface="+mn-ea"/>
                <a:sym typeface="+mn-ea"/>
              </a:rPr>
              <a:t>新词自查</a:t>
            </a:r>
          </a:p>
        </p:txBody>
      </p:sp>
      <p:sp>
        <p:nvSpPr>
          <p:cNvPr id="9220" name="矩形 4"/>
          <p:cNvSpPr>
            <a:spLocks noChangeArrowheads="1"/>
          </p:cNvSpPr>
          <p:nvPr/>
        </p:nvSpPr>
        <p:spPr bwMode="auto">
          <a:xfrm>
            <a:off x="457200" y="1484313"/>
            <a:ext cx="59340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pPr eaLnBrk="0" hangingPunct="0"/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根据句意及汉语提示完成句子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468313" y="1989138"/>
            <a:ext cx="8643937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 dirty="0">
                <a:latin typeface="Times New Roman" panose="02020603050405020304" pitchFamily="18" charset="0"/>
              </a:rPr>
              <a:t>1. My brother wants to join the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army</a:t>
            </a:r>
            <a:r>
              <a:rPr lang="en-US" altLang="zh-CN" sz="2600" dirty="0">
                <a:latin typeface="Times New Roman" panose="02020603050405020304" pitchFamily="18" charset="0"/>
              </a:rPr>
              <a:t> (</a:t>
            </a:r>
            <a:r>
              <a:rPr lang="zh-CN" altLang="en-US" sz="2600" dirty="0">
                <a:latin typeface="Times New Roman" panose="02020603050405020304" pitchFamily="18" charset="0"/>
              </a:rPr>
              <a:t>军队</a:t>
            </a:r>
            <a:r>
              <a:rPr lang="en-US" altLang="zh-CN" sz="2600" dirty="0">
                <a:latin typeface="Times New Roman" panose="02020603050405020304" pitchFamily="18" charset="0"/>
              </a:rPr>
              <a:t>) when he finishes</a:t>
            </a:r>
          </a:p>
          <a:p>
            <a:r>
              <a:rPr lang="en-US" altLang="zh-CN" sz="2600" dirty="0">
                <a:latin typeface="Times New Roman" panose="02020603050405020304" pitchFamily="18" charset="0"/>
              </a:rPr>
              <a:t>    the high school.</a:t>
            </a:r>
          </a:p>
          <a:p>
            <a:r>
              <a:rPr lang="en-US" altLang="zh-CN" sz="2600" dirty="0">
                <a:latin typeface="Times New Roman" panose="02020603050405020304" pitchFamily="18" charset="0"/>
              </a:rPr>
              <a:t>2. The girl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dressed up </a:t>
            </a:r>
            <a:r>
              <a:rPr lang="en-US" altLang="zh-CN" sz="2600" dirty="0">
                <a:latin typeface="Times New Roman" panose="02020603050405020304" pitchFamily="18" charset="0"/>
              </a:rPr>
              <a:t>(</a:t>
            </a:r>
            <a:r>
              <a:rPr lang="zh-CN" altLang="en-US" sz="2600" dirty="0">
                <a:latin typeface="Times New Roman" panose="02020603050405020304" pitchFamily="18" charset="0"/>
              </a:rPr>
              <a:t>乔装打扮</a:t>
            </a:r>
            <a:r>
              <a:rPr lang="en-US" altLang="zh-CN" sz="2600" dirty="0">
                <a:latin typeface="Times New Roman" panose="02020603050405020304" pitchFamily="18" charset="0"/>
              </a:rPr>
              <a:t>) herself with beautiful skirt</a:t>
            </a:r>
          </a:p>
          <a:p>
            <a:r>
              <a:rPr lang="en-US" altLang="zh-CN" sz="2600" dirty="0">
                <a:latin typeface="Times New Roman" panose="02020603050405020304" pitchFamily="18" charset="0"/>
              </a:rPr>
              <a:t>    when she went to the party.</a:t>
            </a:r>
          </a:p>
          <a:p>
            <a:r>
              <a:rPr lang="en-US" altLang="zh-CN" sz="2600" dirty="0">
                <a:latin typeface="Times New Roman" panose="02020603050405020304" pitchFamily="18" charset="0"/>
              </a:rPr>
              <a:t>3. Tom is ill, so we have to ask John to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take his place </a:t>
            </a:r>
            <a:r>
              <a:rPr lang="en-US" altLang="zh-CN" sz="2600" dirty="0">
                <a:latin typeface="Times New Roman" panose="02020603050405020304" pitchFamily="18" charset="0"/>
              </a:rPr>
              <a:t>(</a:t>
            </a:r>
            <a:r>
              <a:rPr lang="zh-CN" altLang="en-US" sz="2600" dirty="0">
                <a:latin typeface="Times New Roman" panose="02020603050405020304" pitchFamily="18" charset="0"/>
              </a:rPr>
              <a:t>代替他</a:t>
            </a:r>
            <a:r>
              <a:rPr lang="en-US" altLang="zh-CN" sz="2600" dirty="0">
                <a:latin typeface="Times New Roman" panose="02020603050405020304" pitchFamily="18" charset="0"/>
              </a:rPr>
              <a:t>).</a:t>
            </a:r>
          </a:p>
          <a:p>
            <a:r>
              <a:rPr lang="en-US" altLang="zh-CN" sz="2600" dirty="0">
                <a:latin typeface="Times New Roman" panose="02020603050405020304" pitchFamily="18" charset="0"/>
              </a:rPr>
              <a:t>4. We helped the farmers on the farm last weekend and the t-</a:t>
            </a:r>
          </a:p>
          <a:p>
            <a:r>
              <a:rPr lang="en-US" altLang="zh-CN" sz="2600" dirty="0">
                <a:latin typeface="Times New Roman" panose="02020603050405020304" pitchFamily="18" charset="0"/>
              </a:rPr>
              <a:t>    </a:t>
            </a:r>
            <a:r>
              <a:rPr lang="en-US" altLang="zh-CN" sz="2600" dirty="0" err="1">
                <a:latin typeface="Times New Roman" panose="02020603050405020304" pitchFamily="18" charset="0"/>
              </a:rPr>
              <a:t>eacher</a:t>
            </a:r>
            <a:r>
              <a:rPr lang="en-US" altLang="zh-CN" sz="2600" dirty="0">
                <a:latin typeface="Times New Roman" panose="02020603050405020304" pitchFamily="18" charset="0"/>
              </a:rPr>
              <a:t> said we all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did a good job </a:t>
            </a:r>
            <a:r>
              <a:rPr lang="en-US" altLang="zh-CN" sz="2600" dirty="0">
                <a:latin typeface="Times New Roman" panose="02020603050405020304" pitchFamily="18" charset="0"/>
              </a:rPr>
              <a:t>(</a:t>
            </a:r>
            <a:r>
              <a:rPr lang="zh-CN" altLang="en-US" sz="2600" dirty="0">
                <a:latin typeface="Times New Roman" panose="02020603050405020304" pitchFamily="18" charset="0"/>
              </a:rPr>
              <a:t>干得好</a:t>
            </a:r>
            <a:r>
              <a:rPr lang="en-US" altLang="zh-CN" sz="2600" dirty="0">
                <a:latin typeface="Times New Roman" panose="02020603050405020304" pitchFamily="18" charset="0"/>
              </a:rPr>
              <a:t>). </a:t>
            </a:r>
          </a:p>
          <a:p>
            <a:r>
              <a:rPr lang="en-US" altLang="zh-CN" sz="2600" dirty="0">
                <a:latin typeface="Times New Roman" panose="02020603050405020304" pitchFamily="18" charset="0"/>
              </a:rPr>
              <a:t>5. It often makes me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think of </a:t>
            </a:r>
            <a:r>
              <a:rPr lang="en-US" altLang="zh-CN" sz="2600" dirty="0">
                <a:latin typeface="Times New Roman" panose="02020603050405020304" pitchFamily="18" charset="0"/>
              </a:rPr>
              <a:t>(</a:t>
            </a:r>
            <a:r>
              <a:rPr lang="zh-CN" altLang="en-US" sz="2600" dirty="0">
                <a:latin typeface="Times New Roman" panose="02020603050405020304" pitchFamily="18" charset="0"/>
              </a:rPr>
              <a:t>想起</a:t>
            </a:r>
            <a:r>
              <a:rPr lang="en-US" altLang="zh-CN" sz="2600" dirty="0">
                <a:latin typeface="Times New Roman" panose="02020603050405020304" pitchFamily="18" charset="0"/>
              </a:rPr>
              <a:t>) my childhood when I saw</a:t>
            </a:r>
          </a:p>
          <a:p>
            <a:r>
              <a:rPr lang="en-US" altLang="zh-CN" sz="2600" dirty="0">
                <a:latin typeface="Times New Roman" panose="02020603050405020304" pitchFamily="18" charset="0"/>
              </a:rPr>
              <a:t>    this movie.</a:t>
            </a:r>
          </a:p>
          <a:p>
            <a:r>
              <a:rPr lang="en-US" altLang="zh-CN" sz="2600" dirty="0">
                <a:latin typeface="Times New Roman" panose="02020603050405020304" pitchFamily="18" charset="0"/>
              </a:rPr>
              <a:t>6. I like to watch the talk show because I can get some </a:t>
            </a:r>
            <a:r>
              <a:rPr lang="en-US" altLang="zh-CN" sz="26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intere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  <a:p>
            <a:r>
              <a:rPr lang="en-US" altLang="zh-CN" sz="2600" dirty="0">
                <a:latin typeface="Times New Roman" panose="02020603050405020304" pitchFamily="18" charset="0"/>
              </a:rPr>
              <a:t>   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sting information </a:t>
            </a:r>
            <a:r>
              <a:rPr lang="en-US" altLang="zh-CN" sz="2600" dirty="0">
                <a:latin typeface="Times New Roman" panose="02020603050405020304" pitchFamily="18" charset="0"/>
              </a:rPr>
              <a:t>(</a:t>
            </a:r>
            <a:r>
              <a:rPr lang="zh-CN" altLang="en-US" sz="2600" dirty="0">
                <a:latin typeface="Times New Roman" panose="02020603050405020304" pitchFamily="18" charset="0"/>
              </a:rPr>
              <a:t>有趣的信息</a:t>
            </a:r>
            <a:r>
              <a:rPr lang="en-US" altLang="zh-CN" sz="2600" dirty="0">
                <a:latin typeface="Times New Roman" panose="02020603050405020304" pitchFamily="18" charset="0"/>
              </a:rPr>
              <a:t>) form it.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4716463" y="2492375"/>
            <a:ext cx="7191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979613" y="3284538"/>
            <a:ext cx="14398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724525" y="4076700"/>
            <a:ext cx="187166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348038" y="4868863"/>
            <a:ext cx="18716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284538" y="5229225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812088" y="6021388"/>
            <a:ext cx="86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00113" y="6453188"/>
            <a:ext cx="22320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减号 19"/>
          <p:cNvSpPr/>
          <p:nvPr/>
        </p:nvSpPr>
        <p:spPr bwMode="auto">
          <a:xfrm>
            <a:off x="4500563" y="1412875"/>
            <a:ext cx="1079500" cy="1676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1" name="减号 20"/>
          <p:cNvSpPr/>
          <p:nvPr/>
        </p:nvSpPr>
        <p:spPr bwMode="auto">
          <a:xfrm>
            <a:off x="1763713" y="2205038"/>
            <a:ext cx="1871662" cy="1676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2" name="减号 21"/>
          <p:cNvSpPr/>
          <p:nvPr/>
        </p:nvSpPr>
        <p:spPr bwMode="auto">
          <a:xfrm>
            <a:off x="5364163" y="2976563"/>
            <a:ext cx="2520950" cy="1676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3" name="减号 22"/>
          <p:cNvSpPr/>
          <p:nvPr/>
        </p:nvSpPr>
        <p:spPr bwMode="auto">
          <a:xfrm>
            <a:off x="2843213" y="3789363"/>
            <a:ext cx="2808287" cy="1676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4" name="减号 23"/>
          <p:cNvSpPr/>
          <p:nvPr/>
        </p:nvSpPr>
        <p:spPr bwMode="auto">
          <a:xfrm>
            <a:off x="3059113" y="4508500"/>
            <a:ext cx="1584325" cy="1008063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5" name="减号 24"/>
          <p:cNvSpPr/>
          <p:nvPr/>
        </p:nvSpPr>
        <p:spPr bwMode="auto">
          <a:xfrm>
            <a:off x="7559675" y="5300663"/>
            <a:ext cx="1584325" cy="1008062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6" name="减号 25"/>
          <p:cNvSpPr/>
          <p:nvPr/>
        </p:nvSpPr>
        <p:spPr bwMode="auto">
          <a:xfrm>
            <a:off x="395288" y="5589588"/>
            <a:ext cx="3168650" cy="1295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3276600" y="1125538"/>
            <a:ext cx="22669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Free talk </a:t>
            </a:r>
          </a:p>
        </p:txBody>
      </p:sp>
      <p:pic>
        <p:nvPicPr>
          <p:cNvPr id="8198" name="Picture 10" descr="2004734573_776454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5463" y="3644900"/>
            <a:ext cx="1803400" cy="2349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9" name="Picture 11" descr="660108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9563" y="1341438"/>
            <a:ext cx="2089150" cy="20875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3850" y="2117725"/>
            <a:ext cx="66960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Do you like cartoons?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Do you know </a:t>
            </a:r>
            <a:r>
              <a:rPr lang="en-US" altLang="zh-CN" sz="28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Mulan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? Can you say   anything about her?  </a:t>
            </a:r>
          </a:p>
        </p:txBody>
      </p:sp>
      <p:sp>
        <p:nvSpPr>
          <p:cNvPr id="11" name="矩形 10"/>
          <p:cNvSpPr/>
          <p:nvPr/>
        </p:nvSpPr>
        <p:spPr>
          <a:xfrm>
            <a:off x="650875" y="684213"/>
            <a:ext cx="1833563" cy="584200"/>
          </a:xfrm>
          <a:prstGeom prst="rect">
            <a:avLst/>
          </a:prstGeom>
          <a:solidFill>
            <a:srgbClr val="99CC00"/>
          </a:solidFill>
        </p:spPr>
        <p:txBody>
          <a:bodyPr wrap="none">
            <a:spAutoFit/>
          </a:bodyPr>
          <a:lstStyle/>
          <a:p>
            <a:pPr defTabSz="912495" eaLnBrk="0" hangingPunct="0">
              <a:defRPr/>
            </a:pPr>
            <a:r>
              <a:rPr lang="zh-CN" altLang="en-US" sz="3200" b="1" dirty="0">
                <a:latin typeface="+mn-ea"/>
                <a:sym typeface="+mn-ea"/>
              </a:rPr>
              <a:t>情景导入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07950" y="1377950"/>
            <a:ext cx="64436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dress up   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装扮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 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乔装打扮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179388" y="3724275"/>
            <a:ext cx="6624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take one’s place 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代替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 </a:t>
            </a:r>
            <a:r>
              <a:rPr lang="zh-CN" altLang="en-US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替换</a:t>
            </a:r>
            <a:endParaRPr lang="en-US" altLang="zh-CN" sz="3200" b="1" dirty="0">
              <a:solidFill>
                <a:srgbClr val="CC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395288" y="2170113"/>
            <a:ext cx="6337300" cy="147478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e.g. The girls </a:t>
            </a:r>
            <a:r>
              <a:rPr lang="en-US" altLang="zh-CN" sz="28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dressed up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to take part in the party. 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女孩子们打扮起来去参加舞会。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395288" y="4437063"/>
            <a:ext cx="5832475" cy="1217612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e.g. A robot will </a:t>
            </a:r>
            <a:r>
              <a:rPr lang="en-US" altLang="zh-CN" sz="3200" b="1" dirty="0">
                <a:solidFill>
                  <a:srgbClr val="CC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take his place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一名机器人将代替他的位置。</a:t>
            </a: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582" name="WordArt 4"/>
          <p:cNvSpPr>
            <a:spLocks noChangeArrowheads="1" noChangeShapeType="1" noTextEdit="1"/>
          </p:cNvSpPr>
          <p:nvPr/>
        </p:nvSpPr>
        <p:spPr bwMode="auto">
          <a:xfrm>
            <a:off x="539750" y="620713"/>
            <a:ext cx="2663825" cy="7207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altLang="zh-CN" sz="4000" b="1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C00000"/>
                </a:solidFill>
                <a:latin typeface="Times New Roman" panose="02020603050405020304"/>
                <a:cs typeface="Times New Roman" panose="02020603050405020304"/>
              </a:rPr>
              <a:t>New words</a:t>
            </a:r>
            <a:endParaRPr lang="zh-CN" altLang="en-US" sz="4000" b="1" kern="10" dirty="0">
              <a:ln w="12700">
                <a:solidFill>
                  <a:srgbClr val="000000"/>
                </a:solidFill>
                <a:round/>
              </a:ln>
              <a:solidFill>
                <a:srgbClr val="C0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9223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223" y="1268760"/>
            <a:ext cx="2142456" cy="1606842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645024"/>
            <a:ext cx="1466850" cy="2705100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0" grpId="0" animBg="1"/>
      <p:bldP spid="9221" grpId="0" animBg="1"/>
      <p:bldP spid="245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539750" y="1484313"/>
            <a:ext cx="7200900" cy="1169987"/>
          </a:xfrm>
          <a:prstGeom prst="rect">
            <a:avLst/>
          </a:prstGeom>
          <a:solidFill>
            <a:srgbClr val="FBE5D6"/>
          </a:solidFill>
          <a:ln w="9525">
            <a:solidFill>
              <a:srgbClr val="FFC0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fantastic  shows   action   want   comes from 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played     about    like       exciting    plan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95288" y="2852738"/>
            <a:ext cx="7993062" cy="3416300"/>
          </a:xfrm>
          <a:prstGeom prst="rect">
            <a:avLst/>
          </a:prstGeom>
          <a:noFill/>
          <a:ln w="9525">
            <a:solidFill>
              <a:schemeClr val="accent4">
                <a:lumMod val="50000"/>
              </a:schemeClr>
            </a:solidFill>
            <a:miter lim="800000"/>
          </a:ln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n-US" altLang="zh-CN" sz="2400" b="1" i="1" dirty="0" err="1">
                <a:latin typeface="Times New Roman" panose="02020603050405020304"/>
                <a:ea typeface="黑体" panose="02010609060101010101" pitchFamily="49" charset="-122"/>
                <a:sym typeface="+mn-ea"/>
              </a:rPr>
              <a:t>Mulan</a:t>
            </a: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 is an ________ ______ movie. It_____________ an old Chinese story. The movie is ______ a village girl, </a:t>
            </a:r>
            <a:r>
              <a:rPr lang="en-US" altLang="zh-CN" sz="2400" b="1" dirty="0" err="1">
                <a:latin typeface="Times New Roman" panose="02020603050405020304"/>
                <a:ea typeface="黑体" panose="02010609060101010101" pitchFamily="49" charset="-122"/>
                <a:sym typeface="+mn-ea"/>
              </a:rPr>
              <a:t>Mulan</a:t>
            </a: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. She dresses up like a boy and takes her father’s place to fight in the army. I think the actress _______ </a:t>
            </a:r>
            <a:r>
              <a:rPr lang="en-US" altLang="zh-CN" sz="2400" b="1" dirty="0" err="1">
                <a:latin typeface="Times New Roman" panose="02020603050405020304"/>
                <a:ea typeface="黑体" panose="02010609060101010101" pitchFamily="49" charset="-122"/>
                <a:sym typeface="+mn-ea"/>
              </a:rPr>
              <a:t>Mulan’s</a:t>
            </a: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 role well. The other actors are also _________ and they did a good job in the movie. I _____ </a:t>
            </a:r>
            <a:r>
              <a:rPr lang="en-US" altLang="zh-CN" sz="2400" b="1" dirty="0" err="1">
                <a:latin typeface="Times New Roman" panose="02020603050405020304"/>
                <a:ea typeface="黑体" panose="02010609060101010101" pitchFamily="49" charset="-122"/>
                <a:sym typeface="+mn-ea"/>
              </a:rPr>
              <a:t>Mulan</a:t>
            </a: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 very much. The movie _______ her love for her family, friends and country. If you ______ to watch a movie this weekend and you ______ to see something enjoyable, choose </a:t>
            </a:r>
            <a:r>
              <a:rPr lang="en-US" altLang="zh-CN" sz="2400" b="1" i="1" dirty="0" err="1">
                <a:latin typeface="Times New Roman" panose="02020603050405020304"/>
                <a:ea typeface="黑体" panose="02010609060101010101" pitchFamily="49" charset="-122"/>
                <a:sym typeface="+mn-ea"/>
              </a:rPr>
              <a:t>Mulan</a:t>
            </a: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!</a:t>
            </a:r>
            <a:endParaRPr lang="zh-CN" altLang="zh-CN" sz="2400" b="1" dirty="0">
              <a:latin typeface="Times New Roman" panose="02020603050405020304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2292" name="Rectangle 12"/>
          <p:cNvSpPr>
            <a:spLocks noChangeArrowheads="1"/>
          </p:cNvSpPr>
          <p:nvPr/>
        </p:nvSpPr>
        <p:spPr bwMode="auto">
          <a:xfrm>
            <a:off x="539750" y="476250"/>
            <a:ext cx="76327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3a   Fill in the blanks in the movie review. Use the words in the box to help you. </a:t>
            </a:r>
            <a:endParaRPr lang="zh-CN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53"/>
          <p:cNvSpPr>
            <a:spLocks noChangeArrowheads="1"/>
          </p:cNvSpPr>
          <p:nvPr/>
        </p:nvSpPr>
        <p:spPr bwMode="auto">
          <a:xfrm>
            <a:off x="1042988" y="1844675"/>
            <a:ext cx="7200900" cy="4105275"/>
          </a:xfrm>
          <a:prstGeom prst="roundRect">
            <a:avLst>
              <a:gd name="adj" fmla="val 16667"/>
            </a:avLst>
          </a:prstGeom>
          <a:solidFill>
            <a:srgbClr val="E5FFE5"/>
          </a:solidFill>
          <a:ln w="57150" cmpd="thickThin">
            <a:solidFill>
              <a:schemeClr val="accent2">
                <a:lumMod val="60000"/>
                <a:lumOff val="40000"/>
              </a:schemeClr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Times New Roman" panose="02020603050405020304"/>
              <a:ea typeface="黑体" panose="02010609060101010101" pitchFamily="49" charset="-122"/>
            </a:endParaRPr>
          </a:p>
        </p:txBody>
      </p:sp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1258888" y="2133600"/>
            <a:ext cx="6985000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首先，阅读短文，整体把握短文大意。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其次，分析有空格的每个句子，判断空格处的意思，联系所给单词，确定空格处应填的单词。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最后，再通读一遍短文，看是否通顺合理。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3563938" y="1484313"/>
            <a:ext cx="1871662" cy="5857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zh-CN" altLang="en-US" sz="3200" b="1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阅读指导</a:t>
            </a:r>
            <a:endParaRPr lang="en-US" sz="3200" b="1" dirty="0">
              <a:latin typeface="Times New Roman" panose="02020603050405020304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39750" y="1125538"/>
            <a:ext cx="7993063" cy="5270500"/>
          </a:xfrm>
          <a:prstGeom prst="rect">
            <a:avLst/>
          </a:prstGeom>
          <a:noFill/>
          <a:ln w="9525">
            <a:solidFill>
              <a:schemeClr val="accent4">
                <a:lumMod val="50000"/>
              </a:schemeClr>
            </a:solidFill>
            <a:miter lim="800000"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10000"/>
              </a:lnSpc>
              <a:defRPr/>
            </a:pPr>
            <a:r>
              <a:rPr lang="en-US" altLang="zh-CN" sz="2800" b="1" i="1" dirty="0" err="1">
                <a:latin typeface="Times New Roman" panose="02020603050405020304"/>
                <a:ea typeface="黑体" panose="02010609060101010101" pitchFamily="49" charset="-122"/>
                <a:sym typeface="+mn-ea"/>
              </a:rPr>
              <a:t>Mulan</a:t>
            </a:r>
            <a:r>
              <a:rPr lang="en-US" altLang="zh-CN" sz="28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 is an ________ ______ movie. It_____________ an old Chinese story. The movie is ______ a village girl, </a:t>
            </a:r>
            <a:r>
              <a:rPr lang="en-US" altLang="zh-CN" sz="2800" b="1" dirty="0" err="1">
                <a:latin typeface="Times New Roman" panose="02020603050405020304"/>
                <a:ea typeface="黑体" panose="02010609060101010101" pitchFamily="49" charset="-122"/>
                <a:sym typeface="+mn-ea"/>
              </a:rPr>
              <a:t>Mulan</a:t>
            </a:r>
            <a:r>
              <a:rPr lang="en-US" altLang="zh-CN" sz="28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. She dresses up like a boy and takes her father’s place to fight in the army. I think the actress _______ </a:t>
            </a:r>
            <a:r>
              <a:rPr lang="en-US" altLang="zh-CN" sz="2800" b="1" dirty="0" err="1">
                <a:latin typeface="Times New Roman" panose="02020603050405020304"/>
                <a:ea typeface="黑体" panose="02010609060101010101" pitchFamily="49" charset="-122"/>
                <a:sym typeface="+mn-ea"/>
              </a:rPr>
              <a:t>Mulan’s</a:t>
            </a:r>
            <a:r>
              <a:rPr lang="en-US" altLang="zh-CN" sz="28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 role well. The other actors are also _________ and they did a good job in the movie. I _____ </a:t>
            </a:r>
            <a:r>
              <a:rPr lang="en-US" altLang="zh-CN" sz="2800" b="1" dirty="0" err="1">
                <a:latin typeface="Times New Roman" panose="02020603050405020304"/>
                <a:ea typeface="黑体" panose="02010609060101010101" pitchFamily="49" charset="-122"/>
                <a:sym typeface="+mn-ea"/>
              </a:rPr>
              <a:t>Mulan</a:t>
            </a:r>
            <a:r>
              <a:rPr lang="en-US" altLang="zh-CN" sz="28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 very much. The movie _______ her love for her family, friends and country. If you ______ to watch a movie this weekend and you ______ to see something enjoyable, choose </a:t>
            </a:r>
            <a:r>
              <a:rPr lang="en-US" altLang="zh-CN" sz="2800" b="1" i="1" dirty="0" err="1">
                <a:latin typeface="Times New Roman" panose="02020603050405020304"/>
                <a:ea typeface="黑体" panose="02010609060101010101" pitchFamily="49" charset="-122"/>
                <a:sym typeface="+mn-ea"/>
              </a:rPr>
              <a:t>Mulan</a:t>
            </a:r>
            <a:r>
              <a:rPr lang="en-US" altLang="zh-CN" sz="2800" b="1" dirty="0">
                <a:latin typeface="Times New Roman" panose="02020603050405020304"/>
                <a:ea typeface="黑体" panose="02010609060101010101" pitchFamily="49" charset="-122"/>
                <a:sym typeface="+mn-ea"/>
              </a:rPr>
              <a:t>!</a:t>
            </a:r>
            <a:endParaRPr lang="zh-CN" altLang="zh-CN" sz="2800" b="1" dirty="0">
              <a:latin typeface="Times New Roman" panose="02020603050405020304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3851275" y="1125538"/>
            <a:ext cx="3095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exciting        action</a:t>
            </a:r>
            <a:endParaRPr lang="zh-CN" altLang="zh-CN" sz="2800" b="1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1116013" y="1557338"/>
            <a:ext cx="2519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comes from</a:t>
            </a:r>
            <a:endParaRPr lang="zh-CN" altLang="zh-CN" sz="2800" b="1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971550" y="2132013"/>
            <a:ext cx="1065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about</a:t>
            </a:r>
            <a:endParaRPr lang="zh-CN" altLang="zh-CN" sz="2800" b="1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4932363" y="2998788"/>
            <a:ext cx="12017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played</a:t>
            </a:r>
            <a:endParaRPr lang="zh-CN" altLang="zh-CN" sz="2800" b="1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5435600" y="3429000"/>
            <a:ext cx="15017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15000"/>
              </a:lnSpc>
            </a:pP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fantastic</a:t>
            </a:r>
          </a:p>
        </p:txBody>
      </p:sp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539750" y="476250"/>
            <a:ext cx="374491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Check your answers</a:t>
            </a:r>
            <a:endParaRPr lang="zh-CN" altLang="zh-CN" sz="3200" b="1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651500" y="3932238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like</a:t>
            </a:r>
            <a:endParaRPr lang="zh-CN" altLang="zh-CN" sz="2800" b="1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563938" y="4437063"/>
            <a:ext cx="1103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shows</a:t>
            </a:r>
            <a:endParaRPr lang="zh-CN" altLang="zh-CN" sz="2800" b="1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5435600" y="4868863"/>
            <a:ext cx="865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plan</a:t>
            </a:r>
            <a:endParaRPr lang="zh-CN" altLang="zh-CN" sz="2800" b="1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156325" y="5373688"/>
            <a:ext cx="944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want</a:t>
            </a:r>
            <a:endParaRPr lang="zh-CN" altLang="zh-CN" sz="2800" b="1">
              <a:solidFill>
                <a:srgbClr val="FF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  <p:bldP spid="11272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dministrator\Desktop\课件图标\fa66e893d4ef26e31947b14ae595fe9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628775"/>
            <a:ext cx="8135938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95288" y="720725"/>
            <a:ext cx="676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3b  Write notes for your own movie review.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611188" y="1916113"/>
            <a:ext cx="7820025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The name of the movie:___________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The kind of movie:___________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What the movie is about:___________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What you think of the movie / stars:___________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POCKET_SHAPE_SH" val="H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POCKET_SHAPE_SH" val="H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1162</Words>
  <Application>Microsoft Office PowerPoint</Application>
  <PresentationFormat>全屏显示(4:3)</PresentationFormat>
  <Paragraphs>129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黑体</vt:lpstr>
      <vt:lpstr>华文楷体</vt:lpstr>
      <vt:lpstr>隶书</vt:lpstr>
      <vt:lpstr>宋体</vt:lpstr>
      <vt:lpstr>微软雅黑</vt:lpstr>
      <vt:lpstr>Arial</vt:lpstr>
      <vt:lpstr>Calibri</vt:lpstr>
      <vt:lpstr>Franklin Gothic Book</vt:lpstr>
      <vt:lpstr>Franklin Gothic Medium</vt:lpstr>
      <vt:lpstr>Times New Roman</vt:lpstr>
      <vt:lpstr>Wingdings 2</vt:lpstr>
      <vt:lpstr>WWW.2PPT.COM
</vt:lpstr>
      <vt:lpstr>PowerPoint 演示文稿</vt:lpstr>
      <vt:lpstr> 1. 能熟练掌握本单元重点词汇、短语及句型。 2.通过分析范文，总结出有关写影评的文章结构。 3.能独立完成一篇影评的文章。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2016-08-01T07:47:00Z</dcterms:created>
  <dcterms:modified xsi:type="dcterms:W3CDTF">2023-01-16T19:34:11Z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A572C9BEE5DC410694783F16A126326C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