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7" r:id="rId2"/>
    <p:sldId id="342" r:id="rId3"/>
    <p:sldId id="299" r:id="rId4"/>
    <p:sldId id="344" r:id="rId5"/>
    <p:sldId id="343" r:id="rId6"/>
    <p:sldId id="300" r:id="rId7"/>
    <p:sldId id="329" r:id="rId8"/>
    <p:sldId id="361" r:id="rId9"/>
    <p:sldId id="298" r:id="rId10"/>
    <p:sldId id="304" r:id="rId11"/>
    <p:sldId id="306" r:id="rId12"/>
    <p:sldId id="310" r:id="rId13"/>
    <p:sldId id="305" r:id="rId14"/>
    <p:sldId id="332" r:id="rId15"/>
    <p:sldId id="340" r:id="rId16"/>
    <p:sldId id="359" r:id="rId17"/>
    <p:sldId id="366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0">
          <p15:clr>
            <a:srgbClr val="A4A3A4"/>
          </p15:clr>
        </p15:guide>
        <p15:guide id="2" pos="3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shiliang" initials="s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020"/>
        <p:guide pos="390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png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1.wmf"/><Relationship Id="rId2" Type="http://schemas.openxmlformats.org/officeDocument/2006/relationships/tags" Target="../tags/tag6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6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7282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/>
              <a:t>反比例函数的图像和性质</a:t>
            </a:r>
          </a:p>
        </p:txBody>
      </p:sp>
      <p:sp>
        <p:nvSpPr>
          <p:cNvPr id="3" name="箭头: V 形 7"/>
          <p:cNvSpPr/>
          <p:nvPr/>
        </p:nvSpPr>
        <p:spPr>
          <a:xfrm>
            <a:off x="2332980" y="1962928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4" name="箭头: V 形 7"/>
          <p:cNvSpPr/>
          <p:nvPr/>
        </p:nvSpPr>
        <p:spPr>
          <a:xfrm>
            <a:off x="1834591" y="1971239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7"/>
          <p:cNvSpPr/>
          <p:nvPr/>
        </p:nvSpPr>
        <p:spPr>
          <a:xfrm>
            <a:off x="2085845" y="1964872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55529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8300" y="622935"/>
            <a:ext cx="4395470" cy="1428750"/>
            <a:chOff x="580" y="981"/>
            <a:chExt cx="6922" cy="2250"/>
          </a:xfrm>
        </p:grpSpPr>
        <p:sp>
          <p:nvSpPr>
            <p:cNvPr id="13" name="矩形 12"/>
            <p:cNvSpPr/>
            <p:nvPr/>
          </p:nvSpPr>
          <p:spPr>
            <a:xfrm>
              <a:off x="580" y="981"/>
              <a:ext cx="6923" cy="2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smtClean="0">
                  <a:solidFill>
                    <a:srgbClr val="FF0000"/>
                  </a:solidFill>
                </a:rPr>
                <a:t>(2)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当</a:t>
              </a:r>
              <a:r>
                <a:rPr lang="en-US" altLang="zh-CN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=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4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时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,</a:t>
              </a:r>
              <a:endParaRPr lang="zh-CN" altLang="zh-CN" sz="2800" smtClean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zh-CN" altLang="zh-CN" sz="2800" smtClean="0">
                  <a:solidFill>
                    <a:srgbClr val="FF0000"/>
                  </a:solidFill>
                </a:rPr>
                <a:t>当</a:t>
              </a:r>
              <a:r>
                <a:rPr lang="en-US" altLang="zh-CN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=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2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时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,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            =-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24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≠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24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.</a:t>
              </a:r>
            </a:p>
          </p:txBody>
        </p:sp>
        <p:graphicFrame>
          <p:nvGraphicFramePr>
            <p:cNvPr id="10253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641" y="1083"/>
            <a:ext cx="2798" cy="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r:id="rId4" imgW="965200" imgH="393700" progId="Equation.KSEE3">
                    <p:embed/>
                  </p:oleObj>
                </mc:Choice>
                <mc:Fallback>
                  <p:oleObj r:id="rId4" imgW="9652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641" y="1083"/>
                          <a:ext cx="2798" cy="1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094" y="2087"/>
            <a:ext cx="1582" cy="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r:id="rId6" imgW="545465" imgH="393700" progId="Equation.KSEE3">
                    <p:embed/>
                  </p:oleObj>
                </mc:Choice>
                <mc:Fallback>
                  <p:oleObj r:id="rId6" imgW="545465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094" y="2087"/>
                          <a:ext cx="1582" cy="1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矩形 13"/>
          <p:cNvSpPr/>
          <p:nvPr/>
        </p:nvSpPr>
        <p:spPr>
          <a:xfrm>
            <a:off x="431165" y="2682240"/>
            <a:ext cx="867283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smtClean="0">
                <a:solidFill>
                  <a:srgbClr val="FF0000"/>
                </a:solidFill>
              </a:rPr>
              <a:t>所以</a:t>
            </a:r>
            <a:r>
              <a:rPr lang="en-US" altLang="zh-CN" sz="2800" smtClean="0">
                <a:solidFill>
                  <a:srgbClr val="FF0000"/>
                </a:solidFill>
              </a:rPr>
              <a:t>,</a:t>
            </a:r>
            <a:r>
              <a:rPr lang="zh-CN" altLang="zh-CN" sz="2800" smtClean="0">
                <a:solidFill>
                  <a:srgbClr val="FF0000"/>
                </a:solidFill>
              </a:rPr>
              <a:t>点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800" smtClean="0">
                <a:solidFill>
                  <a:srgbClr val="FF0000"/>
                </a:solidFill>
              </a:rPr>
              <a:t>(4,</a:t>
            </a:r>
            <a:r>
              <a:rPr lang="en-US" altLang="zh-CN" sz="2800" i="1" smtClean="0">
                <a:solidFill>
                  <a:srgbClr val="FF0000"/>
                </a:solidFill>
              </a:rPr>
              <a:t>-</a:t>
            </a:r>
            <a:r>
              <a:rPr lang="en-US" altLang="zh-CN" sz="2800" smtClean="0">
                <a:solidFill>
                  <a:srgbClr val="FF0000"/>
                </a:solidFill>
              </a:rPr>
              <a:t>12)</a:t>
            </a:r>
            <a:r>
              <a:rPr lang="zh-CN" altLang="zh-CN" sz="2800" smtClean="0">
                <a:solidFill>
                  <a:srgbClr val="FF0000"/>
                </a:solidFill>
              </a:rPr>
              <a:t>在这个反比例函数的图像上</a:t>
            </a:r>
            <a:r>
              <a:rPr lang="en-US" altLang="zh-CN" sz="2800" smtClean="0">
                <a:solidFill>
                  <a:srgbClr val="FF0000"/>
                </a:solidFill>
              </a:rPr>
              <a:t>,</a:t>
            </a:r>
            <a:r>
              <a:rPr lang="zh-CN" altLang="zh-CN" sz="2800" smtClean="0">
                <a:solidFill>
                  <a:srgbClr val="FF0000"/>
                </a:solidFill>
              </a:rPr>
              <a:t>点</a:t>
            </a:r>
            <a:r>
              <a:rPr lang="en-US" altLang="zh-CN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800" smtClean="0">
                <a:solidFill>
                  <a:srgbClr val="FF0000"/>
                </a:solidFill>
              </a:rPr>
              <a:t>(2,24)</a:t>
            </a:r>
            <a:r>
              <a:rPr lang="zh-CN" altLang="zh-CN" sz="2800" smtClean="0">
                <a:solidFill>
                  <a:srgbClr val="FF0000"/>
                </a:solidFill>
              </a:rPr>
              <a:t>不在这个反比例函数的图像上</a:t>
            </a:r>
            <a:r>
              <a:rPr lang="en-US" altLang="zh-CN" sz="2800" i="1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4675" y="4314190"/>
            <a:ext cx="63709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/>
              <a:t>3</a:t>
            </a:r>
            <a:r>
              <a:rPr lang="en-US" altLang="zh-CN" sz="2800" i="1" smtClean="0"/>
              <a:t>.</a:t>
            </a:r>
            <a:r>
              <a:rPr lang="zh-CN" altLang="zh-CN" sz="2800" smtClean="0"/>
              <a:t>如何判断点是否在反比例函数图像上</a:t>
            </a:r>
            <a:r>
              <a:rPr lang="en-US" altLang="zh-CN" sz="2800" smtClean="0"/>
              <a:t>?</a:t>
            </a:r>
          </a:p>
        </p:txBody>
      </p:sp>
      <p:sp>
        <p:nvSpPr>
          <p:cNvPr id="7" name="矩形 6"/>
          <p:cNvSpPr/>
          <p:nvPr/>
        </p:nvSpPr>
        <p:spPr>
          <a:xfrm>
            <a:off x="407670" y="555625"/>
            <a:ext cx="88239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/>
              <a:t>1</a:t>
            </a:r>
            <a:r>
              <a:rPr lang="en-US" altLang="zh-CN" sz="2800" i="1" smtClean="0"/>
              <a:t>.</a:t>
            </a:r>
            <a:r>
              <a:rPr lang="zh-CN" altLang="zh-CN" sz="2800" smtClean="0"/>
              <a:t>函数图像上点的坐标与函数表达式之间的关系是什么</a:t>
            </a:r>
            <a:r>
              <a:rPr lang="en-US" altLang="zh-CN" sz="2800" smtClean="0"/>
              <a:t>?</a:t>
            </a:r>
          </a:p>
        </p:txBody>
      </p:sp>
      <p:sp>
        <p:nvSpPr>
          <p:cNvPr id="10" name="矩形 9"/>
          <p:cNvSpPr/>
          <p:nvPr/>
        </p:nvSpPr>
        <p:spPr>
          <a:xfrm>
            <a:off x="556895" y="1307465"/>
            <a:ext cx="6991350" cy="112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函数图像上的点的坐标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函数表达式</a:t>
            </a: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反之</a:t>
            </a: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满足函数表达式的点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该函数图像上</a:t>
            </a:r>
            <a:r>
              <a:rPr lang="en-US" altLang="zh-CN" sz="2800" dirty="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sp>
        <p:nvSpPr>
          <p:cNvPr id="11" name="矩形 10"/>
          <p:cNvSpPr/>
          <p:nvPr/>
        </p:nvSpPr>
        <p:spPr>
          <a:xfrm>
            <a:off x="539750" y="2853055"/>
            <a:ext cx="97847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2</a:t>
            </a:r>
            <a:r>
              <a:rPr lang="en-US" altLang="zh-CN" sz="2800" i="1" dirty="0" smtClean="0"/>
              <a:t>.</a:t>
            </a:r>
            <a:r>
              <a:rPr lang="zh-CN" altLang="zh-CN" sz="2800" dirty="0" smtClean="0"/>
              <a:t>待定系数法求反比例函数表达式时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需要几个点的坐标代入</a:t>
            </a:r>
            <a:r>
              <a:rPr lang="en-US" altLang="zh-CN" sz="2800" dirty="0" smtClean="0"/>
              <a:t>?</a:t>
            </a:r>
          </a:p>
        </p:txBody>
      </p:sp>
      <p:sp>
        <p:nvSpPr>
          <p:cNvPr id="13" name="矩形 12"/>
          <p:cNvSpPr/>
          <p:nvPr/>
        </p:nvSpPr>
        <p:spPr>
          <a:xfrm>
            <a:off x="243840" y="3502660"/>
            <a:ext cx="114484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反比例函数中有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一个待定系数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所以将函数图像上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一个点的坐标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代入即可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sp>
        <p:nvSpPr>
          <p:cNvPr id="14" name="矩形 13"/>
          <p:cNvSpPr/>
          <p:nvPr/>
        </p:nvSpPr>
        <p:spPr>
          <a:xfrm>
            <a:off x="512445" y="4926330"/>
            <a:ext cx="6085840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将点的坐标代入函数表达式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函数表达式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则该点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函数图像上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反之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zh-CN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不在</a:t>
            </a:r>
            <a:r>
              <a:rPr lang="zh-CN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函数图像上</a:t>
            </a:r>
            <a:r>
              <a:rPr lang="en-US" altLang="zh-CN" sz="2800" smtClean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06425" y="811530"/>
            <a:ext cx="6525895" cy="919480"/>
            <a:chOff x="1120" y="1715"/>
            <a:chExt cx="10277" cy="1448"/>
          </a:xfrm>
        </p:grpSpPr>
        <p:sp>
          <p:nvSpPr>
            <p:cNvPr id="20481" name="Text Box 50"/>
            <p:cNvSpPr txBox="1"/>
            <p:nvPr/>
          </p:nvSpPr>
          <p:spPr>
            <a:xfrm>
              <a:off x="1120" y="2070"/>
              <a:ext cx="1027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反比例函数  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的图象大致是 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     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 </a:t>
              </a:r>
            </a:p>
          </p:txBody>
        </p:sp>
        <p:graphicFrame>
          <p:nvGraphicFramePr>
            <p:cNvPr id="20525" name="对象 19459"/>
            <p:cNvGraphicFramePr>
              <a:graphicFrameLocks noChangeAspect="1"/>
            </p:cNvGraphicFramePr>
            <p:nvPr/>
          </p:nvGraphicFramePr>
          <p:xfrm>
            <a:off x="4809" y="1715"/>
            <a:ext cx="1412" cy="1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r:id="rId3" imgW="393700" imgH="393700" progId="Equation.DSMT4">
                    <p:embed/>
                  </p:oleObj>
                </mc:Choice>
                <mc:Fallback>
                  <p:oleObj r:id="rId3" imgW="3937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809" y="1715"/>
                          <a:ext cx="1412" cy="14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>
          <a:xfrm>
            <a:off x="1017905" y="1926590"/>
            <a:ext cx="6360795" cy="4291965"/>
            <a:chOff x="1645" y="3245"/>
            <a:chExt cx="10017" cy="6759"/>
          </a:xfrm>
        </p:grpSpPr>
        <p:grpSp>
          <p:nvGrpSpPr>
            <p:cNvPr id="20484" name="Group 4"/>
            <p:cNvGrpSpPr/>
            <p:nvPr/>
          </p:nvGrpSpPr>
          <p:grpSpPr>
            <a:xfrm>
              <a:off x="1750" y="3245"/>
              <a:ext cx="4473" cy="2953"/>
              <a:chOff x="0" y="0"/>
              <a:chExt cx="1925" cy="1270"/>
            </a:xfrm>
          </p:grpSpPr>
          <p:grpSp>
            <p:nvGrpSpPr>
              <p:cNvPr id="20485" name="Group 5"/>
              <p:cNvGrpSpPr/>
              <p:nvPr/>
            </p:nvGrpSpPr>
            <p:grpSpPr>
              <a:xfrm>
                <a:off x="0" y="136"/>
                <a:ext cx="1769" cy="1134"/>
                <a:chOff x="0" y="0"/>
                <a:chExt cx="1769" cy="1134"/>
              </a:xfrm>
            </p:grpSpPr>
            <p:grpSp>
              <p:nvGrpSpPr>
                <p:cNvPr id="20486" name="Group 6"/>
                <p:cNvGrpSpPr/>
                <p:nvPr/>
              </p:nvGrpSpPr>
              <p:grpSpPr>
                <a:xfrm>
                  <a:off x="499" y="0"/>
                  <a:ext cx="1270" cy="1134"/>
                  <a:chOff x="0" y="0"/>
                  <a:chExt cx="1270" cy="1134"/>
                </a:xfrm>
              </p:grpSpPr>
              <p:sp>
                <p:nvSpPr>
                  <p:cNvPr id="20487" name="Line 7"/>
                  <p:cNvSpPr/>
                  <p:nvPr/>
                </p:nvSpPr>
                <p:spPr>
                  <a:xfrm>
                    <a:off x="0" y="635"/>
                    <a:ext cx="1270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 anchor="t"/>
                  <a:lstStyle/>
                  <a:p>
                    <a:pPr algn="ctr"/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0488" name="Line 8"/>
                  <p:cNvSpPr/>
                  <p:nvPr/>
                </p:nvSpPr>
                <p:spPr>
                  <a:xfrm flipH="1" flipV="1">
                    <a:off x="544" y="0"/>
                    <a:ext cx="0" cy="1134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 anchor="t"/>
                  <a:lstStyle/>
                  <a:p>
                    <a:pPr algn="ctr"/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0489" name="Freeform 9"/>
                  <p:cNvSpPr/>
                  <p:nvPr/>
                </p:nvSpPr>
                <p:spPr>
                  <a:xfrm rot="-238808">
                    <a:off x="613" y="45"/>
                    <a:ext cx="431" cy="545"/>
                  </a:xfrm>
                  <a:custGeom>
                    <a:avLst/>
                    <a:gdLst/>
                    <a:ahLst/>
                    <a:cxnLst>
                      <a:cxn ang="0">
                        <a:pos x="22" y="0"/>
                      </a:cxn>
                      <a:cxn ang="0">
                        <a:pos x="68" y="409"/>
                      </a:cxn>
                      <a:cxn ang="0">
                        <a:pos x="431" y="545"/>
                      </a:cxn>
                    </a:cxnLst>
                    <a:rect l="0" t="0" r="0" b="0"/>
                    <a:pathLst>
                      <a:path w="431" h="545">
                        <a:moveTo>
                          <a:pt x="22" y="0"/>
                        </a:moveTo>
                        <a:cubicBezTo>
                          <a:pt x="11" y="159"/>
                          <a:pt x="0" y="318"/>
                          <a:pt x="68" y="409"/>
                        </a:cubicBezTo>
                        <a:cubicBezTo>
                          <a:pt x="136" y="500"/>
                          <a:pt x="370" y="522"/>
                          <a:pt x="431" y="54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90" name="Freeform 10"/>
                  <p:cNvSpPr/>
                  <p:nvPr/>
                </p:nvSpPr>
                <p:spPr>
                  <a:xfrm rot="302594">
                    <a:off x="45" y="45"/>
                    <a:ext cx="431" cy="545"/>
                  </a:xfrm>
                  <a:custGeom>
                    <a:avLst/>
                    <a:gdLst/>
                    <a:ahLst/>
                    <a:cxnLst>
                      <a:cxn ang="0">
                        <a:pos x="409" y="0"/>
                      </a:cxn>
                      <a:cxn ang="0">
                        <a:pos x="363" y="454"/>
                      </a:cxn>
                      <a:cxn ang="0">
                        <a:pos x="0" y="545"/>
                      </a:cxn>
                    </a:cxnLst>
                    <a:rect l="0" t="0" r="0" b="0"/>
                    <a:pathLst>
                      <a:path w="431" h="545">
                        <a:moveTo>
                          <a:pt x="409" y="0"/>
                        </a:moveTo>
                        <a:cubicBezTo>
                          <a:pt x="420" y="181"/>
                          <a:pt x="431" y="363"/>
                          <a:pt x="363" y="454"/>
                        </a:cubicBezTo>
                        <a:cubicBezTo>
                          <a:pt x="295" y="545"/>
                          <a:pt x="147" y="545"/>
                          <a:pt x="0" y="54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491" name="Text Box 11"/>
                <p:cNvSpPr txBox="1"/>
                <p:nvPr/>
              </p:nvSpPr>
              <p:spPr>
                <a:xfrm>
                  <a:off x="0" y="441"/>
                  <a:ext cx="499" cy="35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A.</a:t>
                  </a:r>
                </a:p>
              </p:txBody>
            </p:sp>
          </p:grpSp>
          <p:sp>
            <p:nvSpPr>
              <p:cNvPr id="20492" name="Text Box 12"/>
              <p:cNvSpPr txBox="1"/>
              <p:nvPr/>
            </p:nvSpPr>
            <p:spPr>
              <a:xfrm>
                <a:off x="1652" y="690"/>
                <a:ext cx="273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</a:p>
            </p:txBody>
          </p:sp>
          <p:sp>
            <p:nvSpPr>
              <p:cNvPr id="21" name="Text Box 13"/>
              <p:cNvSpPr txBox="1"/>
              <p:nvPr/>
            </p:nvSpPr>
            <p:spPr>
              <a:xfrm>
                <a:off x="1089" y="0"/>
                <a:ext cx="27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</a:p>
            </p:txBody>
          </p:sp>
        </p:grpSp>
        <p:sp>
          <p:nvSpPr>
            <p:cNvPr id="20494" name="Text Box 14"/>
            <p:cNvSpPr txBox="1"/>
            <p:nvPr/>
          </p:nvSpPr>
          <p:spPr>
            <a:xfrm>
              <a:off x="4120" y="4435"/>
              <a:ext cx="52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20495" name="Line 18"/>
            <p:cNvSpPr/>
            <p:nvPr/>
          </p:nvSpPr>
          <p:spPr>
            <a:xfrm>
              <a:off x="7830" y="4995"/>
              <a:ext cx="3373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pPr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6" name="Line 19"/>
            <p:cNvSpPr/>
            <p:nvPr/>
          </p:nvSpPr>
          <p:spPr>
            <a:xfrm flipH="1" flipV="1">
              <a:off x="9515" y="3310"/>
              <a:ext cx="0" cy="2953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pPr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7" name="Text Box 22"/>
            <p:cNvSpPr txBox="1"/>
            <p:nvPr/>
          </p:nvSpPr>
          <p:spPr>
            <a:xfrm>
              <a:off x="6775" y="4548"/>
              <a:ext cx="95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B.</a:t>
              </a:r>
            </a:p>
          </p:txBody>
        </p:sp>
        <p:sp>
          <p:nvSpPr>
            <p:cNvPr id="20498" name="Rectangle 23"/>
            <p:cNvSpPr/>
            <p:nvPr/>
          </p:nvSpPr>
          <p:spPr>
            <a:xfrm>
              <a:off x="10930" y="4808"/>
              <a:ext cx="5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0499" name="Rectangle 25"/>
            <p:cNvSpPr/>
            <p:nvPr/>
          </p:nvSpPr>
          <p:spPr>
            <a:xfrm>
              <a:off x="9515" y="4358"/>
              <a:ext cx="530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20500" name="Text Box 34"/>
            <p:cNvSpPr txBox="1"/>
            <p:nvPr/>
          </p:nvSpPr>
          <p:spPr>
            <a:xfrm>
              <a:off x="6815" y="8060"/>
              <a:ext cx="950" cy="8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D.</a:t>
              </a:r>
            </a:p>
          </p:txBody>
        </p:sp>
        <p:grpSp>
          <p:nvGrpSpPr>
            <p:cNvPr id="20501" name="组合 4"/>
            <p:cNvGrpSpPr/>
            <p:nvPr/>
          </p:nvGrpSpPr>
          <p:grpSpPr>
            <a:xfrm>
              <a:off x="7638" y="6618"/>
              <a:ext cx="4025" cy="3372"/>
              <a:chOff x="7638" y="6592"/>
              <a:chExt cx="4025" cy="3372"/>
            </a:xfrm>
          </p:grpSpPr>
          <p:sp>
            <p:nvSpPr>
              <p:cNvPr id="20502" name="Line 30"/>
              <p:cNvSpPr/>
              <p:nvPr/>
            </p:nvSpPr>
            <p:spPr>
              <a:xfrm>
                <a:off x="7638" y="8490"/>
                <a:ext cx="379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anchor="t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20503" name="组合 3"/>
              <p:cNvGrpSpPr/>
              <p:nvPr/>
            </p:nvGrpSpPr>
            <p:grpSpPr>
              <a:xfrm>
                <a:off x="7847" y="6592"/>
                <a:ext cx="3816" cy="3373"/>
                <a:chOff x="7847" y="6592"/>
                <a:chExt cx="3816" cy="3373"/>
              </a:xfrm>
            </p:grpSpPr>
            <p:sp>
              <p:nvSpPr>
                <p:cNvPr id="20504" name="Line 31"/>
                <p:cNvSpPr/>
                <p:nvPr/>
              </p:nvSpPr>
              <p:spPr>
                <a:xfrm flipH="1" flipV="1">
                  <a:off x="9534" y="6699"/>
                  <a:ext cx="0" cy="3162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 anchor="t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505" name="Freeform 32"/>
                <p:cNvSpPr/>
                <p:nvPr/>
              </p:nvSpPr>
              <p:spPr>
                <a:xfrm>
                  <a:off x="7847" y="6806"/>
                  <a:ext cx="1583" cy="1580"/>
                </a:xfrm>
                <a:custGeom>
                  <a:avLst/>
                  <a:gdLst/>
                  <a:ahLst/>
                  <a:cxnLst>
                    <a:cxn ang="0">
                      <a:pos x="681" y="0"/>
                    </a:cxn>
                    <a:cxn ang="0">
                      <a:pos x="545" y="544"/>
                    </a:cxn>
                    <a:cxn ang="0">
                      <a:pos x="0" y="680"/>
                    </a:cxn>
                  </a:cxnLst>
                  <a:rect l="0" t="0" r="0" b="0"/>
                  <a:pathLst>
                    <a:path w="681" h="680">
                      <a:moveTo>
                        <a:pt x="681" y="0"/>
                      </a:moveTo>
                      <a:cubicBezTo>
                        <a:pt x="669" y="215"/>
                        <a:pt x="658" y="431"/>
                        <a:pt x="545" y="544"/>
                      </a:cubicBezTo>
                      <a:cubicBezTo>
                        <a:pt x="432" y="657"/>
                        <a:pt x="98" y="657"/>
                        <a:pt x="0" y="68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6" name="Freeform 33"/>
                <p:cNvSpPr/>
                <p:nvPr/>
              </p:nvSpPr>
              <p:spPr>
                <a:xfrm>
                  <a:off x="9639" y="8597"/>
                  <a:ext cx="1687" cy="1369"/>
                </a:xfrm>
                <a:custGeom>
                  <a:avLst/>
                  <a:gdLst/>
                  <a:ahLst/>
                  <a:cxnLst>
                    <a:cxn ang="0">
                      <a:pos x="726" y="0"/>
                    </a:cxn>
                    <a:cxn ang="0">
                      <a:pos x="137" y="136"/>
                    </a:cxn>
                    <a:cxn ang="0">
                      <a:pos x="0" y="589"/>
                    </a:cxn>
                  </a:cxnLst>
                  <a:rect l="0" t="0" r="0" b="0"/>
                  <a:pathLst>
                    <a:path w="726" h="589">
                      <a:moveTo>
                        <a:pt x="726" y="0"/>
                      </a:moveTo>
                      <a:cubicBezTo>
                        <a:pt x="492" y="19"/>
                        <a:pt x="258" y="38"/>
                        <a:pt x="137" y="136"/>
                      </a:cubicBezTo>
                      <a:cubicBezTo>
                        <a:pt x="16" y="234"/>
                        <a:pt x="8" y="411"/>
                        <a:pt x="0" y="589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7" name="Rectangle 35"/>
                <p:cNvSpPr/>
                <p:nvPr/>
              </p:nvSpPr>
              <p:spPr>
                <a:xfrm>
                  <a:off x="11161" y="8362"/>
                  <a:ext cx="502" cy="72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r>
                    <a:rPr lang="en-US" altLang="zh-CN" sz="24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x</a:t>
                  </a:r>
                </a:p>
              </p:txBody>
            </p:sp>
            <p:sp>
              <p:nvSpPr>
                <p:cNvPr id="20508" name="Rectangle 36"/>
                <p:cNvSpPr/>
                <p:nvPr/>
              </p:nvSpPr>
              <p:spPr>
                <a:xfrm>
                  <a:off x="9534" y="6592"/>
                  <a:ext cx="502" cy="72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</a:p>
              </p:txBody>
            </p:sp>
            <p:sp>
              <p:nvSpPr>
                <p:cNvPr id="20509" name="Rectangle 37"/>
                <p:cNvSpPr/>
                <p:nvPr/>
              </p:nvSpPr>
              <p:spPr>
                <a:xfrm>
                  <a:off x="9511" y="7851"/>
                  <a:ext cx="528" cy="72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</p:grpSp>
        </p:grpSp>
        <p:grpSp>
          <p:nvGrpSpPr>
            <p:cNvPr id="20510" name="组合 2"/>
            <p:cNvGrpSpPr/>
            <p:nvPr/>
          </p:nvGrpSpPr>
          <p:grpSpPr>
            <a:xfrm>
              <a:off x="1645" y="6420"/>
              <a:ext cx="4825" cy="3585"/>
              <a:chOff x="1645" y="6420"/>
              <a:chExt cx="4826" cy="3585"/>
            </a:xfrm>
          </p:grpSpPr>
          <p:grpSp>
            <p:nvGrpSpPr>
              <p:cNvPr id="20511" name="Group 39"/>
              <p:cNvGrpSpPr/>
              <p:nvPr/>
            </p:nvGrpSpPr>
            <p:grpSpPr>
              <a:xfrm>
                <a:off x="1645" y="6631"/>
                <a:ext cx="4638" cy="3374"/>
                <a:chOff x="0" y="0"/>
                <a:chExt cx="1996" cy="1452"/>
              </a:xfrm>
            </p:grpSpPr>
            <p:grpSp>
              <p:nvGrpSpPr>
                <p:cNvPr id="20512" name="Group 40"/>
                <p:cNvGrpSpPr/>
                <p:nvPr/>
              </p:nvGrpSpPr>
              <p:grpSpPr>
                <a:xfrm>
                  <a:off x="392" y="0"/>
                  <a:ext cx="1604" cy="1452"/>
                  <a:chOff x="0" y="0"/>
                  <a:chExt cx="1604" cy="1452"/>
                </a:xfrm>
              </p:grpSpPr>
              <p:sp>
                <p:nvSpPr>
                  <p:cNvPr id="20513" name="Line 41"/>
                  <p:cNvSpPr/>
                  <p:nvPr/>
                </p:nvSpPr>
                <p:spPr>
                  <a:xfrm>
                    <a:off x="16" y="817"/>
                    <a:ext cx="1588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 anchor="t"/>
                  <a:lstStyle/>
                  <a:p>
                    <a:pPr algn="ctr"/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0514" name="Line 42"/>
                  <p:cNvSpPr/>
                  <p:nvPr/>
                </p:nvSpPr>
                <p:spPr>
                  <a:xfrm flipH="1" flipV="1">
                    <a:off x="696" y="0"/>
                    <a:ext cx="0" cy="1452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 anchor="t"/>
                  <a:lstStyle/>
                  <a:p>
                    <a:pPr algn="ctr"/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0515" name="Freeform 43"/>
                  <p:cNvSpPr/>
                  <p:nvPr/>
                </p:nvSpPr>
                <p:spPr>
                  <a:xfrm>
                    <a:off x="742" y="46"/>
                    <a:ext cx="680" cy="72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6" y="589"/>
                      </a:cxn>
                      <a:cxn ang="0">
                        <a:pos x="680" y="726"/>
                      </a:cxn>
                    </a:cxnLst>
                    <a:rect l="0" t="0" r="0" b="0"/>
                    <a:pathLst>
                      <a:path w="680" h="726">
                        <a:moveTo>
                          <a:pt x="0" y="0"/>
                        </a:moveTo>
                        <a:cubicBezTo>
                          <a:pt x="11" y="234"/>
                          <a:pt x="23" y="468"/>
                          <a:pt x="136" y="589"/>
                        </a:cubicBezTo>
                        <a:cubicBezTo>
                          <a:pt x="249" y="710"/>
                          <a:pt x="464" y="718"/>
                          <a:pt x="680" y="726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16" name="Freeform 44"/>
                  <p:cNvSpPr/>
                  <p:nvPr/>
                </p:nvSpPr>
                <p:spPr>
                  <a:xfrm>
                    <a:off x="0" y="862"/>
                    <a:ext cx="650" cy="59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44" y="136"/>
                      </a:cxn>
                      <a:cxn ang="0">
                        <a:pos x="635" y="590"/>
                      </a:cxn>
                    </a:cxnLst>
                    <a:rect l="0" t="0" r="0" b="0"/>
                    <a:pathLst>
                      <a:path w="650" h="590">
                        <a:moveTo>
                          <a:pt x="0" y="0"/>
                        </a:moveTo>
                        <a:cubicBezTo>
                          <a:pt x="219" y="19"/>
                          <a:pt x="438" y="38"/>
                          <a:pt x="544" y="136"/>
                        </a:cubicBezTo>
                        <a:cubicBezTo>
                          <a:pt x="650" y="234"/>
                          <a:pt x="642" y="412"/>
                          <a:pt x="635" y="590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517" name="Text Box 45"/>
                <p:cNvSpPr txBox="1"/>
                <p:nvPr/>
              </p:nvSpPr>
              <p:spPr>
                <a:xfrm>
                  <a:off x="0" y="631"/>
                  <a:ext cx="453" cy="35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C.</a:t>
                  </a:r>
                </a:p>
              </p:txBody>
            </p:sp>
          </p:grpSp>
          <p:grpSp>
            <p:nvGrpSpPr>
              <p:cNvPr id="20518" name="组合 1"/>
              <p:cNvGrpSpPr/>
              <p:nvPr/>
            </p:nvGrpSpPr>
            <p:grpSpPr>
              <a:xfrm>
                <a:off x="4141" y="6420"/>
                <a:ext cx="2331" cy="2637"/>
                <a:chOff x="4141" y="6420"/>
                <a:chExt cx="2331" cy="2637"/>
              </a:xfrm>
            </p:grpSpPr>
            <p:sp>
              <p:nvSpPr>
                <p:cNvPr id="20519" name="Rectangle 46"/>
                <p:cNvSpPr/>
                <p:nvPr/>
              </p:nvSpPr>
              <p:spPr>
                <a:xfrm>
                  <a:off x="5970" y="8337"/>
                  <a:ext cx="502" cy="72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r>
                    <a:rPr lang="en-US" altLang="zh-CN" sz="24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x</a:t>
                  </a:r>
                </a:p>
              </p:txBody>
            </p:sp>
            <p:sp>
              <p:nvSpPr>
                <p:cNvPr id="20520" name="Rectangle 47"/>
                <p:cNvSpPr/>
                <p:nvPr/>
              </p:nvSpPr>
              <p:spPr>
                <a:xfrm>
                  <a:off x="4280" y="6420"/>
                  <a:ext cx="502" cy="72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</a:p>
              </p:txBody>
            </p:sp>
            <p:sp>
              <p:nvSpPr>
                <p:cNvPr id="20521" name="Rectangle 48"/>
                <p:cNvSpPr/>
                <p:nvPr/>
              </p:nvSpPr>
              <p:spPr>
                <a:xfrm>
                  <a:off x="4141" y="7879"/>
                  <a:ext cx="528" cy="72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</p:grpSp>
        </p:grpSp>
        <p:sp>
          <p:nvSpPr>
            <p:cNvPr id="20522" name="Freeform 32"/>
            <p:cNvSpPr/>
            <p:nvPr/>
          </p:nvSpPr>
          <p:spPr>
            <a:xfrm>
              <a:off x="7825" y="3340"/>
              <a:ext cx="1585" cy="1580"/>
            </a:xfrm>
            <a:custGeom>
              <a:avLst/>
              <a:gdLst/>
              <a:ahLst/>
              <a:cxnLst>
                <a:cxn ang="0">
                  <a:pos x="681" y="0"/>
                </a:cxn>
                <a:cxn ang="0">
                  <a:pos x="545" y="544"/>
                </a:cxn>
                <a:cxn ang="0">
                  <a:pos x="0" y="680"/>
                </a:cxn>
              </a:cxnLst>
              <a:rect l="0" t="0" r="0" b="0"/>
              <a:pathLst>
                <a:path w="681" h="680">
                  <a:moveTo>
                    <a:pt x="681" y="0"/>
                  </a:moveTo>
                  <a:cubicBezTo>
                    <a:pt x="669" y="215"/>
                    <a:pt x="658" y="431"/>
                    <a:pt x="545" y="544"/>
                  </a:cubicBezTo>
                  <a:cubicBezTo>
                    <a:pt x="432" y="657"/>
                    <a:pt x="98" y="657"/>
                    <a:pt x="0" y="68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Freeform 32"/>
            <p:cNvSpPr/>
            <p:nvPr/>
          </p:nvSpPr>
          <p:spPr>
            <a:xfrm rot="-5531364">
              <a:off x="7995" y="5133"/>
              <a:ext cx="1410" cy="1290"/>
            </a:xfrm>
            <a:custGeom>
              <a:avLst/>
              <a:gdLst/>
              <a:ahLst/>
              <a:cxnLst>
                <a:cxn ang="0">
                  <a:pos x="681" y="0"/>
                </a:cxn>
                <a:cxn ang="0">
                  <a:pos x="545" y="544"/>
                </a:cxn>
                <a:cxn ang="0">
                  <a:pos x="0" y="680"/>
                </a:cxn>
              </a:cxnLst>
              <a:rect l="0" t="0" r="0" b="0"/>
              <a:pathLst>
                <a:path w="681" h="680">
                  <a:moveTo>
                    <a:pt x="681" y="0"/>
                  </a:moveTo>
                  <a:cubicBezTo>
                    <a:pt x="669" y="215"/>
                    <a:pt x="658" y="431"/>
                    <a:pt x="545" y="544"/>
                  </a:cubicBezTo>
                  <a:cubicBezTo>
                    <a:pt x="432" y="657"/>
                    <a:pt x="98" y="657"/>
                    <a:pt x="0" y="68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6287770" y="1054735"/>
            <a:ext cx="5734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7"/>
          <p:cNvSpPr txBox="1"/>
          <p:nvPr/>
        </p:nvSpPr>
        <p:spPr>
          <a:xfrm>
            <a:off x="956945" y="839470"/>
            <a:ext cx="7027863" cy="39693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在反比例函数         的图像上，则下列各点在此函数图像上的是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53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88268" y="854710"/>
          <a:ext cx="828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418465" imgH="405765" progId="Equation.DSMT4">
                  <p:embed/>
                </p:oleObj>
              </mc:Choice>
              <mc:Fallback>
                <p:oleObj r:id="rId3" imgW="418465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8268" y="854710"/>
                        <a:ext cx="828675" cy="806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6269990" y="1699895"/>
            <a:ext cx="511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7"/>
          <p:cNvSpPr txBox="1"/>
          <p:nvPr/>
        </p:nvSpPr>
        <p:spPr>
          <a:xfrm>
            <a:off x="608965" y="560705"/>
            <a:ext cx="923925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已知某种品牌电脑的显示器的寿命大约为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2×10</a:t>
            </a:r>
            <a:r>
              <a:rPr lang="en-US" altLang="zh-CN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时，这种显示器工作的天数为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，平均每天工作的时间为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，那么能正确表示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之间的函数关系图像的是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301" name="Picture 2" descr="9h7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5655" y="3069908"/>
            <a:ext cx="7299325" cy="2132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8042275" y="2075815"/>
            <a:ext cx="377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84480" y="513080"/>
            <a:ext cx="8246745" cy="1442085"/>
            <a:chOff x="448" y="808"/>
            <a:chExt cx="12987" cy="2271"/>
          </a:xfrm>
        </p:grpSpPr>
        <p:sp>
          <p:nvSpPr>
            <p:cNvPr id="11" name="TextBox 20"/>
            <p:cNvSpPr txBox="1"/>
            <p:nvPr/>
          </p:nvSpPr>
          <p:spPr>
            <a:xfrm>
              <a:off x="448" y="900"/>
              <a:ext cx="12987" cy="21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已知反比例函数              的图象在第一、三象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限内，则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m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的取值范围是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________.</a:t>
              </a:r>
            </a:p>
          </p:txBody>
        </p:sp>
        <p:graphicFrame>
          <p:nvGraphicFramePr>
            <p:cNvPr id="35844" name="对象 19459"/>
            <p:cNvGraphicFramePr>
              <a:graphicFrameLocks noChangeAspect="1"/>
            </p:cNvGraphicFramePr>
            <p:nvPr/>
          </p:nvGraphicFramePr>
          <p:xfrm>
            <a:off x="5378" y="808"/>
            <a:ext cx="2280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r:id="rId3" imgW="634365" imgH="393700" progId="Equation.DSMT4">
                    <p:embed/>
                  </p:oleObj>
                </mc:Choice>
                <mc:Fallback>
                  <p:oleObj r:id="rId3" imgW="6343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378" y="808"/>
                          <a:ext cx="2280" cy="14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/>
          <p:cNvSpPr txBox="1"/>
          <p:nvPr/>
        </p:nvSpPr>
        <p:spPr>
          <a:xfrm>
            <a:off x="4932680" y="1397000"/>
            <a:ext cx="12369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</a:p>
        </p:txBody>
      </p:sp>
      <p:pic>
        <p:nvPicPr>
          <p:cNvPr id="20494" name="Picture 2" descr="9h80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758555" y="3963353"/>
            <a:ext cx="2401888" cy="23082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4" name="组合 13"/>
          <p:cNvGrpSpPr/>
          <p:nvPr/>
        </p:nvGrpSpPr>
        <p:grpSpPr>
          <a:xfrm>
            <a:off x="357505" y="2247265"/>
            <a:ext cx="10461625" cy="2030095"/>
            <a:chOff x="563" y="3539"/>
            <a:chExt cx="16475" cy="3197"/>
          </a:xfrm>
        </p:grpSpPr>
        <p:sp>
          <p:nvSpPr>
            <p:cNvPr id="20483" name="内容占位符 7"/>
            <p:cNvSpPr txBox="1"/>
            <p:nvPr/>
          </p:nvSpPr>
          <p:spPr>
            <a:xfrm>
              <a:off x="563" y="3539"/>
              <a:ext cx="16475" cy="3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如图，边长为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的正方形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的对称中心是坐标原点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∥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轴，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∥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轴，反比例函数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与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＝－   的图像均与正方形</a:t>
              </a:r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的边相交，则图中阴影部分的面积之和是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</a:t>
              </a:r>
              <a:r>
                <a:rPr lang="zh-CN" altLang="en-US" sz="2800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zh-CN" altLang="en-US" sz="2800" u="sng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492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322" y="4570"/>
            <a:ext cx="507" cy="1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r:id="rId6" imgW="165100" imgH="405765" progId="Equation.DSMT4">
                    <p:embed/>
                  </p:oleObj>
                </mc:Choice>
                <mc:Fallback>
                  <p:oleObj r:id="rId6" imgW="1651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0322" y="4570"/>
                          <a:ext cx="507" cy="12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5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977" y="4508"/>
            <a:ext cx="508" cy="1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r:id="rId8" imgW="165100" imgH="405765" progId="Equation.DSMT4">
                    <p:embed/>
                  </p:oleObj>
                </mc:Choice>
                <mc:Fallback>
                  <p:oleObj r:id="rId8" imgW="1651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977" y="4508"/>
                          <a:ext cx="508" cy="12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文本框 12"/>
          <p:cNvSpPr txBox="1"/>
          <p:nvPr/>
        </p:nvSpPr>
        <p:spPr>
          <a:xfrm>
            <a:off x="7029450" y="3719195"/>
            <a:ext cx="3911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775970" y="339090"/>
            <a:ext cx="5629910" cy="1770380"/>
            <a:chOff x="1575" y="562"/>
            <a:chExt cx="8866" cy="2788"/>
          </a:xfrm>
        </p:grpSpPr>
        <p:sp>
          <p:nvSpPr>
            <p:cNvPr id="27" name="矩形 26"/>
            <p:cNvSpPr/>
            <p:nvPr/>
          </p:nvSpPr>
          <p:spPr>
            <a:xfrm>
              <a:off x="1575" y="562"/>
              <a:ext cx="8866" cy="2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zh-CN" alt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已知反比例函数      </a:t>
              </a:r>
              <a:r>
                <a:rPr lang="en-US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.</a:t>
              </a:r>
              <a:endParaRPr lang="zh-CN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r>
                <a:rPr lang="zh-CN" alt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求</a:t>
              </a:r>
              <a:r>
                <a:rPr lang="en-US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zh-CN" alt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的值</a:t>
              </a:r>
              <a:r>
                <a:rPr 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r>
                <a:rPr lang="zh-CN" alt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它的图像位于哪些象限</a:t>
              </a:r>
              <a:r>
                <a:rPr 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5057" name="对象 814" descr="4737513801432079674328"/>
            <p:cNvGraphicFramePr>
              <a:graphicFrameLocks noChangeAspect="1"/>
            </p:cNvGraphicFramePr>
            <p:nvPr/>
          </p:nvGraphicFramePr>
          <p:xfrm>
            <a:off x="6044" y="693"/>
            <a:ext cx="3713" cy="7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7" name="Equation" r:id="rId3" imgW="1040765" imgH="254000" progId="Equation.DSMT4">
                    <p:embed/>
                  </p:oleObj>
                </mc:Choice>
                <mc:Fallback>
                  <p:oleObj name="Equation" r:id="rId3" imgW="1040765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044" y="693"/>
                          <a:ext cx="3713" cy="79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矩形 29"/>
          <p:cNvSpPr/>
          <p:nvPr/>
        </p:nvSpPr>
        <p:spPr>
          <a:xfrm>
            <a:off x="831215" y="2160270"/>
            <a:ext cx="5916930" cy="112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依题意可得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24915" y="3507740"/>
            <a:ext cx="6183630" cy="1151890"/>
            <a:chOff x="1929" y="5524"/>
            <a:chExt cx="9738" cy="1814"/>
          </a:xfrm>
        </p:grpSpPr>
        <p:sp>
          <p:nvSpPr>
            <p:cNvPr id="29" name="矩形 28"/>
            <p:cNvSpPr/>
            <p:nvPr/>
          </p:nvSpPr>
          <p:spPr>
            <a:xfrm>
              <a:off x="1929" y="5568"/>
              <a:ext cx="9739" cy="1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当</a:t>
              </a:r>
              <a:r>
                <a:rPr lang="en-US" sz="28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m=-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时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代入函数表达式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得</a:t>
              </a:r>
              <a:r>
                <a:rPr lang="en-US" sz="28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∴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它的图像位于第二、四象限</a:t>
              </a:r>
              <a:r>
                <a:rPr lang="en-US" sz="28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253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925" y="5524"/>
            <a:ext cx="1141" cy="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r:id="rId5" imgW="393700" imgH="393700" progId="Equation.KSEE3">
                    <p:embed/>
                  </p:oleObj>
                </mc:Choice>
                <mc:Fallback>
                  <p:oleObj r:id="rId5" imgW="393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925" y="5524"/>
                          <a:ext cx="1141" cy="1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7656" name="文本框 99"/>
          <p:cNvSpPr txBox="1"/>
          <p:nvPr/>
        </p:nvSpPr>
        <p:spPr>
          <a:xfrm>
            <a:off x="614045" y="996950"/>
            <a:ext cx="346456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反比例函数图像及位置：</a:t>
            </a:r>
            <a:endParaRPr lang="zh-CN" altLang="en-US" sz="24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21665" y="1688783"/>
          <a:ext cx="6920350" cy="3798677"/>
        </p:xfrm>
        <a:graphic>
          <a:graphicData uri="http://schemas.openxmlformats.org/drawingml/2006/table">
            <a:tbl>
              <a:tblPr/>
              <a:tblGrid>
                <a:gridCol w="2562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反比例函数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表达式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图象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位置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3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第一、三象限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83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第二、四象限</a:t>
                      </a:r>
                    </a:p>
                  </a:txBody>
                  <a:tcPr marL="0" marR="0" marT="0" marB="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680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93140" y="2909570"/>
          <a:ext cx="16113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r:id="rId4" imgW="851535" imgH="406400" progId="Equation.KSEE3">
                  <p:embed/>
                </p:oleObj>
              </mc:Choice>
              <mc:Fallback>
                <p:oleObj r:id="rId4" imgW="851535" imgH="406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3140" y="2909570"/>
                        <a:ext cx="1611313" cy="768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81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93140" y="4279583"/>
          <a:ext cx="16113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6" imgW="851535" imgH="406400" progId="Equation.KSEE3">
                  <p:embed/>
                </p:oleObj>
              </mc:Choice>
              <mc:Fallback>
                <p:oleObj r:id="rId6" imgW="851535" imgH="406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3140" y="4279583"/>
                        <a:ext cx="1611313" cy="768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82" name="图片 -2147482149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569653" y="2665095"/>
            <a:ext cx="128111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83" name="图片 -214748214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579178" y="4092258"/>
            <a:ext cx="1317625" cy="1123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99"/>
          <p:cNvSpPr txBox="1"/>
          <p:nvPr/>
        </p:nvSpPr>
        <p:spPr>
          <a:xfrm>
            <a:off x="7625080" y="1751330"/>
            <a:ext cx="4108450" cy="152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反比例函数图像的位置特征：</a:t>
            </a:r>
            <a:r>
              <a:rPr lang="zh-CN" altLang="en-US" sz="2400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中心对称（原点）；</a:t>
            </a: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轴对称（</a:t>
            </a:r>
            <a:r>
              <a:rPr lang="en-US" altLang="zh-CN" sz="2400" i="1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i="1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i="1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2400" i="1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062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400">
              <a:solidFill>
                <a:srgbClr val="0624D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84" name="New picture"/>
          <p:cNvPicPr/>
          <p:nvPr/>
        </p:nvPicPr>
        <p:blipFill>
          <a:blip r:embed="rId10"/>
          <a:stretch>
            <a:fillRect/>
          </a:stretch>
        </p:blipFill>
        <p:spPr>
          <a:xfrm>
            <a:off x="12496800" y="124714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170" y="1081405"/>
            <a:ext cx="11394440" cy="704850"/>
          </a:xfrm>
          <a:prstGeom prst="rect">
            <a:avLst/>
          </a:prstGeom>
          <a:noFill/>
          <a:ln>
            <a:miter lim="800000"/>
          </a:ln>
        </p:spPr>
        <p:txBody>
          <a:bodyPr vert="horz" lIns="101600" tIns="0" rIns="82550" bIns="0" rtlCol="0">
            <a:noAutofit/>
          </a:bodyPr>
          <a:lstStyle/>
          <a:p>
            <a:pPr marR="0" lvl="0" algn="l" defTabSz="6858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i="0" u="none" strike="noStrike" kern="1200" cap="none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</a:t>
            </a:r>
            <a:r>
              <a:rPr kumimoji="0" lang="zh-CN" altLang="en-US" sz="2800" i="0" u="none" strike="noStrike" kern="1200" cap="none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我们学习一次函数时，研究了函数的哪些内容</a:t>
            </a:r>
            <a:r>
              <a:rPr kumimoji="0" lang="en-US" altLang="zh-CN" sz="2800" i="0" u="none" strike="noStrike" kern="1200" cap="none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  <a:r>
              <a:rPr kumimoji="0" lang="zh-CN" altLang="en-US" sz="2800" i="0" u="none" strike="noStrike" kern="1200" cap="none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是如何进行研究的</a:t>
            </a:r>
            <a:r>
              <a:rPr kumimoji="0" lang="en-US" altLang="zh-CN" sz="2800" i="0" u="none" strike="noStrike" kern="1200" cap="none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55320" y="1792605"/>
            <a:ext cx="9267190" cy="2054860"/>
          </a:xfrm>
          <a:prstGeom prst="rect">
            <a:avLst/>
          </a:prstGeom>
          <a:noFill/>
          <a:ln w="19050">
            <a:solidFill>
              <a:srgbClr val="0624D5"/>
            </a:solidFill>
            <a:prstDash val="dash"/>
          </a:ln>
          <a:effectLst/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+mn-ea"/>
              </a:rPr>
              <a:t>    </a:t>
            </a:r>
            <a:r>
              <a:rPr lang="zh-CN" altLang="en-US" sz="2800" dirty="0" smtClean="0">
                <a:solidFill>
                  <a:schemeClr val="tx1"/>
                </a:solidFill>
                <a:latin typeface="宋体" panose="02010600030101010101" pitchFamily="2" charset="-122"/>
                <a:ea typeface="+mn-ea"/>
              </a:rPr>
              <a:t>我们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研究了函数的</a:t>
            </a:r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解析式、图象、性质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，根据解析式，通过列表、描点、连线</a:t>
            </a:r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画出函数图象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，从图象的</a:t>
            </a:r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形状、位置、增减性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等多个方面分析归纳函数的性质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481965" y="4241165"/>
            <a:ext cx="6850380" cy="575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</a:rPr>
              <a:t>画函数图象的一般方法和步骤是怎样的</a:t>
            </a:r>
            <a:r>
              <a:rPr lang="en-US" altLang="zh-CN" sz="28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6" name="矩形 35"/>
          <p:cNvSpPr/>
          <p:nvPr/>
        </p:nvSpPr>
        <p:spPr>
          <a:xfrm>
            <a:off x="723237" y="5268273"/>
            <a:ext cx="3027680" cy="521970"/>
          </a:xfrm>
          <a:prstGeom prst="rect">
            <a:avLst/>
          </a:prstGeom>
          <a:ln w="19050">
            <a:solidFill>
              <a:srgbClr val="0624D5"/>
            </a:solidFill>
            <a:prstDash val="dash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列表、描点、连线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32765" y="884555"/>
            <a:ext cx="4561840" cy="745490"/>
            <a:chOff x="1008" y="1774"/>
            <a:chExt cx="7184" cy="1174"/>
          </a:xfrm>
        </p:grpSpPr>
        <p:sp>
          <p:nvSpPr>
            <p:cNvPr id="6153" name="文本框 2"/>
            <p:cNvSpPr txBox="1"/>
            <p:nvPr/>
          </p:nvSpPr>
          <p:spPr>
            <a:xfrm>
              <a:off x="1008" y="2001"/>
              <a:ext cx="718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画出反比例函数       的图像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6154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062" y="1774"/>
            <a:ext cx="1174" cy="1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r:id="rId4" imgW="397510" imgH="397510" progId="Equation.3">
                    <p:embed/>
                  </p:oleObj>
                </mc:Choice>
                <mc:Fallback>
                  <p:oleObj r:id="rId4" imgW="397510" imgH="39751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062" y="1774"/>
                          <a:ext cx="1174" cy="117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表格 2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38480" y="2445068"/>
          <a:ext cx="7488238" cy="1028382"/>
        </p:xfrm>
        <a:graphic>
          <a:graphicData uri="http://schemas.openxmlformats.org/drawingml/2006/table">
            <a:tbl>
              <a:tblPr/>
              <a:tblGrid>
                <a:gridCol w="8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53720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2000" i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en-US" altLang="x-none" sz="2000" i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0000" marR="90000" marT="46800" marB="468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2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223" name="Group 268"/>
          <p:cNvGrpSpPr/>
          <p:nvPr/>
        </p:nvGrpSpPr>
        <p:grpSpPr>
          <a:xfrm>
            <a:off x="562293" y="2938463"/>
            <a:ext cx="862012" cy="650875"/>
            <a:chOff x="0" y="0"/>
            <a:chExt cx="543" cy="410"/>
          </a:xfrm>
        </p:grpSpPr>
        <p:sp>
          <p:nvSpPr>
            <p:cNvPr id="6224" name="Text Box 269"/>
            <p:cNvSpPr txBox="1"/>
            <p:nvPr/>
          </p:nvSpPr>
          <p:spPr>
            <a:xfrm>
              <a:off x="0" y="77"/>
              <a:ext cx="48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00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=</a:t>
              </a:r>
            </a:p>
          </p:txBody>
        </p:sp>
        <p:sp>
          <p:nvSpPr>
            <p:cNvPr id="6225" name="Text Box 270"/>
            <p:cNvSpPr txBox="1"/>
            <p:nvPr/>
          </p:nvSpPr>
          <p:spPr>
            <a:xfrm>
              <a:off x="263" y="160"/>
              <a:ext cx="27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6226" name="Text Box 271"/>
            <p:cNvSpPr txBox="1"/>
            <p:nvPr/>
          </p:nvSpPr>
          <p:spPr>
            <a:xfrm>
              <a:off x="263" y="0"/>
              <a:ext cx="28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6227" name="Line 272"/>
            <p:cNvSpPr/>
            <p:nvPr/>
          </p:nvSpPr>
          <p:spPr>
            <a:xfrm>
              <a:off x="272" y="214"/>
              <a:ext cx="181" cy="0"/>
            </a:xfrm>
            <a:prstGeom prst="line">
              <a:avLst/>
            </a:prstGeom>
            <a:ln w="158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4" name="Text Box 479"/>
          <p:cNvSpPr txBox="1"/>
          <p:nvPr/>
        </p:nvSpPr>
        <p:spPr>
          <a:xfrm>
            <a:off x="4816158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5" name="Text Box 480"/>
          <p:cNvSpPr txBox="1"/>
          <p:nvPr/>
        </p:nvSpPr>
        <p:spPr>
          <a:xfrm>
            <a:off x="4835843" y="306546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6" name="Text Box 481"/>
          <p:cNvSpPr txBox="1"/>
          <p:nvPr/>
        </p:nvSpPr>
        <p:spPr>
          <a:xfrm>
            <a:off x="5269230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7" name="Text Box 482"/>
          <p:cNvSpPr txBox="1"/>
          <p:nvPr/>
        </p:nvSpPr>
        <p:spPr>
          <a:xfrm>
            <a:off x="5269230" y="306546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9" name="Text Box 483"/>
          <p:cNvSpPr txBox="1"/>
          <p:nvPr/>
        </p:nvSpPr>
        <p:spPr>
          <a:xfrm>
            <a:off x="5772468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30" name="Text Box 484"/>
          <p:cNvSpPr txBox="1"/>
          <p:nvPr/>
        </p:nvSpPr>
        <p:spPr>
          <a:xfrm>
            <a:off x="5772468" y="306546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1" name="Text Box 485"/>
          <p:cNvSpPr txBox="1"/>
          <p:nvPr/>
        </p:nvSpPr>
        <p:spPr>
          <a:xfrm>
            <a:off x="6204268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2" name="Text Box 486"/>
          <p:cNvSpPr txBox="1"/>
          <p:nvPr/>
        </p:nvSpPr>
        <p:spPr>
          <a:xfrm>
            <a:off x="6161405" y="3065463"/>
            <a:ext cx="57626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1.5</a:t>
            </a:r>
          </a:p>
        </p:txBody>
      </p:sp>
      <p:sp>
        <p:nvSpPr>
          <p:cNvPr id="33" name="Text Box 487"/>
          <p:cNvSpPr txBox="1"/>
          <p:nvPr/>
        </p:nvSpPr>
        <p:spPr>
          <a:xfrm>
            <a:off x="6709093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34" name="Text Box 488"/>
          <p:cNvSpPr txBox="1"/>
          <p:nvPr/>
        </p:nvSpPr>
        <p:spPr>
          <a:xfrm>
            <a:off x="6636068" y="3065463"/>
            <a:ext cx="576262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1.2</a:t>
            </a:r>
          </a:p>
        </p:txBody>
      </p:sp>
      <p:sp>
        <p:nvSpPr>
          <p:cNvPr id="35" name="Text Box 489"/>
          <p:cNvSpPr txBox="1"/>
          <p:nvPr/>
        </p:nvSpPr>
        <p:spPr>
          <a:xfrm>
            <a:off x="7176770" y="251682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6" name="Text Box 490"/>
          <p:cNvSpPr txBox="1"/>
          <p:nvPr/>
        </p:nvSpPr>
        <p:spPr>
          <a:xfrm>
            <a:off x="7212330" y="306546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37" name="Text Box 492"/>
          <p:cNvSpPr txBox="1"/>
          <p:nvPr/>
        </p:nvSpPr>
        <p:spPr>
          <a:xfrm>
            <a:off x="4331335" y="2552700"/>
            <a:ext cx="4241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38" name="Text Box 493"/>
          <p:cNvSpPr txBox="1"/>
          <p:nvPr/>
        </p:nvSpPr>
        <p:spPr>
          <a:xfrm>
            <a:off x="4273868" y="3065463"/>
            <a:ext cx="5048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39" name="Text Box 494"/>
          <p:cNvSpPr txBox="1"/>
          <p:nvPr/>
        </p:nvSpPr>
        <p:spPr>
          <a:xfrm>
            <a:off x="3779520" y="2552700"/>
            <a:ext cx="4152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40" name="Text Box 495"/>
          <p:cNvSpPr txBox="1"/>
          <p:nvPr/>
        </p:nvSpPr>
        <p:spPr>
          <a:xfrm>
            <a:off x="3770630" y="3065463"/>
            <a:ext cx="5048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42" name="Text Box 496"/>
          <p:cNvSpPr txBox="1"/>
          <p:nvPr/>
        </p:nvSpPr>
        <p:spPr>
          <a:xfrm>
            <a:off x="3346450" y="2552700"/>
            <a:ext cx="42545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47" name="Text Box 497"/>
          <p:cNvSpPr txBox="1"/>
          <p:nvPr/>
        </p:nvSpPr>
        <p:spPr>
          <a:xfrm>
            <a:off x="2776855" y="3065463"/>
            <a:ext cx="649288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-1.5</a:t>
            </a:r>
          </a:p>
        </p:txBody>
      </p:sp>
      <p:sp>
        <p:nvSpPr>
          <p:cNvPr id="48" name="Text Box 498"/>
          <p:cNvSpPr txBox="1"/>
          <p:nvPr/>
        </p:nvSpPr>
        <p:spPr>
          <a:xfrm>
            <a:off x="3337243" y="3065463"/>
            <a:ext cx="5048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49" name="Text Box 499"/>
          <p:cNvSpPr txBox="1"/>
          <p:nvPr/>
        </p:nvSpPr>
        <p:spPr>
          <a:xfrm>
            <a:off x="2842895" y="2552700"/>
            <a:ext cx="4495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50" name="Text Box 500"/>
          <p:cNvSpPr txBox="1"/>
          <p:nvPr/>
        </p:nvSpPr>
        <p:spPr>
          <a:xfrm>
            <a:off x="2382520" y="2552700"/>
            <a:ext cx="4349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51" name="Text Box 501"/>
          <p:cNvSpPr txBox="1"/>
          <p:nvPr/>
        </p:nvSpPr>
        <p:spPr>
          <a:xfrm>
            <a:off x="2287905" y="3065463"/>
            <a:ext cx="649288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-1.2</a:t>
            </a:r>
          </a:p>
        </p:txBody>
      </p:sp>
      <p:sp>
        <p:nvSpPr>
          <p:cNvPr id="52" name="Text Box 502"/>
          <p:cNvSpPr txBox="1"/>
          <p:nvPr/>
        </p:nvSpPr>
        <p:spPr>
          <a:xfrm>
            <a:off x="1892300" y="2552700"/>
            <a:ext cx="4349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53" name="Text Box 503"/>
          <p:cNvSpPr txBox="1"/>
          <p:nvPr/>
        </p:nvSpPr>
        <p:spPr>
          <a:xfrm>
            <a:off x="1897380" y="3065780"/>
            <a:ext cx="42672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54" name="Text Box 504"/>
          <p:cNvSpPr txBox="1"/>
          <p:nvPr/>
        </p:nvSpPr>
        <p:spPr>
          <a:xfrm>
            <a:off x="7577455" y="255238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55" name="Text Box 505"/>
          <p:cNvSpPr txBox="1"/>
          <p:nvPr/>
        </p:nvSpPr>
        <p:spPr>
          <a:xfrm>
            <a:off x="7577455" y="306546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56" name="Text Box 506"/>
          <p:cNvSpPr txBox="1"/>
          <p:nvPr/>
        </p:nvSpPr>
        <p:spPr>
          <a:xfrm>
            <a:off x="1379855" y="249777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57" name="Text Box 507"/>
          <p:cNvSpPr txBox="1"/>
          <p:nvPr/>
        </p:nvSpPr>
        <p:spPr>
          <a:xfrm>
            <a:off x="1379855" y="300831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02933" y="1856423"/>
            <a:ext cx="1097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列表：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7" name="Text Box 38"/>
          <p:cNvSpPr txBox="1"/>
          <p:nvPr/>
        </p:nvSpPr>
        <p:spPr>
          <a:xfrm>
            <a:off x="552291" y="535940"/>
            <a:ext cx="8302625" cy="52197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根据表中</a:t>
            </a:r>
            <a:r>
              <a:rPr lang="en-US" altLang="x-none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x,y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的数值在坐标平面中描点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x,y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</a:t>
            </a:r>
            <a:r>
              <a:rPr lang="en-US" altLang="x-none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;</a:t>
            </a:r>
          </a:p>
        </p:txBody>
      </p:sp>
      <p:sp>
        <p:nvSpPr>
          <p:cNvPr id="6585" name="Rectangle 82"/>
          <p:cNvSpPr/>
          <p:nvPr/>
        </p:nvSpPr>
        <p:spPr>
          <a:xfrm>
            <a:off x="584200" y="1297305"/>
            <a:ext cx="11074400" cy="69405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t">
            <a:spAutoFit/>
          </a:bodyPr>
          <a:lstStyle/>
          <a:p>
            <a:pPr lvl="0" eaLnBrk="1" fontAlgn="base" hangingPunct="1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如图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再用平滑曲线顺次连接各点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就得到反比例函数的图像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．</a:t>
            </a:r>
          </a:p>
        </p:txBody>
      </p:sp>
      <p:graphicFrame>
        <p:nvGraphicFramePr>
          <p:cNvPr id="6346" name="表格 634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96098" y="2502853"/>
          <a:ext cx="3638550" cy="3695700"/>
        </p:xfrm>
        <a:graphic>
          <a:graphicData uri="http://schemas.openxmlformats.org/drawingml/2006/table">
            <a:tbl>
              <a:tblPr/>
              <a:tblGrid>
                <a:gridCol w="30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517" name="Text Box 450"/>
          <p:cNvSpPr txBox="1"/>
          <p:nvPr/>
        </p:nvSpPr>
        <p:spPr>
          <a:xfrm>
            <a:off x="3782060" y="4301490"/>
            <a:ext cx="2968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518" name="Text Box 451"/>
          <p:cNvSpPr txBox="1"/>
          <p:nvPr/>
        </p:nvSpPr>
        <p:spPr>
          <a:xfrm>
            <a:off x="4083685" y="4301490"/>
            <a:ext cx="2968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519" name="Text Box 452"/>
          <p:cNvSpPr txBox="1"/>
          <p:nvPr/>
        </p:nvSpPr>
        <p:spPr>
          <a:xfrm>
            <a:off x="4386898" y="4301490"/>
            <a:ext cx="2968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520" name="Text Box 453"/>
          <p:cNvSpPr txBox="1"/>
          <p:nvPr/>
        </p:nvSpPr>
        <p:spPr>
          <a:xfrm>
            <a:off x="4675823" y="4301490"/>
            <a:ext cx="2968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521" name="Text Box 454"/>
          <p:cNvSpPr txBox="1"/>
          <p:nvPr/>
        </p:nvSpPr>
        <p:spPr>
          <a:xfrm>
            <a:off x="5012373" y="4301490"/>
            <a:ext cx="2968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522" name="Text Box 455"/>
          <p:cNvSpPr txBox="1"/>
          <p:nvPr/>
        </p:nvSpPr>
        <p:spPr>
          <a:xfrm>
            <a:off x="5325110" y="4301490"/>
            <a:ext cx="2968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523" name="Text Box 456"/>
          <p:cNvSpPr txBox="1"/>
          <p:nvPr/>
        </p:nvSpPr>
        <p:spPr>
          <a:xfrm>
            <a:off x="3137535" y="4287203"/>
            <a:ext cx="371475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524" name="Text Box 457"/>
          <p:cNvSpPr txBox="1"/>
          <p:nvPr/>
        </p:nvSpPr>
        <p:spPr>
          <a:xfrm>
            <a:off x="2546985" y="4287203"/>
            <a:ext cx="371475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6525" name="Text Box 458"/>
          <p:cNvSpPr txBox="1"/>
          <p:nvPr/>
        </p:nvSpPr>
        <p:spPr>
          <a:xfrm>
            <a:off x="2848610" y="4287203"/>
            <a:ext cx="3730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6526" name="Text Box 459"/>
          <p:cNvSpPr txBox="1"/>
          <p:nvPr/>
        </p:nvSpPr>
        <p:spPr>
          <a:xfrm>
            <a:off x="2245360" y="4287203"/>
            <a:ext cx="371475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6527" name="Text Box 460"/>
          <p:cNvSpPr txBox="1"/>
          <p:nvPr/>
        </p:nvSpPr>
        <p:spPr>
          <a:xfrm>
            <a:off x="1918335" y="4287203"/>
            <a:ext cx="3730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6528" name="Text Box 461"/>
          <p:cNvSpPr txBox="1"/>
          <p:nvPr/>
        </p:nvSpPr>
        <p:spPr>
          <a:xfrm>
            <a:off x="1623060" y="4287203"/>
            <a:ext cx="3730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6529" name="Text Box 462"/>
          <p:cNvSpPr txBox="1"/>
          <p:nvPr/>
        </p:nvSpPr>
        <p:spPr>
          <a:xfrm>
            <a:off x="3420110" y="3904615"/>
            <a:ext cx="2968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530" name="Text Box 463"/>
          <p:cNvSpPr txBox="1"/>
          <p:nvPr/>
        </p:nvSpPr>
        <p:spPr>
          <a:xfrm>
            <a:off x="3405823" y="3590290"/>
            <a:ext cx="2968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531" name="Text Box 464"/>
          <p:cNvSpPr txBox="1"/>
          <p:nvPr/>
        </p:nvSpPr>
        <p:spPr>
          <a:xfrm>
            <a:off x="3405823" y="3274378"/>
            <a:ext cx="295275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532" name="Text Box 465"/>
          <p:cNvSpPr txBox="1"/>
          <p:nvPr/>
        </p:nvSpPr>
        <p:spPr>
          <a:xfrm>
            <a:off x="3405823" y="2961640"/>
            <a:ext cx="2968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533" name="Text Box 466"/>
          <p:cNvSpPr txBox="1"/>
          <p:nvPr/>
        </p:nvSpPr>
        <p:spPr>
          <a:xfrm>
            <a:off x="3389948" y="4463415"/>
            <a:ext cx="371475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534" name="Text Box 467"/>
          <p:cNvSpPr txBox="1"/>
          <p:nvPr/>
        </p:nvSpPr>
        <p:spPr>
          <a:xfrm>
            <a:off x="3359785" y="4779328"/>
            <a:ext cx="3730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6535" name="Text Box 468"/>
          <p:cNvSpPr txBox="1"/>
          <p:nvPr/>
        </p:nvSpPr>
        <p:spPr>
          <a:xfrm>
            <a:off x="3374073" y="5077778"/>
            <a:ext cx="3730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6536" name="Text Box 469"/>
          <p:cNvSpPr txBox="1"/>
          <p:nvPr/>
        </p:nvSpPr>
        <p:spPr>
          <a:xfrm>
            <a:off x="3361373" y="5396865"/>
            <a:ext cx="371475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6537" name="Text Box 470"/>
          <p:cNvSpPr txBox="1"/>
          <p:nvPr/>
        </p:nvSpPr>
        <p:spPr>
          <a:xfrm>
            <a:off x="3540760" y="4301490"/>
            <a:ext cx="2968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6538" name="Line 471"/>
          <p:cNvSpPr/>
          <p:nvPr/>
        </p:nvSpPr>
        <p:spPr>
          <a:xfrm>
            <a:off x="1781810" y="4345940"/>
            <a:ext cx="38163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39" name="Line 472"/>
          <p:cNvSpPr/>
          <p:nvPr/>
        </p:nvSpPr>
        <p:spPr>
          <a:xfrm flipH="1" flipV="1">
            <a:off x="3602673" y="2167890"/>
            <a:ext cx="0" cy="406717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0" name="Text Box 473"/>
          <p:cNvSpPr txBox="1"/>
          <p:nvPr/>
        </p:nvSpPr>
        <p:spPr>
          <a:xfrm>
            <a:off x="3366135" y="6017578"/>
            <a:ext cx="3730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6541" name="Text Box 474"/>
          <p:cNvSpPr txBox="1"/>
          <p:nvPr/>
        </p:nvSpPr>
        <p:spPr>
          <a:xfrm>
            <a:off x="3367723" y="5684203"/>
            <a:ext cx="3730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6542" name="Text Box 475"/>
          <p:cNvSpPr txBox="1"/>
          <p:nvPr/>
        </p:nvSpPr>
        <p:spPr>
          <a:xfrm>
            <a:off x="3407410" y="2647315"/>
            <a:ext cx="2968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543" name="Text Box 476"/>
          <p:cNvSpPr txBox="1"/>
          <p:nvPr/>
        </p:nvSpPr>
        <p:spPr>
          <a:xfrm>
            <a:off x="3407410" y="2331403"/>
            <a:ext cx="296863" cy="2794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544" name="Text Box 477"/>
          <p:cNvSpPr txBox="1"/>
          <p:nvPr/>
        </p:nvSpPr>
        <p:spPr>
          <a:xfrm>
            <a:off x="5534660" y="4231640"/>
            <a:ext cx="28733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545" name="Text Box 478"/>
          <p:cNvSpPr txBox="1"/>
          <p:nvPr/>
        </p:nvSpPr>
        <p:spPr>
          <a:xfrm>
            <a:off x="3588385" y="2161540"/>
            <a:ext cx="287338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6546" name="Oval 508"/>
          <p:cNvSpPr/>
          <p:nvPr/>
        </p:nvSpPr>
        <p:spPr>
          <a:xfrm>
            <a:off x="3877310" y="245999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7" name="Oval 509"/>
          <p:cNvSpPr/>
          <p:nvPr/>
        </p:nvSpPr>
        <p:spPr>
          <a:xfrm>
            <a:off x="4194810" y="3366453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8" name="Oval 510"/>
          <p:cNvSpPr/>
          <p:nvPr/>
        </p:nvSpPr>
        <p:spPr>
          <a:xfrm>
            <a:off x="4469448" y="370776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49" name="Oval 511"/>
          <p:cNvSpPr/>
          <p:nvPr/>
        </p:nvSpPr>
        <p:spPr>
          <a:xfrm>
            <a:off x="4799648" y="3871278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0" name="Oval 512"/>
          <p:cNvSpPr/>
          <p:nvPr/>
        </p:nvSpPr>
        <p:spPr>
          <a:xfrm>
            <a:off x="5086985" y="3942715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1" name="Oval 513"/>
          <p:cNvSpPr/>
          <p:nvPr/>
        </p:nvSpPr>
        <p:spPr>
          <a:xfrm>
            <a:off x="5390198" y="398716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2" name="Oval 514"/>
          <p:cNvSpPr/>
          <p:nvPr/>
        </p:nvSpPr>
        <p:spPr>
          <a:xfrm>
            <a:off x="3285173" y="614616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3" name="Oval 515"/>
          <p:cNvSpPr/>
          <p:nvPr/>
        </p:nvSpPr>
        <p:spPr>
          <a:xfrm>
            <a:off x="2942273" y="525081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4" name="Oval 516"/>
          <p:cNvSpPr/>
          <p:nvPr/>
        </p:nvSpPr>
        <p:spPr>
          <a:xfrm>
            <a:off x="2667635" y="4922203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5" name="Oval 517"/>
          <p:cNvSpPr/>
          <p:nvPr/>
        </p:nvSpPr>
        <p:spPr>
          <a:xfrm>
            <a:off x="2364423" y="4753928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6" name="Oval 518"/>
          <p:cNvSpPr/>
          <p:nvPr/>
        </p:nvSpPr>
        <p:spPr>
          <a:xfrm>
            <a:off x="2062798" y="4652328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7" name="Oval 519"/>
          <p:cNvSpPr/>
          <p:nvPr/>
        </p:nvSpPr>
        <p:spPr>
          <a:xfrm>
            <a:off x="1759585" y="460629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8" name="Freeform 520"/>
          <p:cNvSpPr/>
          <p:nvPr/>
        </p:nvSpPr>
        <p:spPr>
          <a:xfrm>
            <a:off x="3875723" y="2358390"/>
            <a:ext cx="1655762" cy="165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2987" y="1340836"/>
              </a:cxn>
              <a:cxn ang="0">
                <a:pos x="1655763" y="1657350"/>
              </a:cxn>
            </a:cxnLst>
            <a:rect l="0" t="0" r="0" b="0"/>
            <a:pathLst>
              <a:path w="1179" h="953">
                <a:moveTo>
                  <a:pt x="0" y="0"/>
                </a:moveTo>
                <a:cubicBezTo>
                  <a:pt x="106" y="306"/>
                  <a:pt x="212" y="612"/>
                  <a:pt x="408" y="771"/>
                </a:cubicBezTo>
                <a:cubicBezTo>
                  <a:pt x="604" y="930"/>
                  <a:pt x="891" y="941"/>
                  <a:pt x="1179" y="953"/>
                </a:cubicBezTo>
              </a:path>
            </a:pathLst>
          </a:custGeom>
          <a:noFill/>
          <a:ln w="31750" cap="flat" cmpd="sng">
            <a:solidFill>
              <a:srgbClr val="0624D5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559" name="Freeform 521"/>
          <p:cNvSpPr/>
          <p:nvPr/>
        </p:nvSpPr>
        <p:spPr>
          <a:xfrm>
            <a:off x="1731010" y="4615815"/>
            <a:ext cx="1657350" cy="1673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1483" y="352946"/>
              </a:cxn>
              <a:cxn ang="0">
                <a:pos x="1657350" y="1673225"/>
              </a:cxn>
            </a:cxnLst>
            <a:rect l="0" t="0" r="0" b="0"/>
            <a:pathLst>
              <a:path w="1031" h="1024">
                <a:moveTo>
                  <a:pt x="0" y="0"/>
                </a:moveTo>
                <a:cubicBezTo>
                  <a:pt x="225" y="22"/>
                  <a:pt x="451" y="45"/>
                  <a:pt x="623" y="216"/>
                </a:cubicBezTo>
                <a:cubicBezTo>
                  <a:pt x="795" y="387"/>
                  <a:pt x="913" y="705"/>
                  <a:pt x="1031" y="1024"/>
                </a:cubicBezTo>
              </a:path>
            </a:pathLst>
          </a:custGeom>
          <a:noFill/>
          <a:ln w="31750" cap="flat" cmpd="sng">
            <a:solidFill>
              <a:srgbClr val="0624D5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573" name="Group 549"/>
          <p:cNvGrpSpPr/>
          <p:nvPr/>
        </p:nvGrpSpPr>
        <p:grpSpPr>
          <a:xfrm>
            <a:off x="4380548" y="2661603"/>
            <a:ext cx="871537" cy="652463"/>
            <a:chOff x="0" y="0"/>
            <a:chExt cx="549" cy="411"/>
          </a:xfrm>
        </p:grpSpPr>
        <p:sp>
          <p:nvSpPr>
            <p:cNvPr id="7599" name="Text Box 550"/>
            <p:cNvSpPr txBox="1"/>
            <p:nvPr/>
          </p:nvSpPr>
          <p:spPr>
            <a:xfrm>
              <a:off x="0" y="77"/>
              <a:ext cx="48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40404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en-US" altLang="zh-CN" sz="2000">
                  <a:solidFill>
                    <a:srgbClr val="040404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=</a:t>
              </a:r>
            </a:p>
          </p:txBody>
        </p:sp>
        <p:sp>
          <p:nvSpPr>
            <p:cNvPr id="7600" name="Text Box 551"/>
            <p:cNvSpPr txBox="1"/>
            <p:nvPr/>
          </p:nvSpPr>
          <p:spPr>
            <a:xfrm>
              <a:off x="263" y="160"/>
              <a:ext cx="272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40404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601" name="Text Box 552"/>
            <p:cNvSpPr txBox="1"/>
            <p:nvPr/>
          </p:nvSpPr>
          <p:spPr>
            <a:xfrm>
              <a:off x="269" y="0"/>
              <a:ext cx="28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40404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7602" name="Line 553"/>
            <p:cNvSpPr/>
            <p:nvPr/>
          </p:nvSpPr>
          <p:spPr>
            <a:xfrm>
              <a:off x="272" y="214"/>
              <a:ext cx="181" cy="0"/>
            </a:xfrm>
            <a:prstGeom prst="line">
              <a:avLst/>
            </a:prstGeom>
            <a:ln w="15875" cap="flat" cmpd="sng">
              <a:solidFill>
                <a:srgbClr val="0404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6313805" y="4377055"/>
            <a:ext cx="4324350" cy="1383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发现：</a:t>
            </a:r>
            <a:r>
              <a:rPr lang="zh-CN" altLang="en-US" sz="2800" dirty="0"/>
              <a:t>函数图像与坐标轴没有交点，因为自变量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800" dirty="0"/>
              <a:t>和函数值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800" dirty="0"/>
              <a:t>都不可能是</a:t>
            </a:r>
            <a:r>
              <a:rPr lang="en-US" altLang="zh-CN" sz="2800" dirty="0"/>
              <a:t>0</a:t>
            </a:r>
          </a:p>
        </p:txBody>
      </p:sp>
      <p:sp>
        <p:nvSpPr>
          <p:cNvPr id="498" name="AutoShape 108"/>
          <p:cNvSpPr/>
          <p:nvPr/>
        </p:nvSpPr>
        <p:spPr>
          <a:xfrm>
            <a:off x="4564063" y="1404303"/>
            <a:ext cx="2819400" cy="1295400"/>
          </a:xfrm>
          <a:prstGeom prst="wedgeRoundRectCallout">
            <a:avLst>
              <a:gd name="adj1" fmla="val -68412"/>
              <a:gd name="adj2" fmla="val 58651"/>
              <a:gd name="adj3" fmla="val 16667"/>
            </a:avLst>
          </a:prstGeom>
          <a:gradFill rotWithShape="0">
            <a:gsLst>
              <a:gs pos="0">
                <a:srgbClr val="E7F3C3"/>
              </a:gs>
              <a:gs pos="100000">
                <a:srgbClr val="99CC00"/>
              </a:gs>
            </a:gsLst>
            <a:path path="rect">
              <a:fillToRect l="50000" t="50000" r="50000" b="50000"/>
            </a:path>
          </a:gradFill>
          <a:ln w="12700">
            <a:noFill/>
          </a:ln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用光滑曲线连结时要</a:t>
            </a:r>
          </a:p>
          <a:p>
            <a:pPr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自左向右顺次连结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7" grpId="0"/>
      <p:bldP spid="6518" grpId="0"/>
      <p:bldP spid="6519" grpId="0"/>
      <p:bldP spid="6520" grpId="0"/>
      <p:bldP spid="6521" grpId="0"/>
      <p:bldP spid="6522" grpId="0"/>
      <p:bldP spid="6523" grpId="0"/>
      <p:bldP spid="6524" grpId="0"/>
      <p:bldP spid="6525" grpId="0"/>
      <p:bldP spid="6526" grpId="0"/>
      <p:bldP spid="6527" grpId="0"/>
      <p:bldP spid="6528" grpId="0"/>
      <p:bldP spid="6530" grpId="0"/>
      <p:bldP spid="6531" grpId="0"/>
      <p:bldP spid="6532" grpId="0"/>
      <p:bldP spid="6533" grpId="0"/>
      <p:bldP spid="6534" grpId="0"/>
      <p:bldP spid="6535" grpId="0"/>
      <p:bldP spid="6536" grpId="0"/>
      <p:bldP spid="6540" grpId="0"/>
      <p:bldP spid="6542" grpId="0"/>
      <p:bldP spid="6543" grpId="0"/>
      <p:bldP spid="6544" grpId="0"/>
      <p:bldP spid="6545" grpId="0"/>
      <p:bldP spid="6546" grpId="0" animBg="1"/>
      <p:bldP spid="6547" grpId="0" animBg="1"/>
      <p:bldP spid="6548" grpId="0" animBg="1"/>
      <p:bldP spid="6549" grpId="0" animBg="1"/>
      <p:bldP spid="6550" grpId="0" animBg="1"/>
      <p:bldP spid="6551" grpId="0" animBg="1"/>
      <p:bldP spid="6552" grpId="0" animBg="1"/>
      <p:bldP spid="6553" grpId="0" animBg="1"/>
      <p:bldP spid="6554" grpId="0" animBg="1"/>
      <p:bldP spid="6555" grpId="0" animBg="1"/>
      <p:bldP spid="6556" grpId="0" animBg="1"/>
      <p:bldP spid="6557" grpId="0" animBg="1"/>
      <p:bldP spid="4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532765" y="906780"/>
            <a:ext cx="4667885" cy="738505"/>
            <a:chOff x="1008" y="1809"/>
            <a:chExt cx="7351" cy="1163"/>
          </a:xfrm>
        </p:grpSpPr>
        <p:sp>
          <p:nvSpPr>
            <p:cNvPr id="6153" name="文本框 2"/>
            <p:cNvSpPr txBox="1"/>
            <p:nvPr/>
          </p:nvSpPr>
          <p:spPr>
            <a:xfrm>
              <a:off x="1008" y="2001"/>
              <a:ext cx="7351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画出反比例函数        的图像</a:t>
              </a: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6154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003" y="1809"/>
            <a:ext cx="1464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r:id="rId4" imgW="495300" imgH="393700" progId="Equation.3">
                    <p:embed/>
                  </p:oleObj>
                </mc:Choice>
                <mc:Fallback>
                  <p:oleObj r:id="rId4" imgW="4953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003" y="1809"/>
                          <a:ext cx="1464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2" name="表格 5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38480" y="2445068"/>
          <a:ext cx="7488238" cy="1028382"/>
        </p:xfrm>
        <a:graphic>
          <a:graphicData uri="http://schemas.openxmlformats.org/drawingml/2006/table">
            <a:tbl>
              <a:tblPr/>
              <a:tblGrid>
                <a:gridCol w="8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5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537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2000" i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en-US" altLang="x-none" sz="2000" i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0000" marR="90000" marT="46800" marB="468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2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200">
                        <a:solidFill>
                          <a:srgbClr val="0000FF"/>
                        </a:solidFill>
                        <a:latin typeface="Calibri" panose="020F0502020204030204" pitchFamily="2"/>
                      </a:endParaRPr>
                    </a:p>
                  </a:txBody>
                  <a:tcPr marL="90000" marR="90000" marT="46800" marB="4680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" name="Text Box 479"/>
          <p:cNvSpPr txBox="1"/>
          <p:nvPr/>
        </p:nvSpPr>
        <p:spPr>
          <a:xfrm>
            <a:off x="4816158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54" name="Text Box 480"/>
          <p:cNvSpPr txBox="1"/>
          <p:nvPr/>
        </p:nvSpPr>
        <p:spPr>
          <a:xfrm>
            <a:off x="4692650" y="3065780"/>
            <a:ext cx="43243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55" name="Text Box 481"/>
          <p:cNvSpPr txBox="1"/>
          <p:nvPr/>
        </p:nvSpPr>
        <p:spPr>
          <a:xfrm>
            <a:off x="5269230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56" name="Text Box 482"/>
          <p:cNvSpPr txBox="1"/>
          <p:nvPr/>
        </p:nvSpPr>
        <p:spPr>
          <a:xfrm>
            <a:off x="5215890" y="3065780"/>
            <a:ext cx="4318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57" name="Text Box 483"/>
          <p:cNvSpPr txBox="1"/>
          <p:nvPr/>
        </p:nvSpPr>
        <p:spPr>
          <a:xfrm>
            <a:off x="5772468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58" name="Text Box 484"/>
          <p:cNvSpPr txBox="1"/>
          <p:nvPr/>
        </p:nvSpPr>
        <p:spPr>
          <a:xfrm>
            <a:off x="5647690" y="3065780"/>
            <a:ext cx="41402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59" name="Text Box 485"/>
          <p:cNvSpPr txBox="1"/>
          <p:nvPr/>
        </p:nvSpPr>
        <p:spPr>
          <a:xfrm>
            <a:off x="6204268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0" name="Text Box 486"/>
          <p:cNvSpPr txBox="1"/>
          <p:nvPr/>
        </p:nvSpPr>
        <p:spPr>
          <a:xfrm>
            <a:off x="6116955" y="3065780"/>
            <a:ext cx="62103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-1.5</a:t>
            </a:r>
          </a:p>
        </p:txBody>
      </p:sp>
      <p:sp>
        <p:nvSpPr>
          <p:cNvPr id="61" name="Text Box 487"/>
          <p:cNvSpPr txBox="1"/>
          <p:nvPr/>
        </p:nvSpPr>
        <p:spPr>
          <a:xfrm>
            <a:off x="6709093" y="255238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2" name="Text Box 488"/>
          <p:cNvSpPr txBox="1"/>
          <p:nvPr/>
        </p:nvSpPr>
        <p:spPr>
          <a:xfrm>
            <a:off x="6636385" y="3065780"/>
            <a:ext cx="6292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-1.2</a:t>
            </a:r>
          </a:p>
        </p:txBody>
      </p:sp>
      <p:sp>
        <p:nvSpPr>
          <p:cNvPr id="63" name="Text Box 489"/>
          <p:cNvSpPr txBox="1"/>
          <p:nvPr/>
        </p:nvSpPr>
        <p:spPr>
          <a:xfrm>
            <a:off x="7176770" y="2516823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4" name="Text Box 490"/>
          <p:cNvSpPr txBox="1"/>
          <p:nvPr/>
        </p:nvSpPr>
        <p:spPr>
          <a:xfrm>
            <a:off x="7131685" y="3056890"/>
            <a:ext cx="41402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5" name="Text Box 492"/>
          <p:cNvSpPr txBox="1"/>
          <p:nvPr/>
        </p:nvSpPr>
        <p:spPr>
          <a:xfrm>
            <a:off x="4331335" y="2552700"/>
            <a:ext cx="4241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6" name="Text Box 493"/>
          <p:cNvSpPr txBox="1"/>
          <p:nvPr/>
        </p:nvSpPr>
        <p:spPr>
          <a:xfrm>
            <a:off x="4273868" y="3065463"/>
            <a:ext cx="5048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7" name="Text Box 494"/>
          <p:cNvSpPr txBox="1"/>
          <p:nvPr/>
        </p:nvSpPr>
        <p:spPr>
          <a:xfrm>
            <a:off x="3779520" y="2552700"/>
            <a:ext cx="4152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68" name="Text Box 495"/>
          <p:cNvSpPr txBox="1"/>
          <p:nvPr/>
        </p:nvSpPr>
        <p:spPr>
          <a:xfrm>
            <a:off x="3770630" y="3065463"/>
            <a:ext cx="5048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9" name="Text Box 496"/>
          <p:cNvSpPr txBox="1"/>
          <p:nvPr/>
        </p:nvSpPr>
        <p:spPr>
          <a:xfrm>
            <a:off x="3346450" y="2552700"/>
            <a:ext cx="42545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70" name="Text Box 497"/>
          <p:cNvSpPr txBox="1"/>
          <p:nvPr/>
        </p:nvSpPr>
        <p:spPr>
          <a:xfrm>
            <a:off x="2776855" y="3065463"/>
            <a:ext cx="649288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1.5</a:t>
            </a:r>
          </a:p>
        </p:txBody>
      </p:sp>
      <p:sp>
        <p:nvSpPr>
          <p:cNvPr id="71" name="Text Box 498"/>
          <p:cNvSpPr txBox="1"/>
          <p:nvPr/>
        </p:nvSpPr>
        <p:spPr>
          <a:xfrm>
            <a:off x="3337243" y="3065463"/>
            <a:ext cx="5048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2" name="Text Box 499"/>
          <p:cNvSpPr txBox="1"/>
          <p:nvPr/>
        </p:nvSpPr>
        <p:spPr>
          <a:xfrm>
            <a:off x="2842895" y="2552700"/>
            <a:ext cx="4495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73" name="Text Box 500"/>
          <p:cNvSpPr txBox="1"/>
          <p:nvPr/>
        </p:nvSpPr>
        <p:spPr>
          <a:xfrm>
            <a:off x="2382520" y="2552700"/>
            <a:ext cx="4349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74" name="Text Box 501"/>
          <p:cNvSpPr txBox="1"/>
          <p:nvPr/>
        </p:nvSpPr>
        <p:spPr>
          <a:xfrm>
            <a:off x="2287905" y="3065780"/>
            <a:ext cx="6146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1.2</a:t>
            </a:r>
          </a:p>
        </p:txBody>
      </p:sp>
      <p:sp>
        <p:nvSpPr>
          <p:cNvPr id="75" name="Text Box 502"/>
          <p:cNvSpPr txBox="1"/>
          <p:nvPr/>
        </p:nvSpPr>
        <p:spPr>
          <a:xfrm>
            <a:off x="1892300" y="2552700"/>
            <a:ext cx="4349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79" name="Text Box 503"/>
          <p:cNvSpPr txBox="1"/>
          <p:nvPr/>
        </p:nvSpPr>
        <p:spPr>
          <a:xfrm>
            <a:off x="1897380" y="3065780"/>
            <a:ext cx="42672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80" name="Text Box 504"/>
          <p:cNvSpPr txBox="1"/>
          <p:nvPr/>
        </p:nvSpPr>
        <p:spPr>
          <a:xfrm>
            <a:off x="7577455" y="255238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1" name="Text Box 505"/>
          <p:cNvSpPr txBox="1"/>
          <p:nvPr/>
        </p:nvSpPr>
        <p:spPr>
          <a:xfrm>
            <a:off x="7577455" y="306546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2" name="Text Box 506"/>
          <p:cNvSpPr txBox="1"/>
          <p:nvPr/>
        </p:nvSpPr>
        <p:spPr>
          <a:xfrm>
            <a:off x="1379855" y="249777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3" name="Text Box 507"/>
          <p:cNvSpPr txBox="1"/>
          <p:nvPr/>
        </p:nvSpPr>
        <p:spPr>
          <a:xfrm>
            <a:off x="1379855" y="3008313"/>
            <a:ext cx="468313" cy="396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602933" y="1856423"/>
            <a:ext cx="1097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列表：</a:t>
            </a:r>
          </a:p>
        </p:txBody>
      </p:sp>
      <p:graphicFrame>
        <p:nvGraphicFramePr>
          <p:cNvPr id="85" name="对象 51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" y="2926080"/>
          <a:ext cx="812800" cy="64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6" imgW="495300" imgH="393700" progId="Equation.3">
                  <p:embed/>
                </p:oleObj>
              </mc:Choice>
              <mc:Fallback>
                <p:oleObj r:id="rId6" imgW="4953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" y="2926080"/>
                        <a:ext cx="812800" cy="6457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7" name="Text Box 38"/>
          <p:cNvSpPr txBox="1"/>
          <p:nvPr/>
        </p:nvSpPr>
        <p:spPr>
          <a:xfrm>
            <a:off x="628650" y="549910"/>
            <a:ext cx="8302625" cy="52197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根据表中</a:t>
            </a:r>
            <a:r>
              <a:rPr lang="en-US" altLang="x-none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x,y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的数值在坐标平面中描点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x,y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</a:t>
            </a:r>
            <a:r>
              <a:rPr lang="en-US" altLang="x-none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;</a:t>
            </a:r>
          </a:p>
        </p:txBody>
      </p:sp>
      <p:sp>
        <p:nvSpPr>
          <p:cNvPr id="6585" name="Rectangle 82"/>
          <p:cNvSpPr/>
          <p:nvPr/>
        </p:nvSpPr>
        <p:spPr>
          <a:xfrm>
            <a:off x="584200" y="1297305"/>
            <a:ext cx="11074400" cy="69405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t">
            <a:spAutoFit/>
          </a:bodyPr>
          <a:lstStyle/>
          <a:p>
            <a:pPr lvl="0" eaLnBrk="1" fontAlgn="base" hangingPunct="1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如图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再用平滑曲线顺次连接各点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就得到反比例函数的图像</a:t>
            </a:r>
            <a:r>
              <a:rPr lang="zh-CN" altLang="en-US" sz="2800" strike="noStrike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．</a:t>
            </a:r>
          </a:p>
        </p:txBody>
      </p:sp>
      <p:graphicFrame>
        <p:nvGraphicFramePr>
          <p:cNvPr id="6146" name="内容占位符 6145"/>
          <p:cNvGraphicFramePr>
            <a:graphicFrameLocks noGrp="1"/>
          </p:cNvGraphicFramePr>
          <p:nvPr>
            <p:ph idx="1"/>
          </p:nvPr>
        </p:nvGraphicFramePr>
        <p:xfrm>
          <a:off x="2233613" y="2526030"/>
          <a:ext cx="3651250" cy="3673475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4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600">
                        <a:latin typeface="Calibri" panose="020F0502020204030204" pitchFamily="2"/>
                      </a:endParaRPr>
                    </a:p>
                  </a:txBody>
                  <a:tcPr>
                    <a:lnL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317" name="Text Box 173"/>
          <p:cNvSpPr txBox="1"/>
          <p:nvPr/>
        </p:nvSpPr>
        <p:spPr>
          <a:xfrm>
            <a:off x="4219575" y="4337368"/>
            <a:ext cx="2968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318" name="Text Box 174"/>
          <p:cNvSpPr txBox="1"/>
          <p:nvPr/>
        </p:nvSpPr>
        <p:spPr>
          <a:xfrm>
            <a:off x="4521200" y="4337368"/>
            <a:ext cx="2968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319" name="Text Box 175"/>
          <p:cNvSpPr txBox="1"/>
          <p:nvPr/>
        </p:nvSpPr>
        <p:spPr>
          <a:xfrm>
            <a:off x="4824413" y="4337368"/>
            <a:ext cx="2968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320" name="Text Box 176"/>
          <p:cNvSpPr txBox="1"/>
          <p:nvPr/>
        </p:nvSpPr>
        <p:spPr>
          <a:xfrm>
            <a:off x="5113338" y="4337368"/>
            <a:ext cx="2968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321" name="Text Box 177"/>
          <p:cNvSpPr txBox="1"/>
          <p:nvPr/>
        </p:nvSpPr>
        <p:spPr>
          <a:xfrm>
            <a:off x="5449888" y="4337368"/>
            <a:ext cx="2968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322" name="Text Box 178"/>
          <p:cNvSpPr txBox="1"/>
          <p:nvPr/>
        </p:nvSpPr>
        <p:spPr>
          <a:xfrm>
            <a:off x="5762625" y="4337368"/>
            <a:ext cx="2968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323" name="Text Box 179"/>
          <p:cNvSpPr txBox="1"/>
          <p:nvPr/>
        </p:nvSpPr>
        <p:spPr>
          <a:xfrm>
            <a:off x="3575050" y="4323080"/>
            <a:ext cx="371475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324" name="Text Box 180"/>
          <p:cNvSpPr txBox="1"/>
          <p:nvPr/>
        </p:nvSpPr>
        <p:spPr>
          <a:xfrm>
            <a:off x="2984500" y="4323080"/>
            <a:ext cx="371475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6325" name="Text Box 181"/>
          <p:cNvSpPr txBox="1"/>
          <p:nvPr/>
        </p:nvSpPr>
        <p:spPr>
          <a:xfrm>
            <a:off x="3286125" y="4323080"/>
            <a:ext cx="3730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6326" name="Text Box 182"/>
          <p:cNvSpPr txBox="1"/>
          <p:nvPr/>
        </p:nvSpPr>
        <p:spPr>
          <a:xfrm>
            <a:off x="2682875" y="4323080"/>
            <a:ext cx="371475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6327" name="Text Box 183"/>
          <p:cNvSpPr txBox="1"/>
          <p:nvPr/>
        </p:nvSpPr>
        <p:spPr>
          <a:xfrm>
            <a:off x="2355850" y="4323080"/>
            <a:ext cx="3730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6328" name="Text Box 184"/>
          <p:cNvSpPr txBox="1"/>
          <p:nvPr/>
        </p:nvSpPr>
        <p:spPr>
          <a:xfrm>
            <a:off x="2060575" y="4323080"/>
            <a:ext cx="3730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6329" name="Text Box 185"/>
          <p:cNvSpPr txBox="1"/>
          <p:nvPr/>
        </p:nvSpPr>
        <p:spPr>
          <a:xfrm>
            <a:off x="3857625" y="3940493"/>
            <a:ext cx="2968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330" name="Text Box 186"/>
          <p:cNvSpPr txBox="1"/>
          <p:nvPr/>
        </p:nvSpPr>
        <p:spPr>
          <a:xfrm>
            <a:off x="3843338" y="3626168"/>
            <a:ext cx="2968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331" name="Text Box 187"/>
          <p:cNvSpPr txBox="1"/>
          <p:nvPr/>
        </p:nvSpPr>
        <p:spPr>
          <a:xfrm>
            <a:off x="3843338" y="3310255"/>
            <a:ext cx="295275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332" name="Text Box 188"/>
          <p:cNvSpPr txBox="1"/>
          <p:nvPr/>
        </p:nvSpPr>
        <p:spPr>
          <a:xfrm>
            <a:off x="3843338" y="2997518"/>
            <a:ext cx="296862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333" name="Text Box 189"/>
          <p:cNvSpPr txBox="1"/>
          <p:nvPr/>
        </p:nvSpPr>
        <p:spPr>
          <a:xfrm>
            <a:off x="3827463" y="4499293"/>
            <a:ext cx="371475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334" name="Text Box 190"/>
          <p:cNvSpPr txBox="1"/>
          <p:nvPr/>
        </p:nvSpPr>
        <p:spPr>
          <a:xfrm>
            <a:off x="3797300" y="4815205"/>
            <a:ext cx="3730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6335" name="Text Box 191"/>
          <p:cNvSpPr txBox="1"/>
          <p:nvPr/>
        </p:nvSpPr>
        <p:spPr>
          <a:xfrm>
            <a:off x="3811588" y="5113655"/>
            <a:ext cx="3730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6336" name="Text Box 192"/>
          <p:cNvSpPr txBox="1"/>
          <p:nvPr/>
        </p:nvSpPr>
        <p:spPr>
          <a:xfrm>
            <a:off x="3798888" y="5432743"/>
            <a:ext cx="371475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6337" name="Text Box 193"/>
          <p:cNvSpPr txBox="1"/>
          <p:nvPr/>
        </p:nvSpPr>
        <p:spPr>
          <a:xfrm>
            <a:off x="3978275" y="4337368"/>
            <a:ext cx="2968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6338" name="Line 194"/>
          <p:cNvSpPr/>
          <p:nvPr/>
        </p:nvSpPr>
        <p:spPr>
          <a:xfrm>
            <a:off x="2219325" y="4381818"/>
            <a:ext cx="38163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39" name="Line 195"/>
          <p:cNvSpPr/>
          <p:nvPr/>
        </p:nvSpPr>
        <p:spPr>
          <a:xfrm flipH="1" flipV="1">
            <a:off x="4064000" y="2095818"/>
            <a:ext cx="9525" cy="412591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40" name="Text Box 196"/>
          <p:cNvSpPr txBox="1"/>
          <p:nvPr/>
        </p:nvSpPr>
        <p:spPr>
          <a:xfrm>
            <a:off x="3803650" y="6053455"/>
            <a:ext cx="373063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6341" name="Text Box 197"/>
          <p:cNvSpPr txBox="1"/>
          <p:nvPr/>
        </p:nvSpPr>
        <p:spPr>
          <a:xfrm>
            <a:off x="3805238" y="5720080"/>
            <a:ext cx="373062" cy="2746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6342" name="Text Box 198"/>
          <p:cNvSpPr txBox="1"/>
          <p:nvPr/>
        </p:nvSpPr>
        <p:spPr>
          <a:xfrm>
            <a:off x="3844925" y="2683193"/>
            <a:ext cx="296863" cy="2746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343" name="Text Box 199"/>
          <p:cNvSpPr txBox="1"/>
          <p:nvPr/>
        </p:nvSpPr>
        <p:spPr>
          <a:xfrm>
            <a:off x="3844925" y="2367280"/>
            <a:ext cx="296863" cy="2794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344" name="Text Box 200"/>
          <p:cNvSpPr txBox="1"/>
          <p:nvPr/>
        </p:nvSpPr>
        <p:spPr>
          <a:xfrm>
            <a:off x="4075113" y="2205355"/>
            <a:ext cx="287337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6345" name="Text Box 201"/>
          <p:cNvSpPr txBox="1"/>
          <p:nvPr/>
        </p:nvSpPr>
        <p:spPr>
          <a:xfrm>
            <a:off x="5972175" y="4267518"/>
            <a:ext cx="28733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6560" name="Oval 536"/>
          <p:cNvSpPr/>
          <p:nvPr/>
        </p:nvSpPr>
        <p:spPr>
          <a:xfrm>
            <a:off x="3705225" y="2502218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1" name="Oval 537"/>
          <p:cNvSpPr/>
          <p:nvPr/>
        </p:nvSpPr>
        <p:spPr>
          <a:xfrm>
            <a:off x="3405188" y="341503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2" name="Oval 538"/>
          <p:cNvSpPr/>
          <p:nvPr/>
        </p:nvSpPr>
        <p:spPr>
          <a:xfrm>
            <a:off x="3154363" y="371983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3" name="Oval 539"/>
          <p:cNvSpPr/>
          <p:nvPr/>
        </p:nvSpPr>
        <p:spPr>
          <a:xfrm>
            <a:off x="2800350" y="391668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4" name="Oval 540"/>
          <p:cNvSpPr/>
          <p:nvPr/>
        </p:nvSpPr>
        <p:spPr>
          <a:xfrm>
            <a:off x="2503488" y="399288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5" name="Oval 541"/>
          <p:cNvSpPr/>
          <p:nvPr/>
        </p:nvSpPr>
        <p:spPr>
          <a:xfrm>
            <a:off x="2208213" y="4061143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6" name="Oval 542"/>
          <p:cNvSpPr/>
          <p:nvPr/>
        </p:nvSpPr>
        <p:spPr>
          <a:xfrm>
            <a:off x="4325938" y="618998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7" name="Oval 543"/>
          <p:cNvSpPr/>
          <p:nvPr/>
        </p:nvSpPr>
        <p:spPr>
          <a:xfrm>
            <a:off x="4630738" y="5275580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8" name="Oval 544"/>
          <p:cNvSpPr/>
          <p:nvPr/>
        </p:nvSpPr>
        <p:spPr>
          <a:xfrm>
            <a:off x="4948238" y="4973955"/>
            <a:ext cx="71437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69" name="Oval 545"/>
          <p:cNvSpPr/>
          <p:nvPr/>
        </p:nvSpPr>
        <p:spPr>
          <a:xfrm>
            <a:off x="5219700" y="4829493"/>
            <a:ext cx="71438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70" name="Oval 546"/>
          <p:cNvSpPr/>
          <p:nvPr/>
        </p:nvSpPr>
        <p:spPr>
          <a:xfrm>
            <a:off x="5527675" y="4723130"/>
            <a:ext cx="71438" cy="71438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71" name="Oval 547"/>
          <p:cNvSpPr/>
          <p:nvPr/>
        </p:nvSpPr>
        <p:spPr>
          <a:xfrm>
            <a:off x="5837238" y="4651693"/>
            <a:ext cx="71437" cy="71437"/>
          </a:xfrm>
          <a:prstGeom prst="ellipse">
            <a:avLst/>
          </a:prstGeom>
          <a:gradFill rotWithShape="0">
            <a:gsLst>
              <a:gs pos="0">
                <a:srgbClr val="454545"/>
              </a:gs>
              <a:gs pos="50000">
                <a:schemeClr val="folHlink"/>
              </a:gs>
              <a:gs pos="100000">
                <a:srgbClr val="454545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72" name="Freeform 548"/>
          <p:cNvSpPr/>
          <p:nvPr/>
        </p:nvSpPr>
        <p:spPr>
          <a:xfrm>
            <a:off x="1843088" y="2313305"/>
            <a:ext cx="1958975" cy="1854200"/>
          </a:xfrm>
          <a:custGeom>
            <a:avLst/>
            <a:gdLst/>
            <a:ahLst/>
            <a:cxnLst>
              <a:cxn ang="0">
                <a:pos x="1958975" y="0"/>
              </a:cxn>
              <a:cxn ang="0">
                <a:pos x="1384163" y="1386881"/>
              </a:cxn>
              <a:cxn ang="0">
                <a:pos x="0" y="1854200"/>
              </a:cxn>
            </a:cxnLst>
            <a:rect l="0" t="0" r="0" b="0"/>
            <a:pathLst>
              <a:path w="1019" h="984">
                <a:moveTo>
                  <a:pt x="1019" y="0"/>
                </a:moveTo>
                <a:cubicBezTo>
                  <a:pt x="954" y="286"/>
                  <a:pt x="890" y="572"/>
                  <a:pt x="720" y="736"/>
                </a:cubicBezTo>
                <a:cubicBezTo>
                  <a:pt x="550" y="900"/>
                  <a:pt x="275" y="942"/>
                  <a:pt x="0" y="984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578" name="Group 554"/>
          <p:cNvGrpSpPr/>
          <p:nvPr/>
        </p:nvGrpSpPr>
        <p:grpSpPr>
          <a:xfrm>
            <a:off x="2406650" y="2610168"/>
            <a:ext cx="1079500" cy="601663"/>
            <a:chOff x="0" y="0"/>
            <a:chExt cx="680" cy="379"/>
          </a:xfrm>
        </p:grpSpPr>
        <p:sp>
          <p:nvSpPr>
            <p:cNvPr id="7604" name="Text Box 555"/>
            <p:cNvSpPr txBox="1"/>
            <p:nvPr/>
          </p:nvSpPr>
          <p:spPr>
            <a:xfrm>
              <a:off x="0" y="10"/>
              <a:ext cx="68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40404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en-US" altLang="zh-CN" sz="2000">
                  <a:solidFill>
                    <a:srgbClr val="040404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=</a:t>
              </a:r>
              <a:r>
                <a:rPr lang="en-US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7605" name="Text Box 556"/>
            <p:cNvSpPr txBox="1"/>
            <p:nvPr/>
          </p:nvSpPr>
          <p:spPr>
            <a:xfrm>
              <a:off x="336" y="128"/>
              <a:ext cx="224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40404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606" name="Text Box 557"/>
            <p:cNvSpPr txBox="1"/>
            <p:nvPr/>
          </p:nvSpPr>
          <p:spPr>
            <a:xfrm>
              <a:off x="335" y="0"/>
              <a:ext cx="22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40404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7607" name="Line 558"/>
            <p:cNvSpPr/>
            <p:nvPr/>
          </p:nvSpPr>
          <p:spPr>
            <a:xfrm>
              <a:off x="281" y="210"/>
              <a:ext cx="45" cy="0"/>
            </a:xfrm>
            <a:prstGeom prst="line">
              <a:avLst/>
            </a:prstGeom>
            <a:ln w="15875" cap="flat" cmpd="sng">
              <a:solidFill>
                <a:srgbClr val="0404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08" name="Line 559"/>
            <p:cNvSpPr/>
            <p:nvPr/>
          </p:nvSpPr>
          <p:spPr>
            <a:xfrm>
              <a:off x="363" y="210"/>
              <a:ext cx="136" cy="0"/>
            </a:xfrm>
            <a:prstGeom prst="line">
              <a:avLst/>
            </a:prstGeom>
            <a:ln w="15875" cap="flat" cmpd="sng">
              <a:solidFill>
                <a:srgbClr val="0404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584" name="Freeform 560"/>
          <p:cNvSpPr/>
          <p:nvPr/>
        </p:nvSpPr>
        <p:spPr>
          <a:xfrm>
            <a:off x="4351338" y="4615180"/>
            <a:ext cx="1614487" cy="1716088"/>
          </a:xfrm>
          <a:custGeom>
            <a:avLst/>
            <a:gdLst/>
            <a:ahLst/>
            <a:cxnLst>
              <a:cxn ang="0">
                <a:pos x="0" y="1716088"/>
              </a:cxn>
              <a:cxn ang="0">
                <a:pos x="318911" y="694858"/>
              </a:cxn>
              <a:cxn ang="0">
                <a:pos x="687652" y="368485"/>
              </a:cxn>
              <a:cxn ang="0">
                <a:pos x="956733" y="210563"/>
              </a:cxn>
              <a:cxn ang="0">
                <a:pos x="1305542" y="94753"/>
              </a:cxn>
              <a:cxn ang="0">
                <a:pos x="1614487" y="0"/>
              </a:cxn>
            </a:cxnLst>
            <a:rect l="0" t="0" r="0" b="0"/>
            <a:pathLst>
              <a:path w="972" h="978">
                <a:moveTo>
                  <a:pt x="0" y="978"/>
                </a:moveTo>
                <a:cubicBezTo>
                  <a:pt x="61" y="751"/>
                  <a:pt x="123" y="524"/>
                  <a:pt x="192" y="396"/>
                </a:cubicBezTo>
                <a:cubicBezTo>
                  <a:pt x="261" y="268"/>
                  <a:pt x="350" y="256"/>
                  <a:pt x="414" y="210"/>
                </a:cubicBezTo>
                <a:cubicBezTo>
                  <a:pt x="478" y="164"/>
                  <a:pt x="514" y="146"/>
                  <a:pt x="576" y="120"/>
                </a:cubicBezTo>
                <a:cubicBezTo>
                  <a:pt x="638" y="94"/>
                  <a:pt x="720" y="74"/>
                  <a:pt x="786" y="54"/>
                </a:cubicBezTo>
                <a:cubicBezTo>
                  <a:pt x="852" y="34"/>
                  <a:pt x="912" y="17"/>
                  <a:pt x="97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7" grpId="0"/>
      <p:bldP spid="6318" grpId="0"/>
      <p:bldP spid="6319" grpId="0"/>
      <p:bldP spid="6320" grpId="0"/>
      <p:bldP spid="6321" grpId="0"/>
      <p:bldP spid="6322" grpId="0"/>
      <p:bldP spid="6323" grpId="0"/>
      <p:bldP spid="6324" grpId="0"/>
      <p:bldP spid="6325" grpId="0"/>
      <p:bldP spid="6326" grpId="0"/>
      <p:bldP spid="6327" grpId="0"/>
      <p:bldP spid="6328" grpId="0"/>
      <p:bldP spid="6329" grpId="0"/>
      <p:bldP spid="6330" grpId="0"/>
      <p:bldP spid="6331" grpId="0"/>
      <p:bldP spid="6332" grpId="0"/>
      <p:bldP spid="6333" grpId="0"/>
      <p:bldP spid="6334" grpId="0"/>
      <p:bldP spid="6335" grpId="0"/>
      <p:bldP spid="6336" grpId="0"/>
      <p:bldP spid="6337" grpId="0"/>
      <p:bldP spid="6340" grpId="0"/>
      <p:bldP spid="6341" grpId="0"/>
      <p:bldP spid="6342" grpId="0"/>
      <p:bldP spid="6343" grpId="0"/>
      <p:bldP spid="6344" grpId="0"/>
      <p:bldP spid="6345" grpId="0"/>
      <p:bldP spid="6560" grpId="0" animBg="1"/>
      <p:bldP spid="6561" grpId="0" animBg="1"/>
      <p:bldP spid="6562" grpId="0" animBg="1"/>
      <p:bldP spid="6563" grpId="0" animBg="1"/>
      <p:bldP spid="6564" grpId="0" animBg="1"/>
      <p:bldP spid="6565" grpId="0" animBg="1"/>
      <p:bldP spid="6566" grpId="0" animBg="1"/>
      <p:bldP spid="6567" grpId="0" animBg="1"/>
      <p:bldP spid="6568" grpId="0" animBg="1"/>
      <p:bldP spid="6569" grpId="0" animBg="1"/>
      <p:bldP spid="6570" grpId="0" animBg="1"/>
      <p:bldP spid="65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551815" y="581660"/>
            <a:ext cx="7721600" cy="1898650"/>
            <a:chOff x="869" y="916"/>
            <a:chExt cx="12160" cy="2990"/>
          </a:xfrm>
        </p:grpSpPr>
        <p:sp>
          <p:nvSpPr>
            <p:cNvPr id="7171" name="Rectangle 17"/>
            <p:cNvSpPr/>
            <p:nvPr/>
          </p:nvSpPr>
          <p:spPr>
            <a:xfrm>
              <a:off x="869" y="916"/>
              <a:ext cx="12160" cy="2991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square" anchor="t">
              <a:spAutoFit/>
            </a:bodyPr>
            <a:lstStyle/>
            <a:p>
              <a:pPr lvl="0" eaLnBrk="1" fontAlgn="base" hangingPunct="1">
                <a:lnSpc>
                  <a:spcPct val="140000"/>
                </a:lnSpc>
              </a:pPr>
              <a:r>
                <a:rPr lang="zh-CN" altLang="en-US" sz="2800" strike="noStrike" noProof="1">
                  <a:solidFill>
                    <a:srgbClr val="0624D5"/>
                  </a:solidFill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形状：</a:t>
              </a:r>
            </a:p>
            <a:p>
              <a:pPr lvl="0" eaLnBrk="1" fontAlgn="base" hangingPunct="1">
                <a:lnSpc>
                  <a:spcPct val="140000"/>
                </a:lnSpc>
              </a:pPr>
              <a:r>
                <a:rPr lang="zh-CN" altLang="en-US" sz="2800" strike="noStrike" noProof="1">
                  <a:solidFill>
                    <a:schemeClr val="tx1"/>
                  </a:solidFill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反比例函数        的图像是由两条曲线组成的</a:t>
              </a:r>
              <a:r>
                <a:rPr lang="en-US" altLang="x-none" sz="2800" strike="noStrike" noProof="1">
                  <a:solidFill>
                    <a:schemeClr val="tx1"/>
                  </a:solidFill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  <a:r>
                <a:rPr lang="zh-CN" altLang="en-US" sz="2800" strike="noStrike" noProof="1">
                  <a:solidFill>
                    <a:schemeClr val="tx1"/>
                  </a:solidFill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因此称反比例函数的图像为双曲线</a:t>
              </a:r>
              <a:r>
                <a:rPr lang="en-US" altLang="x-none" sz="2800" strike="noStrike" noProof="1">
                  <a:solidFill>
                    <a:schemeClr val="tx1"/>
                  </a:solidFill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6154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574" y="1822"/>
            <a:ext cx="1163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r:id="rId3" imgW="393700" imgH="393700" progId="Equation.3">
                    <p:embed/>
                  </p:oleObj>
                </mc:Choice>
                <mc:Fallback>
                  <p:oleObj r:id="rId3" imgW="3937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574" y="1822"/>
                          <a:ext cx="1163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组合 41"/>
          <p:cNvGrpSpPr/>
          <p:nvPr/>
        </p:nvGrpSpPr>
        <p:grpSpPr>
          <a:xfrm>
            <a:off x="570230" y="3108325"/>
            <a:ext cx="8474710" cy="2049145"/>
            <a:chOff x="1645" y="4895"/>
            <a:chExt cx="13346" cy="3227"/>
          </a:xfrm>
        </p:grpSpPr>
        <p:sp>
          <p:nvSpPr>
            <p:cNvPr id="7172" name="Text Box 4"/>
            <p:cNvSpPr txBox="1"/>
            <p:nvPr/>
          </p:nvSpPr>
          <p:spPr>
            <a:xfrm>
              <a:off x="1645" y="4895"/>
              <a:ext cx="13347" cy="319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square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noProof="1">
                  <a:solidFill>
                    <a:srgbClr val="0624D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位置</a:t>
              </a:r>
              <a:r>
                <a:rPr lang="en-US" altLang="x-none" sz="2800" noProof="1">
                  <a:solidFill>
                    <a:srgbClr val="0624D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: 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函数               的两条曲线分别位于第一、三象限内</a:t>
              </a:r>
              <a:r>
                <a:rPr lang="en-US" altLang="x-none" sz="28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函数               的两条曲线分别位于第二、四象限内</a:t>
              </a:r>
              <a:r>
                <a:rPr lang="en-US" altLang="x-none" sz="28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38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919" y="5956"/>
            <a:ext cx="2477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r:id="rId5" imgW="838200" imgH="393700" progId="Equation.3">
                    <p:embed/>
                  </p:oleObj>
                </mc:Choice>
                <mc:Fallback>
                  <p:oleObj r:id="rId5" imgW="8382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919" y="5956"/>
                          <a:ext cx="2477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893" y="6960"/>
            <a:ext cx="2477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r:id="rId7" imgW="838200" imgH="393700" progId="Equation.3">
                    <p:embed/>
                  </p:oleObj>
                </mc:Choice>
                <mc:Fallback>
                  <p:oleObj r:id="rId7" imgW="8382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893" y="6960"/>
                          <a:ext cx="2477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文本框 99"/>
          <p:cNvSpPr txBox="1"/>
          <p:nvPr/>
        </p:nvSpPr>
        <p:spPr>
          <a:xfrm>
            <a:off x="555625" y="715645"/>
            <a:ext cx="845756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624D5"/>
                </a:solidFill>
                <a:latin typeface="宋体" panose="02010600030101010101" pitchFamily="2" charset="-122"/>
              </a:rPr>
              <a:t>特征：</a:t>
            </a:r>
            <a:r>
              <a:rPr lang="en-US" altLang="en-US" sz="2800" dirty="0">
                <a:solidFill>
                  <a:srgbClr val="0624D5"/>
                </a:solidFill>
                <a:latin typeface="宋体" panose="02010600030101010101" pitchFamily="2" charset="-122"/>
              </a:rPr>
              <a:t>  </a:t>
            </a:r>
            <a:r>
              <a:rPr lang="en-US" altLang="en-US" sz="2800" dirty="0">
                <a:latin typeface="宋体" panose="02010600030101010101" pitchFamily="2" charset="-122"/>
              </a:rPr>
              <a:t>  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</a:rPr>
              <a:t>双曲线既是一个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轴对称图形又是一个中心对称图形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624D5"/>
                </a:solidFill>
                <a:latin typeface="宋体" panose="02010600030101010101" pitchFamily="2" charset="-122"/>
              </a:rPr>
              <a:t>对称轴</a:t>
            </a:r>
            <a:r>
              <a:rPr lang="zh-CN" altLang="en-US" sz="2800" dirty="0">
                <a:latin typeface="宋体" panose="02010600030101010101" pitchFamily="2" charset="-122"/>
              </a:rPr>
              <a:t>有两条，分别是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直线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与直线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；</a:t>
            </a:r>
            <a:endParaRPr lang="en-US" altLang="zh-CN" sz="2800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624D5"/>
                </a:solidFill>
                <a:latin typeface="宋体" panose="02010600030101010101" pitchFamily="2" charset="-122"/>
              </a:rPr>
              <a:t>对称中心</a:t>
            </a:r>
            <a:r>
              <a:rPr lang="zh-CN" altLang="en-US" sz="2800" dirty="0">
                <a:latin typeface="宋体" panose="02010600030101010101" pitchFamily="2" charset="-122"/>
              </a:rPr>
              <a:t>是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坐标原点</a:t>
            </a:r>
            <a:r>
              <a:rPr lang="zh-CN" altLang="en-US" sz="2800" dirty="0">
                <a:latin typeface="宋体" panose="02010600030101010101" pitchFamily="2" charset="-122"/>
              </a:rPr>
              <a:t>，任何一条经过原点的直线只要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</a:rPr>
              <a:t>与双曲线有两个交点，则这两个交点关于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原点</a:t>
            </a:r>
            <a:r>
              <a:rPr lang="zh-CN" altLang="en-US" sz="2800" dirty="0">
                <a:latin typeface="宋体" panose="02010600030101010101" pitchFamily="2" charset="-122"/>
              </a:rPr>
              <a:t>对称．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87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charRg st="52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87">
                                            <p:txEl>
                                              <p:charRg st="52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charRg st="76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587">
                                            <p:txEl>
                                              <p:charRg st="76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552906" y="826135"/>
            <a:ext cx="9660255" cy="1781175"/>
            <a:chOff x="283" y="1301"/>
            <a:chExt cx="15213" cy="2805"/>
          </a:xfrm>
        </p:grpSpPr>
        <p:sp>
          <p:nvSpPr>
            <p:cNvPr id="12" name="矩形 11"/>
            <p:cNvSpPr/>
            <p:nvPr/>
          </p:nvSpPr>
          <p:spPr>
            <a:xfrm>
              <a:off x="283" y="1318"/>
              <a:ext cx="15213" cy="2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2800" dirty="0" smtClean="0">
                  <a:solidFill>
                    <a:srgbClr val="FF0000"/>
                  </a:solidFill>
                </a:rPr>
                <a:t>例</a:t>
              </a:r>
              <a:r>
                <a:rPr lang="en-US" altLang="zh-CN" sz="2800" dirty="0" smtClean="0"/>
                <a:t> </a:t>
              </a:r>
              <a:r>
                <a:rPr lang="zh-CN" altLang="zh-CN" sz="2800" dirty="0" smtClean="0"/>
                <a:t>已知点</a:t>
              </a:r>
              <a:r>
                <a:rPr lang="en-US" altLang="zh-CN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zh-CN" sz="2800" dirty="0" smtClean="0"/>
                <a:t>(</a:t>
              </a:r>
              <a:r>
                <a:rPr lang="en-US" altLang="zh-CN" sz="2800" i="1" dirty="0" smtClean="0"/>
                <a:t>-</a:t>
              </a:r>
              <a:r>
                <a:rPr lang="en-US" altLang="zh-CN" sz="2800" dirty="0" smtClean="0"/>
                <a:t>6,8)</a:t>
              </a:r>
              <a:r>
                <a:rPr lang="zh-CN" altLang="zh-CN" sz="2800" dirty="0" smtClean="0"/>
                <a:t>在反比例函数</a:t>
              </a:r>
              <a:r>
                <a:rPr lang="en-US" altLang="zh-CN" sz="2800" i="1" dirty="0" smtClean="0"/>
                <a:t>       </a:t>
              </a:r>
              <a:r>
                <a:rPr lang="zh-CN" altLang="zh-CN" sz="2800" dirty="0" smtClean="0"/>
                <a:t>的图像上</a:t>
              </a:r>
              <a:r>
                <a:rPr lang="en-US" altLang="zh-CN" sz="2800" i="1" dirty="0" smtClean="0"/>
                <a:t>.</a:t>
              </a:r>
              <a:endParaRPr lang="zh-CN" altLang="zh-CN" sz="2800" dirty="0" smtClean="0"/>
            </a:p>
            <a:p>
              <a:pPr>
                <a:lnSpc>
                  <a:spcPct val="130000"/>
                </a:lnSpc>
              </a:pPr>
              <a:r>
                <a:rPr lang="en-US" altLang="zh-CN" sz="2800" dirty="0" smtClean="0"/>
                <a:t>(1)</a:t>
              </a:r>
              <a:r>
                <a:rPr lang="zh-CN" altLang="zh-CN" sz="2800" dirty="0" smtClean="0"/>
                <a:t>求这个反比例函数的表达式</a:t>
              </a:r>
              <a:r>
                <a:rPr lang="en-US" altLang="zh-CN" sz="2800" i="1" dirty="0" smtClean="0"/>
                <a:t>.</a:t>
              </a:r>
              <a:endParaRPr lang="en-US" altLang="zh-CN" sz="2800" dirty="0" smtClean="0"/>
            </a:p>
            <a:p>
              <a:pPr>
                <a:lnSpc>
                  <a:spcPct val="130000"/>
                </a:lnSpc>
              </a:pPr>
              <a:r>
                <a:rPr lang="en-US" altLang="zh-CN" sz="2800" dirty="0" smtClean="0"/>
                <a:t>(2)</a:t>
              </a:r>
              <a:r>
                <a:rPr lang="zh-CN" altLang="zh-CN" sz="2800" dirty="0" smtClean="0"/>
                <a:t>判断点</a:t>
              </a:r>
              <a:r>
                <a:rPr lang="en-US" altLang="zh-CN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zh-CN" sz="2800" dirty="0" smtClean="0"/>
                <a:t>(4,</a:t>
              </a:r>
              <a:r>
                <a:rPr lang="en-US" altLang="zh-CN" sz="2800" i="1" dirty="0" smtClean="0"/>
                <a:t>-</a:t>
              </a:r>
              <a:r>
                <a:rPr lang="en-US" altLang="zh-CN" sz="2800" dirty="0" smtClean="0"/>
                <a:t>12)</a:t>
              </a:r>
              <a:r>
                <a:rPr lang="zh-CN" altLang="zh-CN" sz="2800" dirty="0" smtClean="0"/>
                <a:t>和</a:t>
              </a:r>
              <a:r>
                <a:rPr lang="en-US" altLang="zh-CN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zh-CN" sz="2800" dirty="0" smtClean="0"/>
                <a:t>(2,24)</a:t>
              </a:r>
              <a:r>
                <a:rPr lang="zh-CN" altLang="zh-CN" sz="2800" dirty="0" smtClean="0"/>
                <a:t>是否在这个反比例函数的图像上</a:t>
              </a:r>
              <a:r>
                <a:rPr lang="en-US" altLang="zh-CN" sz="2800" i="1" dirty="0" smtClean="0"/>
                <a:t>.</a:t>
              </a:r>
            </a:p>
          </p:txBody>
        </p:sp>
        <p:graphicFrame>
          <p:nvGraphicFramePr>
            <p:cNvPr id="6154" name="对象 51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747" y="1301"/>
            <a:ext cx="1163" cy="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r:id="rId3" imgW="393700" imgH="393700" progId="Equation.3">
                    <p:embed/>
                  </p:oleObj>
                </mc:Choice>
                <mc:Fallback>
                  <p:oleObj r:id="rId3" imgW="3937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747" y="1301"/>
                          <a:ext cx="1163" cy="1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组合 29"/>
          <p:cNvGrpSpPr/>
          <p:nvPr/>
        </p:nvGrpSpPr>
        <p:grpSpPr>
          <a:xfrm>
            <a:off x="431800" y="3005773"/>
            <a:ext cx="7009130" cy="1766570"/>
            <a:chOff x="680" y="4734"/>
            <a:chExt cx="11038" cy="2782"/>
          </a:xfrm>
        </p:grpSpPr>
        <p:sp>
          <p:nvSpPr>
            <p:cNvPr id="20" name="矩形 19"/>
            <p:cNvSpPr/>
            <p:nvPr/>
          </p:nvSpPr>
          <p:spPr>
            <a:xfrm>
              <a:off x="680" y="4815"/>
              <a:ext cx="11038" cy="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800" smtClean="0">
                  <a:solidFill>
                    <a:srgbClr val="FF0000"/>
                  </a:solidFill>
                </a:rPr>
                <a:t>解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:(1)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把点</a:t>
              </a:r>
              <a:r>
                <a:rPr lang="en-US" altLang="zh-CN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(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-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6,8)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的坐标代入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 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       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,</a:t>
              </a:r>
              <a:r>
                <a:rPr lang="zh-CN" altLang="zh-CN" sz="2800" smtClean="0">
                  <a:solidFill>
                    <a:srgbClr val="FF0000"/>
                  </a:solidFill>
                </a:rPr>
                <a:t>得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 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        .</a:t>
              </a:r>
              <a:endParaRPr lang="zh-CN" altLang="zh-CN" sz="2800" smtClean="0">
                <a:solidFill>
                  <a:srgbClr val="FF0000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zh-CN" altLang="zh-CN" sz="2800" smtClean="0">
                  <a:solidFill>
                    <a:srgbClr val="FF0000"/>
                  </a:solidFill>
                </a:rPr>
                <a:t>解得</a:t>
              </a:r>
              <a:r>
                <a:rPr lang="en-US" altLang="zh-CN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=-</a:t>
              </a:r>
              <a:r>
                <a:rPr lang="en-US" altLang="zh-CN" sz="2800" smtClean="0">
                  <a:solidFill>
                    <a:srgbClr val="FF0000"/>
                  </a:solidFill>
                </a:rPr>
                <a:t>48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.</a:t>
              </a:r>
              <a:endParaRPr lang="zh-CN" altLang="zh-CN" sz="2800" smtClean="0">
                <a:solidFill>
                  <a:srgbClr val="FF0000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zh-CN" altLang="zh-CN" sz="2800" smtClean="0">
                  <a:solidFill>
                    <a:srgbClr val="FF0000"/>
                  </a:solidFill>
                </a:rPr>
                <a:t>所以这个反比例函数的表达式为</a:t>
              </a:r>
              <a:r>
                <a:rPr lang="en-US" altLang="zh-CN" sz="2800" i="1" smtClean="0">
                  <a:solidFill>
                    <a:srgbClr val="FF0000"/>
                  </a:solidFill>
                </a:rPr>
                <a:t>           .</a:t>
              </a:r>
            </a:p>
          </p:txBody>
        </p:sp>
        <p:graphicFrame>
          <p:nvGraphicFramePr>
            <p:cNvPr id="10253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896" y="4734"/>
            <a:ext cx="1141" cy="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r:id="rId5" imgW="393700" imgH="393700" progId="Equation.KSEE3">
                    <p:embed/>
                  </p:oleObj>
                </mc:Choice>
                <mc:Fallback>
                  <p:oleObj r:id="rId5" imgW="393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896" y="4734"/>
                          <a:ext cx="1141" cy="1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826" y="4850"/>
            <a:ext cx="1289" cy="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r:id="rId7" imgW="444500" imgH="393700" progId="Equation.KSEE3">
                    <p:embed/>
                  </p:oleObj>
                </mc:Choice>
                <mc:Fallback>
                  <p:oleObj r:id="rId7" imgW="4445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826" y="4850"/>
                          <a:ext cx="1289" cy="1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8694" y="6372"/>
            <a:ext cx="1581" cy="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r:id="rId9" imgW="545465" imgH="393700" progId="Equation.KSEE3">
                    <p:embed/>
                  </p:oleObj>
                </mc:Choice>
                <mc:Fallback>
                  <p:oleObj r:id="rId9" imgW="545465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694" y="6372"/>
                          <a:ext cx="1581" cy="1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fc28c46-8afd-4def-bdf2-bbdb3fa24643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a7b20d-b698-420a-ba7a-d6a758284363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fc28c46-8afd-4def-bdf2-bbdb3fa24643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d96a7fe-fdb2-4707-8fc2-2731d8e1aa9d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宽屏</PresentationFormat>
  <Paragraphs>219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Equation.KSEE3</vt:lpstr>
      <vt:lpstr>Equation.DSMT4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2021-07-01T11:27:00Z</cp:lastPrinted>
  <dcterms:created xsi:type="dcterms:W3CDTF">2021-07-01T11:27:00Z</dcterms:created>
  <dcterms:modified xsi:type="dcterms:W3CDTF">2023-01-16T19:34:17Z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4EF9A45D513A41F5A84277FA87D4071B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