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6" r:id="rId2"/>
    <p:sldId id="447" r:id="rId3"/>
    <p:sldId id="442" r:id="rId4"/>
    <p:sldId id="391" r:id="rId5"/>
    <p:sldId id="396" r:id="rId6"/>
    <p:sldId id="397" r:id="rId7"/>
    <p:sldId id="419" r:id="rId8"/>
    <p:sldId id="420" r:id="rId9"/>
    <p:sldId id="422" r:id="rId10"/>
    <p:sldId id="443" r:id="rId11"/>
    <p:sldId id="424" r:id="rId12"/>
    <p:sldId id="434" r:id="rId13"/>
    <p:sldId id="435" r:id="rId14"/>
    <p:sldId id="438" r:id="rId15"/>
    <p:sldId id="392" r:id="rId16"/>
    <p:sldId id="441" r:id="rId17"/>
    <p:sldId id="44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0000"/>
    <a:srgbClr val="33CC33"/>
    <a:srgbClr val="008000"/>
    <a:srgbClr val="FF99FF"/>
    <a:srgbClr val="CCE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C399625-1870-4CBE-9986-AE771118FD6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99625-1870-4CBE-9986-AE771118FD64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F683FBE0-475A-4CBE-BD68-BAA5771CEC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54F3F1D1-BF6F-47CB-B657-5BA8CA6B04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E33357D5-E22E-4411-BE0E-5120A0426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31F90B34-3377-4AE6-B8CC-5087A2517C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D1A57C9C-165D-4906-8E94-822C3E0C52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98AF2777-F5FA-4AE0-859B-FE94113A66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5FCB8865-B756-4882-A466-B745832B70FE}" type="datetimeFigureOut">
              <a:rPr lang="zh-CN" altLang="en-US"/>
              <a:t>2023-01-17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B14F49F5-4DAB-4C45-9657-EA66699A8B8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9BC0B-D929-4122-82AD-339692A7EE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366ECA57-8CEE-468B-9AE5-450716105A9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15FAF9CD-9C1A-42C5-938B-294E4192EF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A6B5724A-C19D-43D0-A6EB-7A2FBA3288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FECAE7DF-C630-4420-83C4-115AFBB8EB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14209DB8-43DA-44CB-B77E-1318487904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A97F23D4-9F18-415C-BC0F-7E74EA9C70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518CBD2E-49F7-414E-B8E0-ADA2B34B22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401D8566-298B-4EA9-B0F1-175A0B0B04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609241F3-FE3D-47CA-B52C-61F4E20DBC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41A16B79-52EE-411C-AE9E-0B7818CCE9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85B8A662-6667-4234-B5FA-15E3ED614A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C0508A6D-3899-4401-8760-5667904218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4A545C9F-6A1F-4074-9F44-38442D808D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293DC192-BA64-4BB4-81D3-17A4EFA3E6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fld id="{186E692C-322C-4C6B-89B6-BC2DA64DB3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sng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sng"/>
            </a:lvl1pPr>
          </a:lstStyle>
          <a:p>
            <a:fld id="{FEEE1830-0E3E-442D-8D19-E63B84F5F9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7171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547601-194C-49BD-9B2F-18D4E449A5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DC80E3-63AD-4849-A7F3-957C06E8659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Documents%20and%20Settings\Administrator\&#26700;&#38754;\Unit5%20Topic3\&#35838;&#20214;\SectionC&#21442;&#32771;&#35838;&#20214;\U5T3C-4b.mp3" TargetMode="External"/><Relationship Id="rId1" Type="http://schemas.microsoft.com/office/2007/relationships/media" Target="file:///C:\Documents%20and%20Settings\Administrator\&#26700;&#38754;\Unit5%20Topic3\&#35838;&#20214;\SectionC&#21442;&#32771;&#35838;&#20214;\U5T3C-4b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1021;&#20013;&#36164;&#28304;\&#20154;&#25945;&#29256;\&#35838;&#20214;\&#20161;&#29233;&#29256;\&#19971;&#19979;\Topic3\SectionC&#21442;&#32771;&#35838;&#20214;\U5T3C-1a.mp3" TargetMode="External"/><Relationship Id="rId1" Type="http://schemas.microsoft.com/office/2007/relationships/media" Target="file:///D:\&#21021;&#20013;&#36164;&#28304;\&#20154;&#25945;&#29256;\&#35838;&#20214;\&#20161;&#29233;&#29256;\&#19971;&#19979;\Topic3\SectionC&#21442;&#32771;&#35838;&#20214;\U5T3C-1a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组合 58"/>
          <p:cNvGrpSpPr/>
          <p:nvPr/>
        </p:nvGrpSpPr>
        <p:grpSpPr bwMode="auto">
          <a:xfrm>
            <a:off x="1692275" y="1108075"/>
            <a:ext cx="6286500" cy="592138"/>
            <a:chOff x="1835772" y="972644"/>
            <a:chExt cx="6286500" cy="593139"/>
          </a:xfrm>
        </p:grpSpPr>
        <p:sp>
          <p:nvSpPr>
            <p:cNvPr id="57" name="KSO_Shape"/>
            <p:cNvSpPr/>
            <p:nvPr/>
          </p:nvSpPr>
          <p:spPr>
            <a:xfrm>
              <a:off x="2412035" y="972644"/>
              <a:ext cx="4979987" cy="585188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164" name="TextBox 3"/>
            <p:cNvSpPr>
              <a:spLocks noChangeArrowheads="1"/>
            </p:cNvSpPr>
            <p:nvPr/>
          </p:nvSpPr>
          <p:spPr bwMode="auto">
            <a:xfrm>
              <a:off x="1835772" y="980796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初中英语仁爱版七年级下</a:t>
              </a:r>
            </a:p>
          </p:txBody>
        </p:sp>
      </p:grpSp>
      <p:sp>
        <p:nvSpPr>
          <p:cNvPr id="92165" name="TextBox 9"/>
          <p:cNvSpPr>
            <a:spLocks noChangeArrowheads="1"/>
          </p:cNvSpPr>
          <p:nvPr/>
        </p:nvSpPr>
        <p:spPr bwMode="auto">
          <a:xfrm>
            <a:off x="1036638" y="2052712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Unit5  Topic3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2166" name="TextBox 10"/>
          <p:cNvSpPr>
            <a:spLocks noChangeArrowheads="1"/>
          </p:cNvSpPr>
          <p:nvPr/>
        </p:nvSpPr>
        <p:spPr bwMode="auto">
          <a:xfrm>
            <a:off x="748507" y="2616349"/>
            <a:ext cx="77818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school life is very interesting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Section C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56144" y="4186009"/>
            <a:ext cx="2408792" cy="172056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2987573" y="58052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Read the news and posters and pay attention to the formats of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news and posters.</a:t>
            </a:r>
          </a:p>
        </p:txBody>
      </p:sp>
      <p:pic>
        <p:nvPicPr>
          <p:cNvPr id="101379" name="Picture 4" descr="p22-2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00375" y="2071688"/>
            <a:ext cx="2952750" cy="3455987"/>
          </a:xfrm>
        </p:spPr>
      </p:pic>
      <p:sp>
        <p:nvSpPr>
          <p:cNvPr id="101378" name="AutoShape 3"/>
          <p:cNvSpPr>
            <a:spLocks noChangeArrowheads="1"/>
          </p:cNvSpPr>
          <p:nvPr/>
        </p:nvSpPr>
        <p:spPr bwMode="auto">
          <a:xfrm>
            <a:off x="1000125" y="2214563"/>
            <a:ext cx="7416800" cy="31686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/>
              <a:t>P22 2 三幅图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071678"/>
            <a:ext cx="326358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4" y="2060575"/>
            <a:ext cx="3097214" cy="345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6875" y="549275"/>
            <a:ext cx="84613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GB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Read the news and posters </a:t>
            </a:r>
            <a:r>
              <a:rPr lang="zh-CN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to learn </a:t>
            </a:r>
            <a:r>
              <a:rPr lang="en-GB" altLang="en-US" sz="2800" b="1" dirty="0">
                <a:solidFill>
                  <a:srgbClr val="0000FF"/>
                </a:solidFill>
                <a:ea typeface="微软雅黑" panose="020B0503020204020204" pitchFamily="34" charset="-122"/>
              </a:rPr>
              <a:t>about Hu Bin’s interesting school life. Then answer the following questions.</a:t>
            </a:r>
            <a:endParaRPr lang="zh-CN" altLang="en-US" sz="2800" b="1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1024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581525"/>
            <a:ext cx="1836738" cy="2273300"/>
          </a:xfrm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44575" y="2000250"/>
            <a:ext cx="79962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GB" altLang="en-US" sz="2800" b="1" dirty="0"/>
              <a:t>1)</a:t>
            </a:r>
            <a:r>
              <a:rPr lang="zh-CN" altLang="en-US" sz="2800" b="1" dirty="0"/>
              <a:t> </a:t>
            </a:r>
            <a:r>
              <a:rPr lang="en-GB" altLang="en-US" sz="2800" b="1" dirty="0"/>
              <a:t>When does the soccer game begin?</a:t>
            </a:r>
          </a:p>
          <a:p>
            <a:pPr algn="just">
              <a:spcBef>
                <a:spcPct val="20000"/>
              </a:spcBef>
            </a:pPr>
            <a:endParaRPr lang="en-GB" altLang="en-US" sz="2800" b="1" dirty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en-GB" altLang="en-US" sz="2800" b="1" dirty="0"/>
              <a:t>2)</a:t>
            </a:r>
            <a:r>
              <a:rPr lang="zh-CN" altLang="en-US" sz="2800" b="1" dirty="0"/>
              <a:t> </a:t>
            </a:r>
            <a:r>
              <a:rPr lang="en-GB" altLang="en-US" sz="2800" b="1" dirty="0"/>
              <a:t>Where can we see the </a:t>
            </a:r>
            <a:r>
              <a:rPr lang="zh-CN" altLang="en-US" sz="2800" b="1" dirty="0"/>
              <a:t>S</a:t>
            </a:r>
            <a:r>
              <a:rPr lang="en-GB" altLang="en-US" sz="2800" b="1" dirty="0"/>
              <a:t>tamp </a:t>
            </a:r>
            <a:r>
              <a:rPr lang="zh-CN" altLang="en-US" sz="2800" b="1" dirty="0"/>
              <a:t>Show</a:t>
            </a:r>
            <a:r>
              <a:rPr lang="en-GB" altLang="en-US" sz="2800" b="1" dirty="0"/>
              <a:t>?</a:t>
            </a:r>
          </a:p>
          <a:p>
            <a:pPr algn="just">
              <a:spcBef>
                <a:spcPct val="20000"/>
              </a:spcBef>
            </a:pPr>
            <a:endParaRPr lang="en-GB" altLang="en-US" sz="2800" b="1" dirty="0"/>
          </a:p>
          <a:p>
            <a:pPr algn="just">
              <a:spcBef>
                <a:spcPct val="20000"/>
              </a:spcBef>
            </a:pPr>
            <a:r>
              <a:rPr lang="en-GB" altLang="en-US" sz="2800" b="1" dirty="0"/>
              <a:t>3)</a:t>
            </a:r>
            <a:r>
              <a:rPr lang="zh-CN" altLang="en-US" sz="2800" b="1" dirty="0"/>
              <a:t> </a:t>
            </a:r>
            <a:r>
              <a:rPr lang="en-GB" altLang="en-US" sz="2800" b="1" dirty="0"/>
              <a:t>What movies can we watch? </a:t>
            </a:r>
          </a:p>
          <a:p>
            <a:pPr algn="just"/>
            <a:endParaRPr lang="en-GB" altLang="en-US" sz="2800" b="1" dirty="0">
              <a:solidFill>
                <a:srgbClr val="0000FF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28750" y="2500313"/>
            <a:ext cx="419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At 5:00 this afternoon.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00188" y="3500438"/>
            <a:ext cx="3341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In the school hall.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428750" y="4643438"/>
            <a:ext cx="660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i="1" dirty="0">
                <a:solidFill>
                  <a:srgbClr val="FF0000"/>
                </a:solidFill>
                <a:ea typeface="方正舒体" panose="02010601030101010101" pitchFamily="2" charset="-122"/>
              </a:rPr>
              <a:t>King Kong</a:t>
            </a:r>
            <a:r>
              <a:rPr lang="en-US" altLang="zh-CN" sz="3200" dirty="0">
                <a:solidFill>
                  <a:srgbClr val="FF0000"/>
                </a:solidFill>
                <a:ea typeface="方正舒体" panose="02010601030101010101" pitchFamily="2" charset="-122"/>
              </a:rPr>
              <a:t> and </a:t>
            </a:r>
            <a:r>
              <a:rPr lang="en-US" altLang="zh-CN" sz="3200" i="1" dirty="0">
                <a:solidFill>
                  <a:srgbClr val="FF0000"/>
                </a:solidFill>
                <a:ea typeface="方正舒体" panose="02010601030101010101" pitchFamily="2" charset="-122"/>
              </a:rPr>
              <a:t>the Sound of Music</a:t>
            </a:r>
            <a:r>
              <a:rPr lang="en-US" altLang="zh-CN" sz="3200" dirty="0">
                <a:solidFill>
                  <a:srgbClr val="FF0000"/>
                </a:solidFill>
                <a:ea typeface="方正舒体" panose="02010601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57" grpId="0"/>
      <p:bldP spid="23558" grpId="0"/>
      <p:bldP spid="235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/>
        </p:nvSpPr>
        <p:spPr bwMode="auto">
          <a:xfrm>
            <a:off x="1071563" y="428625"/>
            <a:ext cx="778668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GB" altLang="en-US" sz="3200" b="1">
                <a:ea typeface="微软雅黑" panose="020B0503020204020204" pitchFamily="34" charset="-122"/>
              </a:rPr>
              <a:t>Read the news and posters again, and then fill in the blanks. </a:t>
            </a:r>
            <a:endParaRPr lang="zh-CN" altLang="en-US" sz="3200" b="1">
              <a:ea typeface="微软雅黑" panose="020B0503020204020204" pitchFamily="34" charset="-122"/>
            </a:endParaRPr>
          </a:p>
        </p:txBody>
      </p:sp>
      <p:sp>
        <p:nvSpPr>
          <p:cNvPr id="103426" name="AutoShape 3"/>
          <p:cNvSpPr>
            <a:spLocks noChangeArrowheads="1"/>
          </p:cNvSpPr>
          <p:nvPr/>
        </p:nvSpPr>
        <p:spPr bwMode="auto">
          <a:xfrm>
            <a:off x="1404938" y="1701800"/>
            <a:ext cx="6381750" cy="4584700"/>
          </a:xfrm>
          <a:prstGeom prst="verticalScroll">
            <a:avLst>
              <a:gd name="adj" fmla="val 13690"/>
            </a:avLst>
          </a:prstGeom>
          <a:gradFill rotWithShape="0">
            <a:gsLst>
              <a:gs pos="0">
                <a:srgbClr val="6598CD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Grp="1" noChangeArrowheads="1"/>
          </p:cNvSpPr>
          <p:nvPr/>
        </p:nvSpPr>
        <p:spPr bwMode="auto">
          <a:xfrm>
            <a:off x="2211388" y="3184525"/>
            <a:ext cx="486092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b="1">
                <a:cs typeface="Arial" panose="020B0604020202020204" pitchFamily="34" charset="0"/>
              </a:rPr>
              <a:t>Place: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b="1">
                <a:cs typeface="Arial" panose="020B0604020202020204" pitchFamily="34" charset="0"/>
              </a:rPr>
              <a:t>Time: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b="1">
                <a:cs typeface="Arial" panose="020B0604020202020204" pitchFamily="34" charset="0"/>
              </a:rPr>
              <a:t>Program: </a:t>
            </a: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a soccer </a:t>
            </a:r>
            <a:r>
              <a:rPr lang="zh-CN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g</a:t>
            </a: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ame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               between Class 1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               and Class 2 </a:t>
            </a:r>
            <a:endParaRPr lang="zh-CN" altLang="en-US" sz="2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57563" y="3071813"/>
            <a:ext cx="375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on the playground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19463" y="3571875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at 5:00 p.m.</a:t>
            </a:r>
          </a:p>
        </p:txBody>
      </p:sp>
      <p:sp>
        <p:nvSpPr>
          <p:cNvPr id="103430" name="矩形 7"/>
          <p:cNvSpPr>
            <a:spLocks noChangeArrowheads="1"/>
          </p:cNvSpPr>
          <p:nvPr/>
        </p:nvSpPr>
        <p:spPr bwMode="auto">
          <a:xfrm>
            <a:off x="2916238" y="1677988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A soccer </a:t>
            </a:r>
            <a:r>
              <a:rPr lang="zh-CN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g</a:t>
            </a:r>
            <a:r>
              <a:rPr lang="en-GB" alt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ame</a:t>
            </a:r>
            <a:endParaRPr lang="zh-CN" altLang="en-US" sz="4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  <p:bldP spid="24581" grpId="0"/>
      <p:bldP spid="245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/>
          <p:cNvSpPr>
            <a:spLocks noChangeArrowheads="1"/>
          </p:cNvSpPr>
          <p:nvPr/>
        </p:nvSpPr>
        <p:spPr bwMode="auto">
          <a:xfrm>
            <a:off x="785813" y="1701800"/>
            <a:ext cx="6667500" cy="4584700"/>
          </a:xfrm>
          <a:prstGeom prst="verticalScroll">
            <a:avLst>
              <a:gd name="adj" fmla="val 13690"/>
            </a:avLst>
          </a:prstGeom>
          <a:gradFill rotWithShape="0"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68538" y="2714625"/>
            <a:ext cx="435451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en-US" sz="2800" b="1"/>
              <a:t>Place:</a:t>
            </a:r>
          </a:p>
          <a:p>
            <a:pPr algn="just">
              <a:lnSpc>
                <a:spcPct val="150000"/>
              </a:lnSpc>
            </a:pPr>
            <a:r>
              <a:rPr lang="en-GB" altLang="en-US" sz="2800" b="1"/>
              <a:t>Day: </a:t>
            </a:r>
            <a:r>
              <a:rPr lang="en-GB" altLang="en-US" sz="2800">
                <a:solidFill>
                  <a:srgbClr val="FF0000"/>
                </a:solidFill>
              </a:rPr>
              <a:t>every Saturday</a:t>
            </a:r>
          </a:p>
          <a:p>
            <a:pPr algn="just">
              <a:lnSpc>
                <a:spcPct val="150000"/>
              </a:lnSpc>
            </a:pPr>
            <a:r>
              <a:rPr lang="en-GB" altLang="en-US" sz="2800" b="1"/>
              <a:t>Time: </a:t>
            </a:r>
            <a:r>
              <a:rPr lang="en-GB" altLang="en-US" sz="2800">
                <a:solidFill>
                  <a:srgbClr val="FF0000"/>
                </a:solidFill>
              </a:rPr>
              <a:t>9:00 a.m.-5:00 p.m.</a:t>
            </a:r>
          </a:p>
          <a:p>
            <a:pPr algn="just">
              <a:lnSpc>
                <a:spcPct val="150000"/>
              </a:lnSpc>
            </a:pPr>
            <a:r>
              <a:rPr lang="en-GB" altLang="en-US" sz="2800" b="1"/>
              <a:t>Program: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14788" y="4768850"/>
            <a:ext cx="2200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Stamp Show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71875" y="2909888"/>
            <a:ext cx="283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in the school hall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/>
        </p:nvSpPr>
        <p:spPr bwMode="auto">
          <a:xfrm>
            <a:off x="901700" y="471488"/>
            <a:ext cx="778668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GB" altLang="en-US" sz="3200" b="1">
                <a:ea typeface="微软雅黑" panose="020B0503020204020204" pitchFamily="34" charset="-122"/>
              </a:rPr>
              <a:t>Read the news and posters again, and then fill in the blanks. </a:t>
            </a:r>
            <a:endParaRPr lang="zh-CN" altLang="en-US" sz="3200" b="1">
              <a:ea typeface="微软雅黑" panose="020B0503020204020204" pitchFamily="34" charset="-122"/>
            </a:endParaRPr>
          </a:p>
        </p:txBody>
      </p:sp>
      <p:sp>
        <p:nvSpPr>
          <p:cNvPr id="104454" name="矩形 6"/>
          <p:cNvSpPr>
            <a:spLocks noChangeArrowheads="1"/>
          </p:cNvSpPr>
          <p:nvPr/>
        </p:nvSpPr>
        <p:spPr bwMode="auto">
          <a:xfrm>
            <a:off x="2300288" y="1754188"/>
            <a:ext cx="2954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Stamp 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785813" y="857250"/>
            <a:ext cx="6915150" cy="5256213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vert="eaVert" anchor="ctr"/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71625" y="1844675"/>
            <a:ext cx="5357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      Suppose there w</a:t>
            </a:r>
            <a:r>
              <a:rPr lang="en-US" altLang="zh-CN" sz="3200" b="1"/>
              <a:t>ill</a:t>
            </a:r>
            <a:r>
              <a:rPr lang="zh-CN" altLang="en-US" sz="3200" b="1"/>
              <a:t> be a concert in the school hall from 7:00 p.m. to 9:00 p.m. on Friday evening. Please write a piece of news, and then make a poster.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00250"/>
            <a:ext cx="8785225" cy="4524375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Times New Roman" panose="02020603050405020304" pitchFamily="18" charset="0"/>
              </a:rPr>
              <a:t>Example: search bright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 smtClean="0">
                <a:latin typeface="Times New Roman" panose="02020603050405020304" pitchFamily="18" charset="0"/>
              </a:rPr>
              <a:t>here      chair     clear   wear  early  cheer</a:t>
            </a:r>
          </a:p>
          <a:p>
            <a:pPr eaLnBrk="1" hangingPunct="1"/>
            <a:r>
              <a:rPr lang="en-US" altLang="zh-CN" sz="3600" b="1" smtClean="0">
                <a:latin typeface="Times New Roman" panose="02020603050405020304" pitchFamily="18" charset="0"/>
              </a:rPr>
              <a:t>bought  caught  cough  light  sight  learn</a:t>
            </a:r>
          </a:p>
        </p:txBody>
      </p:sp>
      <p:pic>
        <p:nvPicPr>
          <p:cNvPr id="10649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1313" y="344488"/>
            <a:ext cx="8785225" cy="1285875"/>
          </a:xfrm>
          <a:solidFill>
            <a:schemeClr val="bg2"/>
          </a:solidFill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072063" y="1143000"/>
            <a:ext cx="1655762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771775" y="2520950"/>
            <a:ext cx="628650" cy="23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4572000" y="2565400"/>
            <a:ext cx="48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900113" y="3857625"/>
            <a:ext cx="627062" cy="22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74925" y="3857625"/>
            <a:ext cx="628650" cy="22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4105275" y="3857625"/>
            <a:ext cx="628650" cy="22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5381625" y="3825875"/>
            <a:ext cx="628650" cy="23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7885113" y="3860800"/>
            <a:ext cx="627062" cy="23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6234113" y="3846513"/>
            <a:ext cx="628650" cy="22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1301750" y="4605338"/>
            <a:ext cx="481013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2906713" y="4591050"/>
            <a:ext cx="481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4406900" y="4591050"/>
            <a:ext cx="48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5457825" y="4575175"/>
            <a:ext cx="48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6584950" y="4575175"/>
            <a:ext cx="4810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7524750" y="4521200"/>
            <a:ext cx="628650" cy="23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2124075" y="5476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51" y="928688"/>
            <a:ext cx="8750746" cy="3970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800" b="1" dirty="0">
                <a:latin typeface="+mn-lt"/>
              </a:rPr>
              <a:t>Review subjects and school activities.</a:t>
            </a: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en-GB" altLang="en-US" sz="2800" b="1" dirty="0">
                <a:latin typeface="+mn-lt"/>
              </a:rPr>
              <a:t>2.</a:t>
            </a:r>
            <a:r>
              <a:rPr lang="zh-CN" altLang="en-US" sz="2800" b="1" dirty="0">
                <a:latin typeface="+mn-lt"/>
              </a:rPr>
              <a:t> </a:t>
            </a:r>
            <a:r>
              <a:rPr lang="en-GB" altLang="en-US" sz="2800" b="1" dirty="0">
                <a:latin typeface="+mn-lt"/>
              </a:rPr>
              <a:t>Learn some new words and phrases. </a:t>
            </a: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     study, outdoor activity,attention, between, stamp, from...to..., Saturday, night, sound </a:t>
            </a:r>
            <a:endParaRPr lang="en-GB" altLang="en-US" sz="2800" b="1" dirty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en-GB" altLang="en-US" sz="2800" b="1" dirty="0">
                <a:latin typeface="+mn-lt"/>
              </a:rPr>
              <a:t>3. Learn how to write news and posters</a:t>
            </a:r>
            <a:r>
              <a:rPr lang="en-GB" altLang="en-US" sz="2800" b="1" dirty="0" smtClean="0">
                <a:latin typeface="+mn-lt"/>
              </a:rPr>
              <a:t>. </a:t>
            </a:r>
            <a:endParaRPr lang="en-GB" altLang="en-US" sz="2800" b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None/>
              <a:defRPr/>
            </a:pPr>
            <a:r>
              <a:rPr lang="zh-CN" altLang="en-US" sz="2800" b="1" dirty="0">
                <a:latin typeface="+mn-lt"/>
              </a:rPr>
              <a:t>4. Learn to talk about the school life.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1500" y="4643438"/>
            <a:ext cx="935831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My teachers and classmates are very kind to me.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My school life is very interesting.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I often speak English with my classmates.  </a:t>
            </a:r>
            <a:r>
              <a:rPr lang="zh-CN" altLang="en-US" sz="2800" b="1" dirty="0">
                <a:solidFill>
                  <a:srgbClr val="33CC33"/>
                </a:solidFill>
              </a:rPr>
              <a:t>...</a:t>
            </a:r>
          </a:p>
        </p:txBody>
      </p:sp>
      <p:sp>
        <p:nvSpPr>
          <p:cNvPr id="107524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7" grpId="0" bldLvl="0"/>
      <p:bldP spid="28677" grpId="1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365625"/>
            <a:ext cx="18557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5188" y="985838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4"/>
          <p:cNvSpPr>
            <a:spLocks noChangeArrowheads="1"/>
          </p:cNvSpPr>
          <p:nvPr/>
        </p:nvSpPr>
        <p:spPr bwMode="auto">
          <a:xfrm>
            <a:off x="2249488" y="1487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Homework: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5188" y="2398713"/>
            <a:ext cx="85010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Please write a letter to Hu Bin to tell him about   your   school life.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36688" y="3970338"/>
            <a:ext cx="7099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begin like this:</a:t>
            </a:r>
          </a:p>
          <a:p>
            <a:pPr>
              <a:spcBef>
                <a:spcPct val="20000"/>
              </a:spcBef>
            </a:pP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Hu Bin,</a:t>
            </a:r>
          </a:p>
          <a:p>
            <a:pPr>
              <a:spcBef>
                <a:spcPct val="20000"/>
              </a:spcBef>
            </a:pP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..., a student of ...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4"/>
            <a:ext cx="9144000" cy="548759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0" y="6583898"/>
            <a:ext cx="9144000" cy="301391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4"/>
          <p:cNvSpPr/>
          <p:nvPr/>
        </p:nvSpPr>
        <p:spPr bwMode="gray">
          <a:xfrm>
            <a:off x="2700338" y="2205038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2535238" y="1795463"/>
            <a:ext cx="5029200" cy="623887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ebdings" panose="05030102010509060703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Warm-up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3189" name="椭圆 18"/>
          <p:cNvSpPr>
            <a:spLocks noChangeArrowheads="1"/>
          </p:cNvSpPr>
          <p:nvPr/>
        </p:nvSpPr>
        <p:spPr bwMode="auto">
          <a:xfrm>
            <a:off x="2624138" y="18303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</a:rPr>
              <a:t>1</a:t>
            </a:r>
            <a:endParaRPr lang="zh-CN" altLang="en-US" b="1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5" name="Freeform 4"/>
          <p:cNvSpPr/>
          <p:nvPr/>
        </p:nvSpPr>
        <p:spPr bwMode="gray">
          <a:xfrm>
            <a:off x="2700338" y="3130550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19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35238" y="2720975"/>
            <a:ext cx="5029200" cy="623888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3192" name="椭圆 24"/>
          <p:cNvSpPr>
            <a:spLocks noChangeArrowheads="1"/>
          </p:cNvSpPr>
          <p:nvPr/>
        </p:nvSpPr>
        <p:spPr bwMode="auto">
          <a:xfrm>
            <a:off x="2624138" y="27559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</a:rPr>
              <a:t>2</a:t>
            </a:r>
            <a:endParaRPr lang="zh-CN" altLang="en-US" b="1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21" name="Freeform 4"/>
          <p:cNvSpPr/>
          <p:nvPr/>
        </p:nvSpPr>
        <p:spPr bwMode="gray">
          <a:xfrm>
            <a:off x="2700338" y="4214813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194" name="Rectangle 5"/>
          <p:cNvSpPr>
            <a:spLocks noChangeArrowheads="1"/>
          </p:cNvSpPr>
          <p:nvPr/>
        </p:nvSpPr>
        <p:spPr bwMode="auto">
          <a:xfrm>
            <a:off x="2535238" y="3805238"/>
            <a:ext cx="5029200" cy="623887"/>
          </a:xfrm>
          <a:prstGeom prst="rect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</a:p>
        </p:txBody>
      </p:sp>
      <p:sp>
        <p:nvSpPr>
          <p:cNvPr id="93195" name="椭圆 30"/>
          <p:cNvSpPr>
            <a:spLocks noChangeArrowheads="1"/>
          </p:cNvSpPr>
          <p:nvPr/>
        </p:nvSpPr>
        <p:spPr bwMode="auto">
          <a:xfrm>
            <a:off x="2624138" y="3840163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19C2FF"/>
                </a:solidFill>
                <a:latin typeface="Raavi" pitchFamily="34" charset="0"/>
                <a:ea typeface="方正舒体" panose="02010601030101010101" pitchFamily="2" charset="-122"/>
              </a:rPr>
              <a:t>3</a:t>
            </a:r>
            <a:endParaRPr lang="zh-CN" altLang="en-US" b="1">
              <a:solidFill>
                <a:srgbClr val="19C2FF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pic>
        <p:nvPicPr>
          <p:cNvPr id="93196" name="图片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5088" y="15033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5088" y="24717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图片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9063" y="3608388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917575"/>
            <a:ext cx="8758237" cy="1571625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chant, paying attention to the rhythm.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2354263"/>
            <a:ext cx="5143500" cy="4873625"/>
          </a:xfrm>
          <a:ln>
            <a:miter/>
          </a:ln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</a:t>
            </a: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He's </a:t>
            </a: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in a </a:t>
            </a: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don't go </a:t>
            </a: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You'd </a:t>
            </a: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stay </a:t>
            </a:r>
            <a:r>
              <a:rPr lang="en-US" altLang="zh-CN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53534" y="2425287"/>
            <a:ext cx="4027932" cy="2875788"/>
          </a:xfrm>
          <a:ln>
            <a:miter/>
          </a:ln>
          <a:effectLst>
            <a:softEdge rad="112500"/>
          </a:effectLst>
        </p:spPr>
      </p:pic>
      <p:pic>
        <p:nvPicPr>
          <p:cNvPr id="6" name="U5T3C-4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54200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Warm-up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919401"/>
            <a:ext cx="3886200" cy="4163785"/>
          </a:xfrm>
          <a:ln>
            <a:miter/>
          </a:ln>
          <a:effectLst>
            <a:softEdge rad="112500"/>
          </a:effec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51720" y="5302210"/>
            <a:ext cx="928694" cy="1112785"/>
          </a:xfrm>
          <a:ln>
            <a:miter/>
          </a:ln>
          <a:effectLst>
            <a:softEdge rad="112500"/>
          </a:effec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857750" y="1412875"/>
            <a:ext cx="3960813" cy="3186113"/>
          </a:xfrm>
          <a:prstGeom prst="wedgeRoundRectCallout">
            <a:avLst>
              <a:gd name="adj1" fmla="val -37843"/>
              <a:gd name="adj2" fmla="val 70931"/>
              <a:gd name="adj3" fmla="val 16667"/>
            </a:avLst>
          </a:prstGeom>
          <a:gradFill rotWithShape="0">
            <a:gsLst>
              <a:gs pos="0">
                <a:srgbClr val="CC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CC33"/>
            </a:solidFill>
            <a:miter lim="800000"/>
          </a:ln>
        </p:spPr>
        <p:txBody>
          <a:bodyPr/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It's ...</a:t>
            </a:r>
          </a:p>
          <a:p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I like ... best.</a:t>
            </a:r>
          </a:p>
          <a:p>
            <a:r>
              <a:rPr lang="zh-CN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Because it's ...</a:t>
            </a:r>
          </a:p>
          <a:p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What do you think of it?</a:t>
            </a:r>
          </a:p>
          <a:p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At 8:00.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71488" y="1316038"/>
            <a:ext cx="4244975" cy="3294062"/>
          </a:xfrm>
          <a:prstGeom prst="wedgeRoundRectCallout">
            <a:avLst>
              <a:gd name="adj1" fmla="val -9264"/>
              <a:gd name="adj2" fmla="val 64519"/>
              <a:gd name="adj3" fmla="val 16667"/>
            </a:avLst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rgbClr val="3366FF"/>
            </a:solidFill>
            <a:miter lim="800000"/>
          </a:ln>
        </p:spPr>
        <p:txBody>
          <a:bodyPr/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What day is it today?</a:t>
            </a:r>
          </a:p>
          <a:p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Which subject do you like best?</a:t>
            </a:r>
          </a:p>
          <a:p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Why do you like it?</a:t>
            </a:r>
            <a:endParaRPr lang="zh-CN" altLang="en-US" sz="2800" b="1" dirty="0">
              <a:solidFill>
                <a:srgbClr val="CC9900"/>
              </a:solidFill>
              <a:latin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 think it’s too difficult.</a:t>
            </a:r>
          </a:p>
          <a:p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What time does the class begin?</a:t>
            </a:r>
          </a:p>
        </p:txBody>
      </p:sp>
      <p:sp>
        <p:nvSpPr>
          <p:cNvPr id="95237" name="TextBox 7"/>
          <p:cNvSpPr txBox="1">
            <a:spLocks noChangeArrowheads="1"/>
          </p:cNvSpPr>
          <p:nvPr/>
        </p:nvSpPr>
        <p:spPr bwMode="auto">
          <a:xfrm>
            <a:off x="471488" y="415925"/>
            <a:ext cx="438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in pairs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  <p:bldP spid="133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681413" y="4341813"/>
            <a:ext cx="3929062" cy="1441450"/>
          </a:xfrm>
          <a:prstGeom prst="wedgeRoundRectCallout">
            <a:avLst>
              <a:gd name="adj1" fmla="val -71648"/>
              <a:gd name="adj2" fmla="val -142468"/>
              <a:gd name="adj3" fmla="val 16667"/>
            </a:avLst>
          </a:prstGeom>
          <a:noFill/>
          <a:ln w="38100">
            <a:solidFill>
              <a:srgbClr val="33CC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zh-CN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(pl.) activities</a:t>
            </a:r>
          </a:p>
          <a:p>
            <a:pPr algn="ctr"/>
            <a:endParaRPr lang="zh-CN" altLang="en-US" sz="2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title"/>
          </p:nvPr>
        </p:nvSpPr>
        <p:spPr>
          <a:xfrm>
            <a:off x="3038475" y="347663"/>
            <a:ext cx="8229600" cy="993775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questions: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572500" cy="3232150"/>
          </a:xfrm>
          <a:ln>
            <a:miter/>
          </a:ln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subjects do you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school?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 have at school?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love your school life? 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interesting?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67163" y="4913313"/>
            <a:ext cx="34559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outdoor activity </a:t>
            </a:r>
          </a:p>
          <a:p>
            <a:pPr algn="ctr"/>
            <a:r>
              <a:rPr lang="zh-CN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户外活动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1" name="椭圆 5"/>
          <p:cNvSpPr>
            <a:spLocks noChangeArrowheads="1"/>
          </p:cNvSpPr>
          <p:nvPr/>
        </p:nvSpPr>
        <p:spPr bwMode="auto">
          <a:xfrm>
            <a:off x="230188" y="438150"/>
            <a:ext cx="2808287" cy="604838"/>
          </a:xfrm>
          <a:prstGeom prst="ellipse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1806575"/>
            <a:ext cx="7643813" cy="4527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Hu Bin likes his school life a lot.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Hu Bin likes math best.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Hu Bin has six classes every weekday.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Swimming is his favorite outdoor activity.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/>
        </p:nvSpPr>
        <p:spPr bwMode="auto">
          <a:xfrm>
            <a:off x="447675" y="636588"/>
            <a:ext cx="8445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</a:rPr>
              <a:t>1a.Read the following sentences and circle True or False.</a:t>
            </a:r>
          </a:p>
        </p:txBody>
      </p:sp>
      <p:sp>
        <p:nvSpPr>
          <p:cNvPr id="97283" name="Oval 4"/>
          <p:cNvSpPr>
            <a:spLocks noChangeArrowheads="1"/>
          </p:cNvSpPr>
          <p:nvPr/>
        </p:nvSpPr>
        <p:spPr bwMode="auto">
          <a:xfrm>
            <a:off x="6794500" y="476250"/>
            <a:ext cx="1090613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6858000" y="1928813"/>
            <a:ext cx="228600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True   False</a:t>
            </a:r>
          </a:p>
          <a:p>
            <a:pPr>
              <a:spcBef>
                <a:spcPct val="10000"/>
              </a:spcBef>
            </a:pPr>
            <a:endParaRPr lang="en-US" altLang="zh-CN" sz="2800" b="1">
              <a:solidFill>
                <a:srgbClr val="FF0000"/>
              </a:solidFill>
            </a:endParaRPr>
          </a:p>
          <a:p>
            <a:pPr>
              <a:spcBef>
                <a:spcPct val="1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True   False</a:t>
            </a:r>
          </a:p>
          <a:p>
            <a:pPr>
              <a:spcBef>
                <a:spcPct val="10000"/>
              </a:spcBef>
            </a:pPr>
            <a:endParaRPr lang="en-US" altLang="zh-CN" sz="2800" b="1">
              <a:solidFill>
                <a:srgbClr val="FF0000"/>
              </a:solidFill>
            </a:endParaRPr>
          </a:p>
          <a:p>
            <a:pPr>
              <a:spcBef>
                <a:spcPct val="1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True   False</a:t>
            </a:r>
          </a:p>
          <a:p>
            <a:pPr>
              <a:spcBef>
                <a:spcPct val="10000"/>
              </a:spcBef>
            </a:pPr>
            <a:endParaRPr lang="en-US" altLang="zh-CN" sz="2800" b="1">
              <a:solidFill>
                <a:srgbClr val="FF0000"/>
              </a:solidFill>
            </a:endParaRPr>
          </a:p>
          <a:p>
            <a:pPr>
              <a:spcBef>
                <a:spcPct val="1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True   False</a:t>
            </a:r>
          </a:p>
        </p:txBody>
      </p:sp>
      <p:pic>
        <p:nvPicPr>
          <p:cNvPr id="9" name="U5T3C-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604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799263" y="1995488"/>
            <a:ext cx="1143000" cy="428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885113" y="2855913"/>
            <a:ext cx="1150937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884988" y="3860800"/>
            <a:ext cx="885825" cy="495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885113" y="4779963"/>
            <a:ext cx="1150937" cy="487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3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3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3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3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8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bldLvl="0"/>
      <p:bldP spid="7" grpId="1" bldLvl="0"/>
      <p:bldP spid="7" grpId="2" bldLvl="0"/>
      <p:bldP spid="7" grpId="3" bldLvl="0"/>
      <p:bldP spid="7" grpId="4" bldLvl="0"/>
      <p:bldP spid="7" grpId="5" bldLvl="0"/>
      <p:bldP spid="7" grpId="6" bldLvl="0"/>
      <p:bldP spid="7" grpId="7" bldLvl="0"/>
      <p:bldP spid="7" grpId="8" bldLvl="0"/>
      <p:bldP spid="7" grpId="9" bldLvl="0"/>
      <p:bldP spid="7" grpId="10" bldLvl="0"/>
      <p:bldP spid="7" grpId="11" bldLvl="0"/>
      <p:bldP spid="7" grpId="12" bldLvl="0"/>
      <p:bldP spid="7" grpId="13" bldLvl="0"/>
      <p:bldP spid="7" grpId="14" bldLvl="0"/>
      <p:bldP spid="7" grpId="15" bldLvl="0"/>
      <p:bldP spid="7" grpId="16" bldLvl="0"/>
      <p:bldP spid="7" grpId="17" bldLvl="0"/>
      <p:bldP spid="7" grpId="18" bldLvl="0"/>
      <p:bldP spid="7" grpId="19" bldLvl="0"/>
      <p:bldP spid="7" grpId="20" bldLvl="0"/>
      <p:bldP spid="7" grpId="21" bldLvl="0"/>
      <p:bldP spid="7" grpId="22" bldLvl="0"/>
      <p:bldP spid="7" grpId="23" bldLvl="0"/>
      <p:bldP spid="7" grpId="24" bldLvl="0"/>
      <p:bldP spid="7" grpId="25" bldLvl="0"/>
      <p:bldP spid="7" grpId="26" bldLvl="0"/>
      <p:bldP spid="7" grpId="27" bldLvl="0"/>
      <p:bldP spid="7" grpId="28" bldLvl="0"/>
      <p:bldP spid="7" grpId="29" bldLvl="0"/>
      <p:bldP spid="7" grpId="30" bldLvl="0"/>
      <p:bldP spid="7" grpId="31" bldLvl="0"/>
      <p:bldP spid="7" grpId="32" bldLvl="0"/>
      <p:bldP spid="7" grpId="33" bldLvl="0"/>
      <p:bldP spid="7" grpId="34" bldLvl="0"/>
      <p:bldP spid="7" grpId="35" bldLvl="0" animBg="1"/>
      <p:bldP spid="8" grpId="0" bldLvl="0"/>
      <p:bldP spid="8" grpId="1" bldLvl="0"/>
      <p:bldP spid="8" grpId="2" bldLvl="0"/>
      <p:bldP spid="8" grpId="3" bldLvl="0"/>
      <p:bldP spid="8" grpId="4" bldLvl="0"/>
      <p:bldP spid="8" grpId="5" bldLvl="0"/>
      <p:bldP spid="8" grpId="6" bldLvl="0"/>
      <p:bldP spid="8" grpId="7" bldLvl="0"/>
      <p:bldP spid="8" grpId="8" bldLvl="0"/>
      <p:bldP spid="8" grpId="9" bldLvl="0"/>
      <p:bldP spid="8" grpId="10" bldLvl="0"/>
      <p:bldP spid="8" grpId="11" bldLvl="0"/>
      <p:bldP spid="8" grpId="12" bldLvl="0"/>
      <p:bldP spid="8" grpId="13" bldLvl="0"/>
      <p:bldP spid="8" grpId="14" bldLvl="0"/>
      <p:bldP spid="8" grpId="15" bldLvl="0"/>
      <p:bldP spid="8" grpId="16" bldLvl="0"/>
      <p:bldP spid="8" grpId="17" bldLvl="0"/>
      <p:bldP spid="8" grpId="18" bldLvl="0"/>
      <p:bldP spid="8" grpId="19" bldLvl="0"/>
      <p:bldP spid="8" grpId="20" bldLvl="0"/>
      <p:bldP spid="8" grpId="21" bldLvl="0"/>
      <p:bldP spid="8" grpId="22" bldLvl="0"/>
      <p:bldP spid="8" grpId="23" bldLvl="0"/>
      <p:bldP spid="8" grpId="24" bldLvl="0"/>
      <p:bldP spid="8" grpId="25" bldLvl="0"/>
      <p:bldP spid="8" grpId="26" bldLvl="0"/>
      <p:bldP spid="8" grpId="27" bldLvl="0"/>
      <p:bldP spid="8" grpId="28" bldLvl="0"/>
      <p:bldP spid="8" grpId="29" bldLvl="0"/>
      <p:bldP spid="8" grpId="30" bldLvl="0"/>
      <p:bldP spid="8" grpId="31" bldLvl="0"/>
      <p:bldP spid="8" grpId="32" bldLvl="0"/>
      <p:bldP spid="8" grpId="33" bldLvl="0"/>
      <p:bldP spid="8" grpId="34" bldLvl="0"/>
      <p:bldP spid="8" grpId="35" bldLvl="0" animBg="1"/>
      <p:bldP spid="10" grpId="0" bldLvl="0"/>
      <p:bldP spid="10" grpId="1" bldLvl="0"/>
      <p:bldP spid="10" grpId="2" bldLvl="0"/>
      <p:bldP spid="10" grpId="3" bldLvl="0"/>
      <p:bldP spid="10" grpId="4" bldLvl="0"/>
      <p:bldP spid="10" grpId="5" bldLvl="0"/>
      <p:bldP spid="10" grpId="6" bldLvl="0"/>
      <p:bldP spid="10" grpId="7" bldLvl="0"/>
      <p:bldP spid="10" grpId="8" bldLvl="0"/>
      <p:bldP spid="10" grpId="9" bldLvl="0"/>
      <p:bldP spid="10" grpId="10" bldLvl="0"/>
      <p:bldP spid="10" grpId="11" bldLvl="0"/>
      <p:bldP spid="10" grpId="12" bldLvl="0"/>
      <p:bldP spid="10" grpId="13" bldLvl="0"/>
      <p:bldP spid="10" grpId="14" bldLvl="0"/>
      <p:bldP spid="10" grpId="15" bldLvl="0"/>
      <p:bldP spid="10" grpId="16" bldLvl="0"/>
      <p:bldP spid="10" grpId="17" bldLvl="0"/>
      <p:bldP spid="10" grpId="18" bldLvl="0"/>
      <p:bldP spid="10" grpId="19" bldLvl="0"/>
      <p:bldP spid="10" grpId="20" bldLvl="0"/>
      <p:bldP spid="10" grpId="21" bldLvl="0"/>
      <p:bldP spid="10" grpId="22" bldLvl="0"/>
      <p:bldP spid="10" grpId="23" bldLvl="0"/>
      <p:bldP spid="10" grpId="24" bldLvl="0"/>
      <p:bldP spid="10" grpId="25" bldLvl="0"/>
      <p:bldP spid="10" grpId="26" bldLvl="0"/>
      <p:bldP spid="10" grpId="27" bldLvl="0"/>
      <p:bldP spid="10" grpId="28" bldLvl="0"/>
      <p:bldP spid="10" grpId="29" bldLvl="0"/>
      <p:bldP spid="10" grpId="30" bldLvl="0"/>
      <p:bldP spid="10" grpId="31" bldLvl="0"/>
      <p:bldP spid="10" grpId="32" bldLvl="0"/>
      <p:bldP spid="10" grpId="33" bldLvl="0"/>
      <p:bldP spid="10" grpId="34" bldLvl="0"/>
      <p:bldP spid="10" grpId="35" bldLvl="0" animBg="1"/>
      <p:bldP spid="11" grpId="0" bldLvl="0"/>
      <p:bldP spid="11" grpId="1" bldLvl="0"/>
      <p:bldP spid="11" grpId="2" bldLvl="0"/>
      <p:bldP spid="11" grpId="3" bldLvl="0"/>
      <p:bldP spid="11" grpId="4" bldLvl="0"/>
      <p:bldP spid="11" grpId="5" bldLvl="0"/>
      <p:bldP spid="11" grpId="6" bldLvl="0"/>
      <p:bldP spid="11" grpId="7" bldLvl="0"/>
      <p:bldP spid="11" grpId="8" bldLvl="0"/>
      <p:bldP spid="11" grpId="9" bldLvl="0"/>
      <p:bldP spid="11" grpId="10" bldLvl="0"/>
      <p:bldP spid="11" grpId="11" bldLvl="0"/>
      <p:bldP spid="11" grpId="12" bldLvl="0"/>
      <p:bldP spid="11" grpId="13" bldLvl="0"/>
      <p:bldP spid="11" grpId="14" bldLvl="0"/>
      <p:bldP spid="11" grpId="15" bldLvl="0"/>
      <p:bldP spid="11" grpId="16" bldLvl="0"/>
      <p:bldP spid="11" grpId="17" bldLvl="0"/>
      <p:bldP spid="11" grpId="18" bldLvl="0"/>
      <p:bldP spid="11" grpId="19" bldLvl="0"/>
      <p:bldP spid="11" grpId="20" bldLvl="0"/>
      <p:bldP spid="11" grpId="21" bldLvl="0"/>
      <p:bldP spid="11" grpId="22" bldLvl="0"/>
      <p:bldP spid="11" grpId="23" bldLvl="0"/>
      <p:bldP spid="11" grpId="24" bldLvl="0"/>
      <p:bldP spid="11" grpId="25" bldLvl="0"/>
      <p:bldP spid="11" grpId="26" bldLvl="0"/>
      <p:bldP spid="11" grpId="27" bldLvl="0"/>
      <p:bldP spid="11" grpId="28" bldLvl="0"/>
      <p:bldP spid="11" grpId="29" bldLvl="0"/>
      <p:bldP spid="11" grpId="30" bldLvl="0"/>
      <p:bldP spid="11" grpId="31" bldLvl="0"/>
      <p:bldP spid="11" grpId="32" bldLvl="0"/>
      <p:bldP spid="11" grpId="33" bldLvl="0"/>
      <p:bldP spid="11" grpId="34" bldLvl="0"/>
      <p:bldP spid="11" grpId="35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" y="268288"/>
            <a:ext cx="8504238" cy="1143000"/>
          </a:xfrm>
        </p:spPr>
        <p:txBody>
          <a:bodyPr/>
          <a:lstStyle/>
          <a:p>
            <a:r>
              <a:rPr lang="en-US" altLang="zh-CN" sz="36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Read 1a again and fill in the blanks.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/>
        </p:nvSpPr>
        <p:spPr bwMode="auto">
          <a:xfrm>
            <a:off x="458788" y="1268413"/>
            <a:ext cx="85058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Hu Bin is a student of  Class 1, Grade 7.  His school life is very _________. Classes _______ at 8:00 a.m. He _______ Chinese, English, politics and some other subjects. He ______ English best. But he ________ _____ math very much. He ______ it’s a little difficult and boring. After school, he often _____ basketball with his classmates. It’s his favorite outdoor activity.</a:t>
            </a:r>
          </a:p>
          <a:p>
            <a:pPr eaLnBrk="0" hangingPunct="0">
              <a:lnSpc>
                <a:spcPct val="130000"/>
              </a:lnSpc>
            </a:pP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14725" y="1849438"/>
            <a:ext cx="2114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interesting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989763" y="1835150"/>
            <a:ext cx="1179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begin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71838" y="2540000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studies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89750" y="3049588"/>
            <a:ext cx="101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likes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895975" y="3679825"/>
            <a:ext cx="85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640388" y="4792663"/>
            <a:ext cx="113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plays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303463" y="4224338"/>
            <a:ext cx="132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thinks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057650" y="3646488"/>
            <a:ext cx="1700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doesn’t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00125" y="571500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Retell the passage with the key words: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00125" y="1608138"/>
            <a:ext cx="72009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8000"/>
                </a:solidFill>
              </a:rPr>
              <a:t>kind</a:t>
            </a:r>
            <a:r>
              <a:rPr lang="en-GB" altLang="en-US" sz="2800" b="1">
                <a:solidFill>
                  <a:srgbClr val="008000"/>
                </a:solidFill>
              </a:rPr>
              <a:t>, interesting, classes begin, study, favourite, difficult and boring, after school, play basketball, in the swimming pool, draw pictures, school library </a:t>
            </a:r>
          </a:p>
        </p:txBody>
      </p:sp>
      <p:sp>
        <p:nvSpPr>
          <p:cNvPr id="99331" name="AutoShape 4"/>
          <p:cNvSpPr>
            <a:spLocks noChangeArrowheads="1"/>
          </p:cNvSpPr>
          <p:nvPr/>
        </p:nvSpPr>
        <p:spPr bwMode="auto">
          <a:xfrm>
            <a:off x="971550" y="3933825"/>
            <a:ext cx="5184775" cy="1871663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/>
              <a:t>P21 1a 5幅图</a:t>
            </a:r>
          </a:p>
        </p:txBody>
      </p:sp>
      <p:pic>
        <p:nvPicPr>
          <p:cNvPr id="99332" name="Picture 5" descr="21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5875" y="3860800"/>
            <a:ext cx="1997075" cy="2736850"/>
          </a:xfrm>
        </p:spPr>
      </p:pic>
      <p:pic>
        <p:nvPicPr>
          <p:cNvPr id="99333" name="Picture 6" descr="21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3862388"/>
            <a:ext cx="20891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7" descr="p21-1-3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3860800"/>
            <a:ext cx="18716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8" descr="p21-1-4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3789363"/>
            <a:ext cx="1657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9" descr="p21-1-5x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3313" y="3862388"/>
            <a:ext cx="16573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0"/>
            <a:ext cx="3959225" cy="11430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solidFill>
                  <a:srgbClr val="0000FF"/>
                </a:solidFill>
              </a:rPr>
              <a:t>stamp</a:t>
            </a:r>
          </a:p>
        </p:txBody>
      </p:sp>
      <p:pic>
        <p:nvPicPr>
          <p:cNvPr id="100354" name="Picture 3" descr="6930328_091945434164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052513"/>
            <a:ext cx="4249738" cy="3105150"/>
          </a:xfrm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3503" y="1214422"/>
            <a:ext cx="3429024" cy="2776826"/>
          </a:xfrm>
          <a:ln>
            <a:miter/>
          </a:ln>
          <a:effectLst>
            <a:softEdge rad="112500"/>
          </a:effectLst>
        </p:spPr>
      </p:pic>
      <p:sp>
        <p:nvSpPr>
          <p:cNvPr id="21509" name="Rectangle 5"/>
          <p:cNvSpPr>
            <a:spLocks noGrp="1" noChangeArrowheads="1"/>
          </p:cNvSpPr>
          <p:nvPr/>
        </p:nvSpPr>
        <p:spPr bwMode="auto">
          <a:xfrm>
            <a:off x="4968875" y="4214813"/>
            <a:ext cx="396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3600" b="1">
                <a:solidFill>
                  <a:srgbClr val="0000FF"/>
                </a:solidFill>
                <a:cs typeface="Arial" panose="020B0604020202020204" pitchFamily="34" charset="0"/>
              </a:rPr>
              <a:t>Stamp 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/>
      <p:bldP spid="21509" grpId="0" bldLvl="0"/>
    </p:bldLst>
  </p:timing>
</p:sld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全屏显示(4:3)</PresentationFormat>
  <Paragraphs>112</Paragraphs>
  <Slides>17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Raavi</vt:lpstr>
      <vt:lpstr>方正舒体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Webdings</vt:lpstr>
      <vt:lpstr>WWW.2PPT.COM</vt:lpstr>
      <vt:lpstr>PowerPoint 演示文稿</vt:lpstr>
      <vt:lpstr>PowerPoint 演示文稿</vt:lpstr>
      <vt:lpstr>Read the chant, paying attention to the rhythm.</vt:lpstr>
      <vt:lpstr>PowerPoint 演示文稿</vt:lpstr>
      <vt:lpstr>Answer the questions: </vt:lpstr>
      <vt:lpstr>PowerPoint 演示文稿</vt:lpstr>
      <vt:lpstr> Read 1a again and fill in the blanks.</vt:lpstr>
      <vt:lpstr>PowerPoint 演示文稿</vt:lpstr>
      <vt:lpstr>stamp</vt:lpstr>
      <vt:lpstr>2. Read the news and posters and pay attention to the formats of news and posters.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2006-10-21T02:21:00Z</dcterms:created>
  <dcterms:modified xsi:type="dcterms:W3CDTF">2023-01-16T19:34:22Z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0925BA6A18344D2DA81528BEDB9E7D97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