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7" r:id="rId2"/>
    <p:sldId id="257" r:id="rId3"/>
    <p:sldId id="278" r:id="rId4"/>
    <p:sldId id="271" r:id="rId5"/>
    <p:sldId id="272" r:id="rId6"/>
    <p:sldId id="273" r:id="rId7"/>
    <p:sldId id="274" r:id="rId8"/>
    <p:sldId id="302" r:id="rId9"/>
    <p:sldId id="303" r:id="rId10"/>
    <p:sldId id="275" r:id="rId11"/>
    <p:sldId id="270" r:id="rId12"/>
    <p:sldId id="283" r:id="rId13"/>
    <p:sldId id="286" r:id="rId14"/>
    <p:sldId id="289" r:id="rId15"/>
    <p:sldId id="290" r:id="rId16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6600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4846-2F57-4DCD-B619-0B2F9A81C2B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9C3995-93AA-4D4A-991D-645519DA592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7D5F2-9866-4D02-B1BD-DEFAD99E10C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D45E8-59CB-4B9F-9E8B-6C350C2A689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5578-F235-4501-AF61-D973A007F4B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3094E0-5A48-474B-BD83-EF368F5F4A3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0A12B-AB2F-4085-B877-8DFEC6DB879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09E4B-B35C-4885-B4AE-0C5372DD725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BE6CD-AAA6-4606-97F4-98A9D1AC644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9DB490-DEB4-4C65-86CC-BC65A5681CC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ED660-A705-471C-9F08-7C6EBD19763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040D4F-C8B1-487E-AA8B-E8B88D86D42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F2432-05BB-4D7C-8EBE-33EAECFE648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EC9E4-C5AF-4059-AE83-326309110E9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3EC58-45A7-41AA-A2D9-3196F2143AD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62D82-3DA6-43D0-A7B9-8B4B3B911BA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C12BC-77A2-4DE5-99A6-0AB0E34B99C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1ACCB-B179-40BC-865F-F980AE706AA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7849-3CA6-4159-9B84-EDCB58F773A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1EC86-923E-4420-BC2D-5E06781634C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DD9CD-650B-4870-820F-284D7A5B8E2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5D8A09C-349A-4803-9EC6-6BEDD8309D0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17C737A-EE77-4FB7-BA01-5BD1444B6C87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444625" y="2447994"/>
            <a:ext cx="6416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课时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291908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2.6  </a:t>
            </a: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等腰三角形</a:t>
            </a:r>
          </a:p>
        </p:txBody>
      </p:sp>
      <p:pic>
        <p:nvPicPr>
          <p:cNvPr id="6148" name="Picture 6" descr="98965_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48" y="3394120"/>
            <a:ext cx="4327525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6043904"/>
            <a:ext cx="9144000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/>
          <p:nvPr/>
        </p:nvGrpSpPr>
        <p:grpSpPr bwMode="auto">
          <a:xfrm>
            <a:off x="6400800" y="1066800"/>
            <a:ext cx="2089150" cy="2943225"/>
            <a:chOff x="0" y="0"/>
            <a:chExt cx="1316" cy="1854"/>
          </a:xfrm>
        </p:grpSpPr>
        <p:sp>
          <p:nvSpPr>
            <p:cNvPr id="15363" name="AutoShape 5"/>
            <p:cNvSpPr>
              <a:spLocks noChangeArrowheads="1"/>
            </p:cNvSpPr>
            <p:nvPr/>
          </p:nvSpPr>
          <p:spPr bwMode="auto">
            <a:xfrm>
              <a:off x="228" y="681"/>
              <a:ext cx="635" cy="99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64" name="Line 6"/>
            <p:cNvSpPr>
              <a:spLocks noChangeShapeType="1"/>
            </p:cNvSpPr>
            <p:nvPr/>
          </p:nvSpPr>
          <p:spPr bwMode="auto">
            <a:xfrm flipV="1">
              <a:off x="226" y="4"/>
              <a:ext cx="538" cy="1675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65" name="Line 7"/>
            <p:cNvSpPr>
              <a:spLocks noChangeShapeType="1"/>
            </p:cNvSpPr>
            <p:nvPr/>
          </p:nvSpPr>
          <p:spPr bwMode="auto">
            <a:xfrm>
              <a:off x="545" y="681"/>
              <a:ext cx="544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66" name="Text Box 8"/>
            <p:cNvSpPr txBox="1">
              <a:spLocks noChangeArrowheads="1"/>
            </p:cNvSpPr>
            <p:nvPr/>
          </p:nvSpPr>
          <p:spPr bwMode="auto">
            <a:xfrm>
              <a:off x="327" y="536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67" name="Text Box 9"/>
            <p:cNvSpPr txBox="1">
              <a:spLocks noChangeArrowheads="1"/>
            </p:cNvSpPr>
            <p:nvPr/>
          </p:nvSpPr>
          <p:spPr bwMode="auto">
            <a:xfrm>
              <a:off x="0" y="1623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5368" name="Text Box 10"/>
            <p:cNvSpPr txBox="1">
              <a:spLocks noChangeArrowheads="1"/>
            </p:cNvSpPr>
            <p:nvPr/>
          </p:nvSpPr>
          <p:spPr bwMode="auto">
            <a:xfrm>
              <a:off x="845" y="1623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5369" name="Text Box 11"/>
            <p:cNvSpPr txBox="1">
              <a:spLocks noChangeArrowheads="1"/>
            </p:cNvSpPr>
            <p:nvPr/>
          </p:nvSpPr>
          <p:spPr bwMode="auto">
            <a:xfrm>
              <a:off x="499" y="0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5370" name="Text Box 12"/>
            <p:cNvSpPr txBox="1">
              <a:spLocks noChangeArrowheads="1"/>
            </p:cNvSpPr>
            <p:nvPr/>
          </p:nvSpPr>
          <p:spPr bwMode="auto">
            <a:xfrm>
              <a:off x="1089" y="554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533400" y="1219200"/>
            <a:ext cx="647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已知：如图，∠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DAC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ABC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的一个外角，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AE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平分∠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DAC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，且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AE∥BC.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538163" y="2482850"/>
            <a:ext cx="5319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试说明：△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是等腰三角形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492125" y="674688"/>
            <a:ext cx="290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练习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41350" y="3121025"/>
            <a:ext cx="6096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 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平分∠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DAC,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　　　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DAE = ∠EAC,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　　　因为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∥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BC, 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DAE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B,∠EAC= ∠C,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 = ∠C,∴AB = AC.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　　  所以△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是等腰三角形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7"/>
          <p:cNvSpPr txBox="1">
            <a:spLocks noChangeArrowheads="1"/>
          </p:cNvSpPr>
          <p:nvPr/>
        </p:nvSpPr>
        <p:spPr bwMode="auto">
          <a:xfrm>
            <a:off x="287338" y="3800475"/>
            <a:ext cx="9294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运用等腰三角形的判定方法时，应注意                 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en-US" sz="24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6387" name="Text Box 16"/>
          <p:cNvSpPr txBox="1">
            <a:spLocks noChangeArrowheads="1"/>
          </p:cNvSpPr>
          <p:nvPr/>
        </p:nvSpPr>
        <p:spPr bwMode="auto">
          <a:xfrm>
            <a:off x="231775" y="2755900"/>
            <a:ext cx="93392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等腰三角形的两种判定方法                            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4343400" y="2862263"/>
            <a:ext cx="490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定义，②有两角相等的三角形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5800725" y="3949700"/>
            <a:ext cx="3109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在同一个三角形中</a:t>
            </a:r>
          </a:p>
        </p:txBody>
      </p:sp>
      <p:sp>
        <p:nvSpPr>
          <p:cNvPr id="16390" name="Text Box 24"/>
          <p:cNvSpPr txBox="1">
            <a:spLocks noChangeArrowheads="1"/>
          </p:cNvSpPr>
          <p:nvPr/>
        </p:nvSpPr>
        <p:spPr bwMode="auto">
          <a:xfrm>
            <a:off x="84138" y="2111375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通过本课时的学习，需要我们掌握：</a:t>
            </a:r>
          </a:p>
        </p:txBody>
      </p:sp>
      <p:grpSp>
        <p:nvGrpSpPr>
          <p:cNvPr id="16391" name="Group 25"/>
          <p:cNvGrpSpPr/>
          <p:nvPr/>
        </p:nvGrpSpPr>
        <p:grpSpPr bwMode="auto">
          <a:xfrm>
            <a:off x="352425" y="5727700"/>
            <a:ext cx="7702550" cy="877888"/>
            <a:chOff x="0" y="0"/>
            <a:chExt cx="2792" cy="628"/>
          </a:xfrm>
        </p:grpSpPr>
        <p:sp>
          <p:nvSpPr>
            <p:cNvPr id="16392" name="Freeform 26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Rectangle 27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Freeform 28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Rectangle 29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Freeform 30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Freeform 31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Freeform 32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Rectangle 33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Rectangle 34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Freeform 35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Freeform 36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Freeform 37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Freeform 38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Freeform 39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6" name="Freeform 40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7" name="Freeform 41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8" name="Freeform 42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9" name="Freeform 43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0" name="Freeform 44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1" name="Freeform 45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2" name="Freeform 46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3" name="Freeform 47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4" name="Freeform 48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Freeform 49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Freeform 50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Rectangle 51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8" name="Rectangle 52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Freeform 53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0" name="Freeform 54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1" name="Freeform 55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2" name="Rectangle 56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3" name="Rectangle 57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4" name="Freeform 58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5" name="Freeform 59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6" name="Freeform 60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7" name="Rectangle 61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8" name="Rectangle 62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9" name="Freeform 63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0" name="Freeform 64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1" name="Freeform 65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Rectangle 66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3" name="Rectangle 67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4" name="Freeform 68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5" name="Freeform 69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6" name="Freeform 70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7" name="Rectangle 71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8" name="Rectangle 72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9" name="Freeform 73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0" name="Freeform 74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1" name="Freeform 75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2" name="Rectangle 76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3" name="Rectangle 77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4" name="Freeform 78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5" name="Freeform 79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6" name="Freeform 80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7" name="Freeform 81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8" name="Freeform 82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9" name="Freeform 83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0" name="Rectangle 84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1" name="Freeform 85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2" name="Rectangle 86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3" name="Rectangle 87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4" name="Freeform 88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5" name="Freeform 89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6" name="Rectangle 90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7" name="Freeform 91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8" name="Rectangle 92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9" name="Rectangle 93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0" name="Rectangle 94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1" name="Freeform 95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2" name="Rectangle 96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3" name="Rectangle 97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4" name="Rectangle 98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5" name="Rectangle 99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6" name="Rectangle 100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7" name="Rectangle 101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8" name="Freeform 102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69" name="Freeform 103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0" name="Freeform 104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1" name="Freeform 105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2" name="Rectangle 106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3" name="Rectangle 107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4" name="Freeform 108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5" name="Rectangle 109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6" name="Freeform 110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7" name="Rectangle 111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8" name="Rectangle 112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79" name="Freeform 113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0" name="Freeform 114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1" name="Freeform 115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2" name="Freeform 116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3" name="Freeform 117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4" name="Freeform 118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5" name="Freeform 119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6" name="Freeform 120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7" name="Freeform 121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8" name="Freeform 122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89" name="Freeform 123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6490" name="Picture 1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5975" y="1046163"/>
            <a:ext cx="223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20713" y="1984375"/>
            <a:ext cx="8345487" cy="1735138"/>
          </a:xfr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（宁波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中考）如图，在△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A=36°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BD,CE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分别是∠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、∠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的平分线，则图中的等腰三角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形有（   ）</a:t>
            </a:r>
          </a:p>
        </p:txBody>
      </p:sp>
      <p:grpSp>
        <p:nvGrpSpPr>
          <p:cNvPr id="17411" name="Group 20"/>
          <p:cNvGrpSpPr/>
          <p:nvPr/>
        </p:nvGrpSpPr>
        <p:grpSpPr bwMode="auto">
          <a:xfrm>
            <a:off x="3440113" y="4627563"/>
            <a:ext cx="1898650" cy="1874837"/>
            <a:chOff x="0" y="0"/>
            <a:chExt cx="1196" cy="1181"/>
          </a:xfrm>
        </p:grpSpPr>
        <p:sp>
          <p:nvSpPr>
            <p:cNvPr id="17412" name="Text Box 11"/>
            <p:cNvSpPr txBox="1">
              <a:spLocks noChangeArrowheads="1"/>
            </p:cNvSpPr>
            <p:nvPr/>
          </p:nvSpPr>
          <p:spPr bwMode="auto">
            <a:xfrm>
              <a:off x="0" y="895"/>
              <a:ext cx="30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/>
            </a:p>
          </p:txBody>
        </p:sp>
        <p:sp>
          <p:nvSpPr>
            <p:cNvPr id="17413" name="Text Box 12"/>
            <p:cNvSpPr txBox="1">
              <a:spLocks noChangeArrowheads="1"/>
            </p:cNvSpPr>
            <p:nvPr/>
          </p:nvSpPr>
          <p:spPr bwMode="auto">
            <a:xfrm>
              <a:off x="881" y="895"/>
              <a:ext cx="31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/>
            </a:p>
          </p:txBody>
        </p:sp>
        <p:grpSp>
          <p:nvGrpSpPr>
            <p:cNvPr id="17414" name="Group 6"/>
            <p:cNvGrpSpPr/>
            <p:nvPr/>
          </p:nvGrpSpPr>
          <p:grpSpPr bwMode="auto">
            <a:xfrm>
              <a:off x="190" y="122"/>
              <a:ext cx="700" cy="857"/>
              <a:chOff x="0" y="0"/>
              <a:chExt cx="952" cy="1365"/>
            </a:xfrm>
          </p:grpSpPr>
          <p:sp>
            <p:nvSpPr>
              <p:cNvPr id="17415" name="AutoShap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2" cy="13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 flipV="1">
                <a:off x="0" y="804"/>
                <a:ext cx="754" cy="5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 flipH="1" flipV="1">
                <a:off x="450" y="1041"/>
                <a:ext cx="486" cy="3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99" y="0"/>
              <a:ext cx="31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/>
            </a:p>
          </p:txBody>
        </p:sp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697" y="461"/>
              <a:ext cx="3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/>
            </a:p>
          </p:txBody>
        </p:sp>
        <p:sp>
          <p:nvSpPr>
            <p:cNvPr id="17420" name="Text Box 14"/>
            <p:cNvSpPr txBox="1">
              <a:spLocks noChangeArrowheads="1"/>
            </p:cNvSpPr>
            <p:nvPr/>
          </p:nvSpPr>
          <p:spPr bwMode="auto">
            <a:xfrm>
              <a:off x="347" y="666"/>
              <a:ext cx="3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/>
            </a:p>
          </p:txBody>
        </p:sp>
      </p:grpSp>
      <p:graphicFrame>
        <p:nvGraphicFramePr>
          <p:cNvPr id="17421" name="Group 13"/>
          <p:cNvGraphicFramePr>
            <a:graphicFrameLocks noGrp="1"/>
          </p:cNvGraphicFramePr>
          <p:nvPr>
            <p:ph sz="half" idx="4294967295"/>
          </p:nvPr>
        </p:nvGraphicFramePr>
        <p:xfrm>
          <a:off x="639763" y="3903663"/>
          <a:ext cx="7620000" cy="46990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A.5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B.4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C.3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D.2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23" name="WordArt 15"/>
          <p:cNvSpPr>
            <a:spLocks noChangeArrowheads="1" noChangeShapeType="1"/>
          </p:cNvSpPr>
          <p:nvPr/>
        </p:nvSpPr>
        <p:spPr bwMode="auto">
          <a:xfrm>
            <a:off x="3155950" y="847725"/>
            <a:ext cx="3051175" cy="776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prstShdw prst="shdw11">
                    <a:srgbClr val="C0C0C0">
                      <a:alpha val="79999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达标检测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232150" y="1825625"/>
          <a:ext cx="11318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r:id="rId3" imgW="698500" imgH="177800" progId="">
                  <p:embed/>
                </p:oleObj>
              </mc:Choice>
              <mc:Fallback>
                <p:oleObj r:id="rId3" imgW="698500" imgH="1778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1825625"/>
                        <a:ext cx="11318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24"/>
          <p:cNvSpPr>
            <a:spLocks noChangeArrowheads="1"/>
          </p:cNvSpPr>
          <p:nvPr/>
        </p:nvSpPr>
        <p:spPr bwMode="auto">
          <a:xfrm>
            <a:off x="587375" y="1760538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A.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                  </a:t>
            </a:r>
          </a:p>
        </p:txBody>
      </p:sp>
      <p:sp>
        <p:nvSpPr>
          <p:cNvPr id="18436" name="Rectangle 25"/>
          <p:cNvSpPr>
            <a:spLocks noChangeArrowheads="1"/>
          </p:cNvSpPr>
          <p:nvPr/>
        </p:nvSpPr>
        <p:spPr bwMode="auto">
          <a:xfrm>
            <a:off x="719138" y="2438400"/>
            <a:ext cx="734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ABC=∠ACB=72°.</a:t>
            </a:r>
            <a:endParaRPr lang="en-US" b="1" baseline="30000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18437" name="Rectangle 26"/>
          <p:cNvSpPr>
            <a:spLocks noChangeArrowheads="1"/>
          </p:cNvSpPr>
          <p:nvPr/>
        </p:nvSpPr>
        <p:spPr bwMode="auto">
          <a:xfrm>
            <a:off x="663575" y="2957513"/>
            <a:ext cx="74342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BD,CE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分别是∠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ABC,∠BCD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的平分线，可得∠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ABD=∠CBD=∠ECB=∠ACE=36°</a:t>
            </a:r>
            <a:r>
              <a:rPr lang="en-US" b="1">
                <a:solidFill>
                  <a:srgbClr val="FF0000"/>
                </a:solidFill>
                <a:ea typeface="楷体_GB2312" pitchFamily="49" charset="-122"/>
              </a:rPr>
              <a:t>.</a:t>
            </a:r>
          </a:p>
        </p:txBody>
      </p:sp>
      <p:graphicFrame>
        <p:nvGraphicFramePr>
          <p:cNvPr id="18438" name="Group 6"/>
          <p:cNvGraphicFramePr>
            <a:graphicFrameLocks noGrp="1"/>
          </p:cNvGraphicFramePr>
          <p:nvPr/>
        </p:nvGraphicFramePr>
        <p:xfrm>
          <a:off x="657225" y="4019550"/>
          <a:ext cx="8161338" cy="1116013"/>
        </p:xfrm>
        <a:graphic>
          <a:graphicData uri="http://schemas.openxmlformats.org/drawingml/2006/table">
            <a:tbl>
              <a:tblPr/>
              <a:tblGrid>
                <a:gridCol w="816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6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所以△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ABC,△BCD,△ABD,△BCE,△DCE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都为等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腰三角形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.</a:t>
                      </a:r>
                    </a:p>
                  </a:txBody>
                  <a:tcPr marT="45738" marB="457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40" name="Text Box 33"/>
          <p:cNvSpPr txBox="1">
            <a:spLocks noChangeArrowheads="1"/>
          </p:cNvSpPr>
          <p:nvPr/>
        </p:nvSpPr>
        <p:spPr bwMode="auto">
          <a:xfrm>
            <a:off x="4549775" y="1746250"/>
            <a:ext cx="264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∠A=36°,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727075" y="1293813"/>
            <a:ext cx="75898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已知：如图，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AD∥BC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BD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平分∠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ABC.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试说明：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AB=AD.</a:t>
            </a:r>
          </a:p>
        </p:txBody>
      </p:sp>
      <p:grpSp>
        <p:nvGrpSpPr>
          <p:cNvPr id="19459" name="Group 5"/>
          <p:cNvGrpSpPr/>
          <p:nvPr/>
        </p:nvGrpSpPr>
        <p:grpSpPr bwMode="auto">
          <a:xfrm>
            <a:off x="4587875" y="2433638"/>
            <a:ext cx="3429000" cy="1922462"/>
            <a:chOff x="0" y="0"/>
            <a:chExt cx="2544" cy="1259"/>
          </a:xfrm>
        </p:grpSpPr>
        <p:grpSp>
          <p:nvGrpSpPr>
            <p:cNvPr id="19460" name="Group 6"/>
            <p:cNvGrpSpPr/>
            <p:nvPr/>
          </p:nvGrpSpPr>
          <p:grpSpPr bwMode="auto">
            <a:xfrm>
              <a:off x="288" y="240"/>
              <a:ext cx="1968" cy="816"/>
              <a:chOff x="0" y="0"/>
              <a:chExt cx="1968" cy="816"/>
            </a:xfrm>
          </p:grpSpPr>
          <p:sp>
            <p:nvSpPr>
              <p:cNvPr id="19461" name="AutoShape 7"/>
              <p:cNvSpPr/>
              <p:nvPr/>
            </p:nvSpPr>
            <p:spPr bwMode="auto">
              <a:xfrm rot="10800000">
                <a:off x="0" y="0"/>
                <a:ext cx="1968" cy="816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  <a:gd name="T8" fmla="*/ 0 w 21600"/>
                  <a:gd name="T9" fmla="*/ 0 h 21600"/>
                  <a:gd name="T10" fmla="*/ 4500 w 21600"/>
                  <a:gd name="T11" fmla="*/ 4500 h 21600"/>
                  <a:gd name="T12" fmla="*/ 17100 w 21600"/>
                  <a:gd name="T13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62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48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63" name="Text Box 9"/>
            <p:cNvSpPr txBox="1">
              <a:spLocks noChangeArrowheads="1"/>
            </p:cNvSpPr>
            <p:nvPr/>
          </p:nvSpPr>
          <p:spPr bwMode="auto">
            <a:xfrm>
              <a:off x="0" y="912"/>
              <a:ext cx="28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9464" name="Text Box 10"/>
            <p:cNvSpPr txBox="1">
              <a:spLocks noChangeArrowheads="1"/>
            </p:cNvSpPr>
            <p:nvPr/>
          </p:nvSpPr>
          <p:spPr bwMode="auto">
            <a:xfrm>
              <a:off x="384" y="0"/>
              <a:ext cx="28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465" name="Text Box 11"/>
            <p:cNvSpPr txBox="1">
              <a:spLocks noChangeArrowheads="1"/>
            </p:cNvSpPr>
            <p:nvPr/>
          </p:nvSpPr>
          <p:spPr bwMode="auto">
            <a:xfrm>
              <a:off x="1776" y="0"/>
              <a:ext cx="28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9466" name="Text Box 12"/>
            <p:cNvSpPr txBox="1">
              <a:spLocks noChangeArrowheads="1"/>
            </p:cNvSpPr>
            <p:nvPr/>
          </p:nvSpPr>
          <p:spPr bwMode="auto">
            <a:xfrm>
              <a:off x="2255" y="960"/>
              <a:ext cx="28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674688" y="2560638"/>
            <a:ext cx="404653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 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AD∥BC,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ADB=∠DBC,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ABD=∠DBC,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ABD=∠ADB,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AB=AD.</a:t>
            </a:r>
          </a:p>
        </p:txBody>
      </p:sp>
      <p:pic>
        <p:nvPicPr>
          <p:cNvPr id="19468" name="Picture 16" descr="2004121511115859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3" y="5646738"/>
            <a:ext cx="77724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46100" y="457200"/>
            <a:ext cx="85979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如图，把一张矩形的纸沿对角线折叠．重合部分是一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个等腰三角形吗？为什么？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546100" y="3924300"/>
            <a:ext cx="81645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是等腰三角形．因为，如图可证∠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1=∠2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．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788" y="1754188"/>
            <a:ext cx="2505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4611688"/>
            <a:ext cx="24003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6"/>
          <p:cNvSpPr txBox="1">
            <a:spLocks noChangeArrowheads="1"/>
          </p:cNvSpPr>
          <p:nvPr/>
        </p:nvSpPr>
        <p:spPr bwMode="auto">
          <a:xfrm>
            <a:off x="4633913" y="2244725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AD⊥BC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038600"/>
            <a:ext cx="24860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609600" y="1552575"/>
            <a:ext cx="809783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6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如图，在△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algn="just">
              <a:lnSpc>
                <a:spcPct val="16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）若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平分∠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BAC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，那么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____________________;</a:t>
            </a:r>
          </a:p>
          <a:p>
            <a:pPr algn="just">
              <a:lnSpc>
                <a:spcPct val="16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）若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，那么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_________________________;</a:t>
            </a:r>
            <a:endParaRPr lang="en-US" sz="2400" b="1" u="sng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16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）若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AD⊥BC,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__________________________.</a:t>
            </a:r>
            <a:endParaRPr 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3875088" y="2878138"/>
            <a:ext cx="3443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平分∠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BAC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AD⊥BC</a:t>
            </a:r>
          </a:p>
        </p:txBody>
      </p:sp>
      <p:sp>
        <p:nvSpPr>
          <p:cNvPr id="7174" name="Text Box 19"/>
          <p:cNvSpPr txBox="1">
            <a:spLocks noChangeArrowheads="1"/>
          </p:cNvSpPr>
          <p:nvPr/>
        </p:nvSpPr>
        <p:spPr bwMode="auto">
          <a:xfrm>
            <a:off x="3830638" y="3452813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平分∠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BAC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CD</a:t>
            </a:r>
          </a:p>
        </p:txBody>
      </p:sp>
      <p:pic>
        <p:nvPicPr>
          <p:cNvPr id="7175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6750" y="833438"/>
            <a:ext cx="27257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3" grpId="0" autoUpdateAnimBg="0"/>
      <p:bldP spid="71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792797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探索等腰三角形的判定方法及其应用．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探索等腰三角形的判定方法，进一步体验轴对称的特征，发展空间观念．</a:t>
            </a:r>
          </a:p>
        </p:txBody>
      </p:sp>
      <p:pic>
        <p:nvPicPr>
          <p:cNvPr id="8195" name="Picture 7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603625" y="1517650"/>
            <a:ext cx="235743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759" r="30939" b="20486"/>
          <a:stretch>
            <a:fillRect/>
          </a:stretch>
        </p:blipFill>
        <p:spPr bwMode="auto">
          <a:xfrm rot="19384629">
            <a:off x="847725" y="5208588"/>
            <a:ext cx="11906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5257800"/>
            <a:ext cx="13716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74688" y="1247775"/>
            <a:ext cx="829468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如图，在海上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A,B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两处有两艘救生船接到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处遇险船只的报警，当时测得∠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A=∠B.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如果这两艘救生船以同样的速度同时出发，能不能同时赶到出事地点（不考虑风浪因素）？</a:t>
            </a:r>
          </a:p>
        </p:txBody>
      </p:sp>
      <p:pic>
        <p:nvPicPr>
          <p:cNvPr id="9221" name="Picture 5" descr="j029215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2800" y="3581400"/>
            <a:ext cx="8366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1905000" y="4602163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10000" y="4602163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905000" y="5745163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14800" y="4068763"/>
            <a:ext cx="500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/>
              <a:t>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618163" y="562292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/>
              <a:t>B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00200" y="56689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b="1"/>
              <a:t>A</a:t>
            </a:r>
          </a:p>
        </p:txBody>
      </p:sp>
      <p:sp>
        <p:nvSpPr>
          <p:cNvPr id="9228" name="Rectangle 20"/>
          <p:cNvSpPr>
            <a:spLocks noChangeArrowheads="1"/>
          </p:cNvSpPr>
          <p:nvPr/>
        </p:nvSpPr>
        <p:spPr bwMode="auto">
          <a:xfrm>
            <a:off x="6096000" y="4343400"/>
            <a:ext cx="226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能同时赶到</a:t>
            </a:r>
          </a:p>
        </p:txBody>
      </p:sp>
      <p:pic>
        <p:nvPicPr>
          <p:cNvPr id="9229" name="Picture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68687" y="433388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5800" y="208915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    </a:t>
            </a:r>
            <a:r>
              <a:rPr lang="en-US" sz="2800" b="1" dirty="0">
                <a:solidFill>
                  <a:srgbClr val="0000FF"/>
                </a:solidFill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</a:rPr>
              <a:t>一个三角形有两个角相等，为什么这两个角所对的边也相等？</a:t>
            </a:r>
          </a:p>
        </p:txBody>
      </p:sp>
      <p:grpSp>
        <p:nvGrpSpPr>
          <p:cNvPr id="10243" name="Group 6"/>
          <p:cNvGrpSpPr/>
          <p:nvPr/>
        </p:nvGrpSpPr>
        <p:grpSpPr bwMode="auto">
          <a:xfrm>
            <a:off x="5181600" y="2819400"/>
            <a:ext cx="2663825" cy="2389188"/>
            <a:chOff x="0" y="0"/>
            <a:chExt cx="1678" cy="1505"/>
          </a:xfrm>
        </p:grpSpPr>
        <p:sp>
          <p:nvSpPr>
            <p:cNvPr id="10244" name="AutoShape 7"/>
            <p:cNvSpPr>
              <a:spLocks noChangeArrowheads="1"/>
            </p:cNvSpPr>
            <p:nvPr/>
          </p:nvSpPr>
          <p:spPr bwMode="auto">
            <a:xfrm>
              <a:off x="226" y="185"/>
              <a:ext cx="1224" cy="117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5" name="Text Box 8"/>
            <p:cNvSpPr txBox="1">
              <a:spLocks noChangeArrowheads="1"/>
            </p:cNvSpPr>
            <p:nvPr/>
          </p:nvSpPr>
          <p:spPr bwMode="auto">
            <a:xfrm>
              <a:off x="735" y="0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0246" name="Text Box 9"/>
            <p:cNvSpPr txBox="1">
              <a:spLocks noChangeArrowheads="1"/>
            </p:cNvSpPr>
            <p:nvPr/>
          </p:nvSpPr>
          <p:spPr bwMode="auto">
            <a:xfrm>
              <a:off x="0" y="1274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0247" name="Text Box 10"/>
            <p:cNvSpPr txBox="1">
              <a:spLocks noChangeArrowheads="1"/>
            </p:cNvSpPr>
            <p:nvPr/>
          </p:nvSpPr>
          <p:spPr bwMode="auto">
            <a:xfrm>
              <a:off x="1451" y="1274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914400" y="3276600"/>
            <a:ext cx="4495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已知：△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中，∠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B=∠C.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914400" y="3810000"/>
            <a:ext cx="31877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试说明：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AB = AC</a:t>
            </a:r>
          </a:p>
        </p:txBody>
      </p:sp>
      <p:grpSp>
        <p:nvGrpSpPr>
          <p:cNvPr id="10250" name="Group 26"/>
          <p:cNvGrpSpPr/>
          <p:nvPr/>
        </p:nvGrpSpPr>
        <p:grpSpPr bwMode="auto">
          <a:xfrm>
            <a:off x="377825" y="5768975"/>
            <a:ext cx="7702550" cy="877888"/>
            <a:chOff x="0" y="0"/>
            <a:chExt cx="2792" cy="628"/>
          </a:xfrm>
        </p:grpSpPr>
        <p:sp>
          <p:nvSpPr>
            <p:cNvPr id="10251" name="Freeform 27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Rectangle 28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Freeform 29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Rectangle 30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Freeform 31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Freeform 32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Freeform 33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Rectangle 34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Rectangle 35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Freeform 36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Freeform 37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Freeform 38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3" name="Freeform 39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Freeform 40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Freeform 41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Freeform 42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Freeform 43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8" name="Freeform 44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9" name="Freeform 45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0" name="Freeform 46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Freeform 47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Freeform 48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3" name="Freeform 49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Freeform 50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5" name="Freeform 51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6" name="Rectangle 52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7" name="Rectangle 53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8" name="Freeform 54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9" name="Freeform 55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0" name="Freeform 56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1" name="Rectangle 57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2" name="Rectangle 58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3" name="Freeform 59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4" name="Freeform 60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5" name="Freeform 61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6" name="Rectangle 62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7" name="Rectangle 63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8" name="Freeform 64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9" name="Freeform 65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0" name="Freeform 66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1" name="Rectangle 67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2" name="Rectangle 68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3" name="Freeform 69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4" name="Freeform 70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5" name="Freeform 71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6" name="Rectangle 72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7" name="Rectangle 73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8" name="Freeform 74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9" name="Freeform 75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0" name="Freeform 76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1" name="Rectangle 77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2" name="Rectangle 78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3" name="Freeform 79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4" name="Freeform 80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5" name="Freeform 81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6" name="Freeform 82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7" name="Freeform 83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8" name="Freeform 84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9" name="Rectangle 85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0" name="Freeform 86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1" name="Rectangle 87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2" name="Rectangle 88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3" name="Freeform 89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4" name="Freeform 90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5" name="Rectangle 91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6" name="Freeform 92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7" name="Rectangle 93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8" name="Rectangle 94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9" name="Rectangle 95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0" name="Freeform 96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1" name="Rectangle 97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2" name="Rectangle 98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3" name="Rectangle 99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4" name="Rectangle 100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5" name="Rectangle 101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6" name="Rectangle 102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7" name="Freeform 103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8" name="Freeform 104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9" name="Freeform 105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0" name="Freeform 106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1" name="Rectangle 107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2" name="Rectangle 108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3" name="Freeform 109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4" name="Rectangle 110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5" name="Freeform 111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6" name="Rectangle 112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7" name="Rectangle 113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8" name="Freeform 114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9" name="Freeform 115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0" name="Freeform 116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1" name="Freeform 117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2" name="Freeform 118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3" name="Freeform 119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" name="Freeform 120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5" name="Freeform 121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6" name="Freeform 122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7" name="Freeform 123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8" name="Freeform 124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0349" name="Picture 125" descr="taos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67138" y="488950"/>
            <a:ext cx="3746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0" name="Picture 126" descr="图片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1635125"/>
            <a:ext cx="11001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574675" y="1287463"/>
            <a:ext cx="204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762125" y="1284288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作∠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BAC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的平分线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AD.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746250" y="1935163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在△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BAD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和△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CAD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中，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2127250" y="2435225"/>
            <a:ext cx="233203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∠1=∠2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/>
            <a:endParaRPr lang="zh-CN" altLang="en-US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B=∠C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/>
            <a:endParaRPr lang="zh-CN" altLang="en-US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AD=AD,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1928813" y="4429125"/>
            <a:ext cx="481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 △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BAD≌△CAD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AAS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1914525" y="5014913"/>
            <a:ext cx="669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（全等三角形的对应边相等）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1272" name="AutoShape 15"/>
          <p:cNvSpPr/>
          <p:nvPr/>
        </p:nvSpPr>
        <p:spPr bwMode="auto">
          <a:xfrm>
            <a:off x="1914525" y="2524125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4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6867525" y="2219325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6867525" y="1762125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6867525" y="2600325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6867525" y="3057525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6562725" y="1970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1278" name="Line 18"/>
          <p:cNvSpPr>
            <a:spLocks noChangeShapeType="1"/>
          </p:cNvSpPr>
          <p:nvPr/>
        </p:nvSpPr>
        <p:spPr bwMode="auto">
          <a:xfrm flipH="1">
            <a:off x="5943600" y="1762125"/>
            <a:ext cx="9239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6858000" y="1762125"/>
            <a:ext cx="9239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80" name="Line 20"/>
          <p:cNvSpPr>
            <a:spLocks noChangeShapeType="1"/>
          </p:cNvSpPr>
          <p:nvPr/>
        </p:nvSpPr>
        <p:spPr bwMode="auto">
          <a:xfrm>
            <a:off x="5953125" y="336232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6715125" y="1284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latin typeface="楷体_GB2312" pitchFamily="49" charset="-122"/>
                <a:ea typeface="楷体_GB2312" pitchFamily="49" charset="-122"/>
              </a:rPr>
              <a:t>A</a:t>
            </a:r>
          </a:p>
        </p:txBody>
      </p:sp>
      <p:sp>
        <p:nvSpPr>
          <p:cNvPr id="11282" name="Text Box 22"/>
          <p:cNvSpPr txBox="1">
            <a:spLocks noChangeArrowheads="1"/>
          </p:cNvSpPr>
          <p:nvPr/>
        </p:nvSpPr>
        <p:spPr bwMode="auto">
          <a:xfrm>
            <a:off x="5572125" y="3113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latin typeface="楷体_GB2312" pitchFamily="49" charset="-122"/>
                <a:ea typeface="楷体_GB2312" pitchFamily="49" charset="-122"/>
              </a:rPr>
              <a:t>B</a:t>
            </a:r>
          </a:p>
        </p:txBody>
      </p:sp>
      <p:sp>
        <p:nvSpPr>
          <p:cNvPr id="11283" name="Text Box 23"/>
          <p:cNvSpPr txBox="1">
            <a:spLocks noChangeArrowheads="1"/>
          </p:cNvSpPr>
          <p:nvPr/>
        </p:nvSpPr>
        <p:spPr bwMode="auto">
          <a:xfrm>
            <a:off x="7705725" y="3036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latin typeface="楷体_GB2312" pitchFamily="49" charset="-122"/>
                <a:ea typeface="楷体_GB2312" pitchFamily="49" charset="-122"/>
              </a:rPr>
              <a:t>C</a:t>
            </a:r>
          </a:p>
        </p:txBody>
      </p:sp>
      <p:sp>
        <p:nvSpPr>
          <p:cNvPr id="11284" name="Text Box 24"/>
          <p:cNvSpPr txBox="1">
            <a:spLocks noChangeArrowheads="1"/>
          </p:cNvSpPr>
          <p:nvPr/>
        </p:nvSpPr>
        <p:spPr bwMode="auto">
          <a:xfrm>
            <a:off x="6715125" y="334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latin typeface="楷体_GB2312" pitchFamily="49" charset="-122"/>
                <a:ea typeface="楷体_GB2312" pitchFamily="49" charset="-122"/>
              </a:rPr>
              <a:t>D</a:t>
            </a:r>
          </a:p>
        </p:txBody>
      </p:sp>
      <p:sp>
        <p:nvSpPr>
          <p:cNvPr id="11285" name="Text Box 25"/>
          <p:cNvSpPr txBox="1">
            <a:spLocks noChangeArrowheads="1"/>
          </p:cNvSpPr>
          <p:nvPr/>
        </p:nvSpPr>
        <p:spPr bwMode="auto">
          <a:xfrm>
            <a:off x="6835775" y="1970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1286" name="Rectangle 34"/>
          <p:cNvSpPr>
            <a:spLocks noChangeArrowheads="1"/>
          </p:cNvSpPr>
          <p:nvPr/>
        </p:nvSpPr>
        <p:spPr bwMode="auto">
          <a:xfrm>
            <a:off x="1905000" y="5745163"/>
            <a:ext cx="404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你还有其他方法吗？</a:t>
            </a:r>
          </a:p>
        </p:txBody>
      </p:sp>
      <p:sp>
        <p:nvSpPr>
          <p:cNvPr id="11287" name="Arc 23"/>
          <p:cNvSpPr/>
          <p:nvPr/>
        </p:nvSpPr>
        <p:spPr bwMode="auto">
          <a:xfrm rot="9078333">
            <a:off x="6740525" y="1892300"/>
            <a:ext cx="236538" cy="107950"/>
          </a:xfrm>
          <a:custGeom>
            <a:avLst/>
            <a:gdLst>
              <a:gd name="G0" fmla="+- 0 0 0"/>
              <a:gd name="G1" fmla="+- 21526 0 0"/>
              <a:gd name="G2" fmla="+- 21600 0 0"/>
              <a:gd name="T0" fmla="*/ 1788 w 21320"/>
              <a:gd name="T1" fmla="*/ 0 h 21526"/>
              <a:gd name="T2" fmla="*/ 21320 w 21320"/>
              <a:gd name="T3" fmla="*/ 18062 h 21526"/>
              <a:gd name="T4" fmla="*/ 0 w 21320"/>
              <a:gd name="T5" fmla="*/ 21526 h 2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20" h="21526" fill="none" extrusionOk="0">
                <a:moveTo>
                  <a:pt x="1787" y="0"/>
                </a:moveTo>
                <a:cubicBezTo>
                  <a:pt x="11673" y="821"/>
                  <a:pt x="19729" y="8270"/>
                  <a:pt x="21320" y="18061"/>
                </a:cubicBezTo>
              </a:path>
              <a:path w="21320" h="21526" stroke="0" extrusionOk="0">
                <a:moveTo>
                  <a:pt x="1787" y="0"/>
                </a:moveTo>
                <a:cubicBezTo>
                  <a:pt x="11673" y="821"/>
                  <a:pt x="19729" y="8270"/>
                  <a:pt x="21320" y="18061"/>
                </a:cubicBezTo>
                <a:lnTo>
                  <a:pt x="0" y="2152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2265363" y="3427413"/>
            <a:ext cx="487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定义，②两角相等的三角形 </a:t>
            </a:r>
          </a:p>
        </p:txBody>
      </p:sp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2460625" y="4765675"/>
            <a:ext cx="3103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在同一个三角形中</a:t>
            </a:r>
          </a:p>
        </p:txBody>
      </p:sp>
      <p:sp>
        <p:nvSpPr>
          <p:cNvPr id="12292" name="Text Box 18"/>
          <p:cNvSpPr txBox="1">
            <a:spLocks noChangeArrowheads="1"/>
          </p:cNvSpPr>
          <p:nvPr/>
        </p:nvSpPr>
        <p:spPr bwMode="auto">
          <a:xfrm>
            <a:off x="1524000" y="2730500"/>
            <a:ext cx="57531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一、等腰三角形的判定方法有：</a:t>
            </a:r>
          </a:p>
        </p:txBody>
      </p:sp>
      <p:sp>
        <p:nvSpPr>
          <p:cNvPr id="12293" name="Text Box 19"/>
          <p:cNvSpPr txBox="1">
            <a:spLocks noChangeArrowheads="1"/>
          </p:cNvSpPr>
          <p:nvPr/>
        </p:nvSpPr>
        <p:spPr bwMode="auto">
          <a:xfrm>
            <a:off x="1524000" y="4102100"/>
            <a:ext cx="6273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二、运用等腰三角形的判定方法时，应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注意 </a:t>
            </a:r>
            <a:r>
              <a:rPr lang="zh-CN" altLang="en-US" sz="24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     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en-US" sz="24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2294" name="Line 22"/>
          <p:cNvSpPr>
            <a:spLocks noChangeShapeType="1"/>
          </p:cNvSpPr>
          <p:nvPr/>
        </p:nvSpPr>
        <p:spPr bwMode="auto">
          <a:xfrm>
            <a:off x="2265363" y="3884613"/>
            <a:ext cx="41798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295" name="Picture 27" descr="1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5656263"/>
            <a:ext cx="78486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8" descr="图片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8500" y="2549525"/>
            <a:ext cx="10239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42875" y="614363"/>
            <a:ext cx="86042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等腰三角形的判定：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有两个角相等的三角形是等腰三角形.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0825" y="1628775"/>
            <a:ext cx="3097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符号语言：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001838" y="1539875"/>
            <a:ext cx="360045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SzPct val="100000"/>
            </a:pPr>
            <a:r>
              <a:rPr lang="zh-CN" altLang="en-US" sz="2000" b="1" dirty="0">
                <a:solidFill>
                  <a:srgbClr val="FF0066"/>
                </a:solidFill>
              </a:rPr>
              <a:t>在△</a:t>
            </a:r>
            <a:r>
              <a:rPr lang="en-US" altLang="zh-CN" sz="2000" b="1" dirty="0">
                <a:solidFill>
                  <a:srgbClr val="FF0066"/>
                </a:solidFill>
              </a:rPr>
              <a:t>ABC</a:t>
            </a:r>
            <a:r>
              <a:rPr lang="zh-CN" altLang="en-US" sz="2000" b="1" dirty="0">
                <a:solidFill>
                  <a:srgbClr val="FF0066"/>
                </a:solidFill>
              </a:rPr>
              <a:t>中</a:t>
            </a:r>
            <a:r>
              <a:rPr lang="en-US" altLang="zh-CN" sz="2000" b="1" dirty="0">
                <a:solidFill>
                  <a:srgbClr val="FF0066"/>
                </a:solidFill>
              </a:rPr>
              <a:t>, </a:t>
            </a:r>
          </a:p>
          <a:p>
            <a:pPr eaLnBrk="0" hangingPunct="0">
              <a:buSzPct val="100000"/>
            </a:pPr>
            <a:r>
              <a:rPr lang="en-US" altLang="zh-CN" sz="2800" b="1" dirty="0">
                <a:solidFill>
                  <a:srgbClr val="FF0066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∵</a:t>
            </a:r>
            <a:r>
              <a:rPr lang="en-US" altLang="zh-CN" sz="2000" b="1" dirty="0">
                <a:solidFill>
                  <a:srgbClr val="FF0066"/>
                </a:solidFill>
              </a:rPr>
              <a:t> ∠B=∠C,</a:t>
            </a:r>
          </a:p>
          <a:p>
            <a:pPr eaLnBrk="0" hangingPunct="0">
              <a:buSzPct val="100000"/>
            </a:pPr>
            <a:r>
              <a:rPr lang="en-US" altLang="zh-CN" sz="3200" b="1" dirty="0">
                <a:solidFill>
                  <a:srgbClr val="FF0066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</a:t>
            </a:r>
            <a:r>
              <a:rPr lang="en-US" altLang="zh-CN" sz="2000" b="1" dirty="0">
                <a:solidFill>
                  <a:srgbClr val="FF0066"/>
                </a:solidFill>
              </a:rPr>
              <a:t> AB=AC</a:t>
            </a:r>
          </a:p>
        </p:txBody>
      </p:sp>
      <p:graphicFrame>
        <p:nvGraphicFramePr>
          <p:cNvPr id="12300" name="Object 12"/>
          <p:cNvGraphicFramePr/>
          <p:nvPr/>
        </p:nvGraphicFramePr>
        <p:xfrm>
          <a:off x="7154863" y="1274763"/>
          <a:ext cx="1878012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r:id="rId5" imgW="1876425" imgH="2266950" progId="Paint.Picture">
                  <p:embed/>
                </p:oleObj>
              </mc:Choice>
              <mc:Fallback>
                <p:oleObj r:id="rId5" imgW="1876425" imgH="2266950" progId="Paint.Picture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4863" y="1274763"/>
                        <a:ext cx="1878012" cy="226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  <p:bldP spid="12298" grpId="0" autoUpdateAnimBg="0"/>
      <p:bldP spid="122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494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zh-CN" altLang="en-US" b="1"/>
              <a:t>例3 如图，已知∠A=36°，∠DBC=36°，∠C=72°.求∠BDC和∠ABD的度数，并指出图中有哪些等腰三角形？</a:t>
            </a:r>
          </a:p>
        </p:txBody>
      </p:sp>
      <p:graphicFrame>
        <p:nvGraphicFramePr>
          <p:cNvPr id="13315" name="Object 3"/>
          <p:cNvGraphicFramePr/>
          <p:nvPr/>
        </p:nvGraphicFramePr>
        <p:xfrm>
          <a:off x="5835650" y="2868613"/>
          <a:ext cx="2305050" cy="281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3" imgW="1895475" imgH="2495550" progId="Paint.Picture">
                  <p:embed/>
                </p:oleObj>
              </mc:Choice>
              <mc:Fallback>
                <p:oleObj r:id="rId3" imgW="1895475" imgH="2495550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2868613"/>
                        <a:ext cx="2305050" cy="281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5438" y="727075"/>
            <a:ext cx="8229600" cy="1536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/>
              <a:t>例4 如图，在ABC中，AB=AC,ABC与ACB是的平分线交于点F,FBC是等腰三角形吗？为什么？</a:t>
            </a:r>
          </a:p>
        </p:txBody>
      </p:sp>
      <p:graphicFrame>
        <p:nvGraphicFramePr>
          <p:cNvPr id="14339" name="Object 3"/>
          <p:cNvGraphicFramePr/>
          <p:nvPr/>
        </p:nvGraphicFramePr>
        <p:xfrm>
          <a:off x="4219575" y="2092325"/>
          <a:ext cx="3222625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r:id="rId3" imgW="2352675" imgH="2324100" progId="Paint.Picture">
                  <p:embed/>
                </p:oleObj>
              </mc:Choice>
              <mc:Fallback>
                <p:oleObj r:id="rId3" imgW="2352675" imgH="2324100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2092325"/>
                        <a:ext cx="3222625" cy="296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空白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空白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空白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全屏显示(4:3)</PresentationFormat>
  <Paragraphs>102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2015-09-28T08:51:00Z</dcterms:created>
  <dcterms:modified xsi:type="dcterms:W3CDTF">2023-01-16T19:34:40Z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A050D86FDE174403A86FFEBAAFA9E2C6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