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275" r:id="rId3"/>
    <p:sldId id="276" r:id="rId4"/>
    <p:sldId id="288" r:id="rId5"/>
    <p:sldId id="264" r:id="rId6"/>
    <p:sldId id="266" r:id="rId7"/>
    <p:sldId id="281" r:id="rId8"/>
    <p:sldId id="282" r:id="rId9"/>
    <p:sldId id="267" r:id="rId10"/>
    <p:sldId id="278" r:id="rId11"/>
    <p:sldId id="280" r:id="rId12"/>
    <p:sldId id="271" r:id="rId13"/>
    <p:sldId id="287" r:id="rId14"/>
    <p:sldId id="274" r:id="rId15"/>
    <p:sldId id="272" r:id="rId16"/>
    <p:sldId id="273" r:id="rId17"/>
    <p:sldId id="285" r:id="rId18"/>
    <p:sldId id="283" r:id="rId19"/>
    <p:sldId id="284" r:id="rId20"/>
    <p:sldId id="286" r:id="rId21"/>
    <p:sldId id="27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FF9F"/>
    <a:srgbClr val="CC3300"/>
    <a:srgbClr val="5B5BFF"/>
    <a:srgbClr val="0000CC"/>
    <a:srgbClr val="4D4D4D"/>
    <a:srgbClr val="777777"/>
    <a:srgbClr val="FFFFE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10" autoAdjust="0"/>
    <p:restoredTop sz="94660"/>
  </p:normalViewPr>
  <p:slideViewPr>
    <p:cSldViewPr>
      <p:cViewPr>
        <p:scale>
          <a:sx n="100" d="100"/>
          <a:sy n="100" d="100"/>
        </p:scale>
        <p:origin x="-19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47-1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12594"/>
  <ax:ocxPr ax:name="_cy" ax:value="1799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BD9AF-5441-434F-92D9-2018317FC57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4A123-A27A-4003-B858-3C6F1E9B8D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4A123-A27A-4003-B858-3C6F1E9B8D0B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685800"/>
          </a:xfrm>
        </p:spPr>
        <p:txBody>
          <a:bodyPr/>
          <a:lstStyle>
            <a:lvl1pPr>
              <a:defRPr>
                <a:solidFill>
                  <a:srgbClr val="336699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76600"/>
            <a:ext cx="6096000" cy="533400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rgbClr val="FF6600"/>
                </a:solidFill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104F7-4320-437E-B53E-D04553A22F5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E0BA6-A68D-47FE-A48A-F560C1B8595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7BBF0-E977-4AFF-9FBF-D761E4CCA47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67818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7742D-3117-4ABC-9B8A-D6638BAD7BA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DC9D-93C4-4DA2-83C5-7B57077F859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F8474-DF7F-40E8-A6D6-D23E136B190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314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076700" y="1600200"/>
            <a:ext cx="3314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EB776-EBBB-44AB-BAA6-D42AD8EBE23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57643-C0A8-452C-8FA2-BC77E9A88C5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2B9A2-A00C-4D60-B5EE-B3C963A0504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B8777-4C83-4020-B852-9E720D3BB40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48DD3-5999-4A54-85E3-AFA3AED485A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83BB6-4522-4CEF-9503-A1471E5608D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6781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+mn-ea"/>
              </a:defRPr>
            </a:lvl1pPr>
          </a:lstStyle>
          <a:p>
            <a:pPr>
              <a:defRPr/>
            </a:pPr>
            <a:fld id="{FB9E45E5-67FE-42AF-9CD6-BB1AB1E2E16B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6600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6600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6600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6600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FF6600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FF6600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FF6600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FF6600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336699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336699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wmf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WordArt 14"/>
          <p:cNvSpPr>
            <a:spLocks noChangeArrowheads="1" noChangeShapeType="1" noTextEdit="1"/>
          </p:cNvSpPr>
          <p:nvPr/>
        </p:nvSpPr>
        <p:spPr bwMode="auto">
          <a:xfrm>
            <a:off x="3563937" y="3717032"/>
            <a:ext cx="2016125" cy="503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noFill/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</a:rPr>
              <a:t>Section C</a:t>
            </a:r>
            <a:endParaRPr lang="zh-CN" altLang="en-US" sz="3600" b="1" kern="10" dirty="0">
              <a:ln w="9525">
                <a:noFill/>
                <a:round/>
              </a:ln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1124744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400" b="1" kern="10" dirty="0" smtClean="0">
                <a:ln w="9525">
                  <a:noFill/>
                  <a:rou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6 Topic 3</a:t>
            </a:r>
          </a:p>
          <a:p>
            <a:pPr algn="ctr">
              <a:lnSpc>
                <a:spcPct val="150000"/>
              </a:lnSpc>
            </a:pPr>
            <a:r>
              <a:rPr lang="en-US" altLang="zh-CN" sz="4400" b="1" kern="10" dirty="0" smtClean="0">
                <a:ln w="9525">
                  <a:noFill/>
                  <a:rou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Bicycle riding is good exercise.</a:t>
            </a:r>
            <a:endParaRPr lang="zh-CN" altLang="en-US" sz="4400" b="1" dirty="0">
              <a:ln w="9525">
                <a:noFill/>
                <a:rou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24754" y="566124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6"/>
          <p:cNvSpPr txBox="1">
            <a:spLocks noChangeArrowheads="1"/>
          </p:cNvSpPr>
          <p:nvPr/>
        </p:nvSpPr>
        <p:spPr bwMode="auto">
          <a:xfrm>
            <a:off x="323850" y="333375"/>
            <a:ext cx="7777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Listen to 1a and find out</a:t>
            </a:r>
          </a:p>
        </p:txBody>
      </p:sp>
      <p:sp>
        <p:nvSpPr>
          <p:cNvPr id="21507" name="WordArt 12"/>
          <p:cNvSpPr>
            <a:spLocks noChangeArrowheads="1" noChangeShapeType="1" noTextEdit="1"/>
          </p:cNvSpPr>
          <p:nvPr/>
        </p:nvSpPr>
        <p:spPr bwMode="auto">
          <a:xfrm>
            <a:off x="900113" y="1125538"/>
            <a:ext cx="6911975" cy="9350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raditional Arabic"/>
                <a:cs typeface="Traditional Arabic"/>
              </a:rPr>
              <a:t>Safety rules for bike riders: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raditional Arabic"/>
              <a:cs typeface="Traditional Arabic"/>
            </a:endParaRP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828675" y="3282950"/>
            <a:ext cx="2663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Arial Narrow" panose="020B0606020202030204" pitchFamily="34" charset="0"/>
              </a:rPr>
              <a:t>Wear helmets.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828675" y="4075113"/>
            <a:ext cx="4391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Arial Narrow" panose="020B0606020202030204" pitchFamily="34" charset="0"/>
              </a:rPr>
              <a:t>Wear light-colored clothes.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828675" y="4865688"/>
            <a:ext cx="6048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Arial Narrow" panose="020B0606020202030204" pitchFamily="34" charset="0"/>
              </a:rPr>
              <a:t>Use bicycle lights and reflectors.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828675" y="5657850"/>
            <a:ext cx="5040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Arial Narrow" panose="020B0606020202030204" pitchFamily="34" charset="0"/>
              </a:rPr>
              <a:t>Know how to give first aid.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828675" y="2492375"/>
            <a:ext cx="7775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Arial Narrow" panose="020B0606020202030204" pitchFamily="34" charset="0"/>
              </a:rPr>
              <a:t>Be careful and pay attention to other vehicles. 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1518" name="WindowsMediaPlayer1" r:id="rId2" imgW="4533840" imgH="647640"/>
        </mc:Choice>
        <mc:Fallback>
          <p:control name="WindowsMediaPlayer1" r:id="rId2" imgW="4533840" imgH="64764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3995738" y="1844675"/>
                  <a:ext cx="4537075" cy="6477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>
    <p:random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7" grpId="0"/>
      <p:bldP spid="41998" grpId="0"/>
      <p:bldP spid="41999" grpId="0"/>
      <p:bldP spid="42000" grpId="0"/>
      <p:bldP spid="420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77875"/>
          </a:xfrm>
        </p:spPr>
        <p:txBody>
          <a:bodyPr/>
          <a:lstStyle/>
          <a:p>
            <a:pPr eaLnBrk="1" hangingPunct="1"/>
            <a:r>
              <a:rPr lang="en-US" altLang="zh-CN" sz="3600" smtClean="0">
                <a:solidFill>
                  <a:schemeClr val="tx1"/>
                </a:solidFill>
              </a:rPr>
              <a:t>Retell 1a according to the key words.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7923212" cy="45656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3200" b="1" smtClean="0">
                <a:solidFill>
                  <a:srgbClr val="FF6600"/>
                </a:solidFill>
              </a:rPr>
              <a:t> one of, use … for…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3200" b="1" smtClean="0">
                <a:solidFill>
                  <a:srgbClr val="FF6600"/>
                </a:solidFill>
              </a:rPr>
              <a:t> exercise, fit, strong, pollution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3200" b="1" smtClean="0">
                <a:solidFill>
                  <a:srgbClr val="FF6600"/>
                </a:solidFill>
              </a:rPr>
              <a:t> share… with…, notice, pay attention to, signals, safety rules, helmets, light-colored, reflectors, in case of, first aid, call 120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 bwMode="auto">
          <a:xfrm>
            <a:off x="466725" y="476250"/>
            <a:ext cx="863600" cy="519113"/>
            <a:chOff x="204" y="164"/>
            <a:chExt cx="459" cy="327"/>
          </a:xfrm>
        </p:grpSpPr>
        <p:sp>
          <p:nvSpPr>
            <p:cNvPr id="3" name="Oval 5"/>
            <p:cNvSpPr>
              <a:spLocks noChangeArrowheads="1"/>
            </p:cNvSpPr>
            <p:nvPr/>
          </p:nvSpPr>
          <p:spPr bwMode="auto">
            <a:xfrm>
              <a:off x="204" y="210"/>
              <a:ext cx="408" cy="272"/>
            </a:xfrm>
            <a:prstGeom prst="ellipse">
              <a:avLst/>
            </a:prstGeom>
            <a:solidFill>
              <a:srgbClr val="5B5BFF">
                <a:alpha val="74901"/>
              </a:srgbClr>
            </a:solidFill>
            <a:ln w="9525">
              <a:solidFill>
                <a:srgbClr val="00FFFF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204" y="164"/>
              <a:ext cx="45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chemeClr val="bg1"/>
                  </a:solidFill>
                  <a:ea typeface="宋体" panose="02010600030101010101" pitchFamily="2" charset="-122"/>
                </a:rPr>
                <a:t>  2</a:t>
              </a:r>
              <a:endParaRPr lang="zh-CN" altLang="en-US" sz="2800" b="1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403350" y="476250"/>
            <a:ext cx="74882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Complete the sentences with the correct forms of the words in the box. </a:t>
            </a:r>
            <a:endParaRPr lang="zh-CN" altLang="en-US" sz="28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971550" y="1628775"/>
            <a:ext cx="7056438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ride	give	if	because	care	safe</a:t>
            </a:r>
            <a:endParaRPr lang="zh-CN" altLang="en-US" sz="28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23850" y="2205038"/>
            <a:ext cx="8496300" cy="3825875"/>
          </a:xfrm>
          <a:prstGeom prst="rect">
            <a:avLst/>
          </a:prstGeom>
          <a:solidFill>
            <a:schemeClr val="bg1">
              <a:alpha val="749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800" dirty="0">
                <a:latin typeface="Arial Narrow" panose="020B0606020202030204" pitchFamily="34" charset="0"/>
                <a:ea typeface="宋体" panose="02010600030101010101" pitchFamily="2" charset="-122"/>
              </a:rPr>
              <a:t>Bicycle riding is good exercise. 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Arial Narrow" panose="020B0606020202030204" pitchFamily="34" charset="0"/>
                <a:ea typeface="宋体" panose="02010600030101010101" pitchFamily="2" charset="-122"/>
              </a:rPr>
              <a:t>It is good for the environment _______ it doesn’t cause pollution. 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Arial Narrow" panose="020B0606020202030204" pitchFamily="34" charset="0"/>
                <a:ea typeface="宋体" panose="02010600030101010101" pitchFamily="2" charset="-122"/>
              </a:rPr>
              <a:t>Cycling can make bicycle _______ hearts and lungs strong. 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Arial Narrow" panose="020B0606020202030204" pitchFamily="34" charset="0"/>
                <a:ea typeface="宋体" panose="02010600030101010101" pitchFamily="2" charset="-122"/>
              </a:rPr>
              <a:t>You must know how to _______ first aid.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Arial Narrow" panose="020B0606020202030204" pitchFamily="34" charset="0"/>
                <a:ea typeface="宋体" panose="02010600030101010101" pitchFamily="2" charset="-122"/>
              </a:rPr>
              <a:t>Call 120 ______ an accident happens.  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Arial Narrow" panose="020B0606020202030204" pitchFamily="34" charset="0"/>
                <a:ea typeface="宋体" panose="02010600030101010101" pitchFamily="2" charset="-122"/>
              </a:rPr>
              <a:t>Look out and always be __________. 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Arial Narrow" panose="020B0606020202030204" pitchFamily="34" charset="0"/>
                <a:ea typeface="宋体" panose="02010600030101010101" pitchFamily="2" charset="-122"/>
              </a:rPr>
              <a:t>Everyone should know and obey the ______ rules. 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4283075" y="2854325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CC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because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851275" y="3405188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CC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riders’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3563938" y="3933825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CC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give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1835150" y="4437063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CC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if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635375" y="4941888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CC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careful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5148263" y="5518150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CC"/>
                </a:solidFill>
                <a:latin typeface="Arial Narrow" panose="020B0606020202030204" pitchFamily="34" charset="0"/>
                <a:ea typeface="宋体" panose="02010600030101010101" pitchFamily="2" charset="-122"/>
              </a:rPr>
              <a:t>safety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0" grpId="0" animBg="1"/>
      <p:bldP spid="23561" grpId="0" animBg="1"/>
      <p:bldP spid="23562" grpId="0"/>
      <p:bldP spid="23564" grpId="0"/>
      <p:bldP spid="23565" grpId="0"/>
      <p:bldP spid="23566" grpId="0"/>
      <p:bldP spid="23567" grpId="0"/>
      <p:bldP spid="235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777875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Exercise: Translation.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852738"/>
            <a:ext cx="4608513" cy="519112"/>
          </a:xfrm>
          <a:solidFill>
            <a:srgbClr val="FFFFE7">
              <a:alpha val="74901"/>
            </a:srgbClr>
          </a:solidFill>
        </p:spPr>
        <p:txBody>
          <a:bodyPr>
            <a:spAutoFit/>
          </a:bodyPr>
          <a:lstStyle/>
          <a:p>
            <a:pPr marL="457200" indent="-457200" eaLnBrk="1" hangingPunct="1">
              <a:buFontTx/>
              <a:buNone/>
            </a:pPr>
            <a:r>
              <a:rPr lang="en-US" altLang="zh-CN" sz="2800" dirty="0" smtClean="0">
                <a:solidFill>
                  <a:schemeClr val="tx1"/>
                </a:solidFill>
                <a:ea typeface="楷体" panose="02010609060101010101" pitchFamily="49" charset="-122"/>
              </a:rPr>
              <a:t>6. </a:t>
            </a:r>
            <a:r>
              <a:rPr lang="zh-CN" altLang="en-US" sz="2800" dirty="0" smtClean="0">
                <a:solidFill>
                  <a:schemeClr val="tx1"/>
                </a:solidFill>
                <a:ea typeface="楷体" panose="02010609060101010101" pitchFamily="49" charset="-122"/>
              </a:rPr>
              <a:t>骑自行车是很好的运动。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0825" y="3429000"/>
            <a:ext cx="4608513" cy="519113"/>
          </a:xfrm>
          <a:prstGeom prst="rect">
            <a:avLst/>
          </a:prstGeom>
          <a:solidFill>
            <a:srgbClr val="FFFFE7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en-US" altLang="zh-CN" sz="2800" dirty="0">
                <a:solidFill>
                  <a:srgbClr val="0000CC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Bicycle riding is good exercise. 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250825" y="1125538"/>
            <a:ext cx="2160588" cy="519112"/>
          </a:xfrm>
          <a:prstGeom prst="rect">
            <a:avLst/>
          </a:prstGeom>
          <a:solidFill>
            <a:srgbClr val="FFFFE7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zh-CN" altLang="en-US" sz="2800" dirty="0">
                <a:ea typeface="楷体" panose="02010609060101010101" pitchFamily="49" charset="-122"/>
              </a:rPr>
              <a:t>引起污染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2484438" y="1125538"/>
            <a:ext cx="2374900" cy="519112"/>
          </a:xfrm>
          <a:prstGeom prst="rect">
            <a:avLst/>
          </a:prstGeom>
          <a:solidFill>
            <a:srgbClr val="FFFFE7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en-US" altLang="zh-CN" sz="2800" dirty="0">
                <a:solidFill>
                  <a:srgbClr val="0000CC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cause pollution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250825" y="1700213"/>
            <a:ext cx="2160588" cy="519112"/>
          </a:xfrm>
          <a:prstGeom prst="rect">
            <a:avLst/>
          </a:prstGeom>
          <a:solidFill>
            <a:srgbClr val="FFFFE7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en-US" altLang="zh-CN" sz="2800" dirty="0">
                <a:ea typeface="楷体" panose="02010609060101010101" pitchFamily="49" charset="-122"/>
              </a:rPr>
              <a:t>2. </a:t>
            </a:r>
            <a:r>
              <a:rPr lang="zh-CN" altLang="en-US" sz="2800" dirty="0">
                <a:ea typeface="楷体" panose="02010609060101010101" pitchFamily="49" charset="-122"/>
              </a:rPr>
              <a:t>交通信号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2484438" y="1700213"/>
            <a:ext cx="2374900" cy="519112"/>
          </a:xfrm>
          <a:prstGeom prst="rect">
            <a:avLst/>
          </a:prstGeom>
          <a:solidFill>
            <a:srgbClr val="FFFFE7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en-US" altLang="zh-CN" sz="2800" dirty="0">
                <a:solidFill>
                  <a:srgbClr val="0000CC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traffic signals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250825" y="2276475"/>
            <a:ext cx="2160588" cy="519113"/>
          </a:xfrm>
          <a:prstGeom prst="rect">
            <a:avLst/>
          </a:prstGeom>
          <a:solidFill>
            <a:srgbClr val="FFFFE7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en-US" altLang="zh-CN" sz="2800" dirty="0">
                <a:ea typeface="楷体" panose="02010609060101010101" pitchFamily="49" charset="-122"/>
              </a:rPr>
              <a:t>3. </a:t>
            </a:r>
            <a:r>
              <a:rPr lang="zh-CN" altLang="en-US" sz="2800" dirty="0">
                <a:ea typeface="楷体" panose="02010609060101010101" pitchFamily="49" charset="-122"/>
              </a:rPr>
              <a:t>安全守则</a:t>
            </a: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2484438" y="2276475"/>
            <a:ext cx="2374900" cy="519113"/>
          </a:xfrm>
          <a:prstGeom prst="rect">
            <a:avLst/>
          </a:prstGeom>
          <a:solidFill>
            <a:srgbClr val="FFFFE7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en-US" altLang="zh-CN" sz="2800" dirty="0">
                <a:solidFill>
                  <a:srgbClr val="0000CC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safety rules</a:t>
            </a: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5132388" y="1125538"/>
            <a:ext cx="1290637" cy="519112"/>
          </a:xfrm>
          <a:prstGeom prst="rect">
            <a:avLst/>
          </a:prstGeom>
          <a:solidFill>
            <a:srgbClr val="FFFFE7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en-US" altLang="zh-CN" sz="2800" dirty="0">
                <a:ea typeface="楷体" panose="02010609060101010101" pitchFamily="49" charset="-122"/>
              </a:rPr>
              <a:t>4. </a:t>
            </a:r>
            <a:r>
              <a:rPr lang="zh-CN" altLang="en-US" sz="2800" dirty="0">
                <a:ea typeface="楷体" panose="02010609060101010101" pitchFamily="49" charset="-122"/>
              </a:rPr>
              <a:t>急救</a:t>
            </a: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6588125" y="1125538"/>
            <a:ext cx="1512888" cy="519112"/>
          </a:xfrm>
          <a:prstGeom prst="rect">
            <a:avLst/>
          </a:prstGeom>
          <a:solidFill>
            <a:srgbClr val="FFFFE7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en-US" altLang="zh-CN" sz="2800" dirty="0">
                <a:solidFill>
                  <a:srgbClr val="0000CC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first aid</a:t>
            </a: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5148263" y="1735138"/>
            <a:ext cx="1290637" cy="519112"/>
          </a:xfrm>
          <a:prstGeom prst="rect">
            <a:avLst/>
          </a:prstGeom>
          <a:solidFill>
            <a:srgbClr val="FFFFE7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en-US" altLang="zh-CN" sz="2800" dirty="0">
                <a:ea typeface="楷体" panose="02010609060101010101" pitchFamily="49" charset="-122"/>
              </a:rPr>
              <a:t>5. </a:t>
            </a:r>
            <a:r>
              <a:rPr lang="zh-CN" altLang="en-US" sz="2800" dirty="0">
                <a:ea typeface="楷体" panose="02010609060101010101" pitchFamily="49" charset="-122"/>
              </a:rPr>
              <a:t>总之</a:t>
            </a: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6588125" y="1701800"/>
            <a:ext cx="1527175" cy="519113"/>
          </a:xfrm>
          <a:prstGeom prst="rect">
            <a:avLst/>
          </a:prstGeom>
          <a:solidFill>
            <a:srgbClr val="FFFFE7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en-US" altLang="zh-CN" sz="2800" dirty="0">
                <a:solidFill>
                  <a:srgbClr val="0000CC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in a word</a:t>
            </a:r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250825" y="3989388"/>
            <a:ext cx="7850188" cy="519112"/>
          </a:xfrm>
          <a:prstGeom prst="rect">
            <a:avLst/>
          </a:prstGeom>
          <a:solidFill>
            <a:srgbClr val="FFFFE7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en-US" altLang="zh-CN" sz="2800" dirty="0">
                <a:ea typeface="楷体" panose="02010609060101010101" pitchFamily="49" charset="-122"/>
              </a:rPr>
              <a:t>7. </a:t>
            </a:r>
            <a:r>
              <a:rPr lang="zh-CN" altLang="en-US" sz="2800" dirty="0">
                <a:ea typeface="楷体" panose="02010609060101010101" pitchFamily="49" charset="-122"/>
              </a:rPr>
              <a:t>人们用自行车来工作、运动或者只是娱乐。</a:t>
            </a:r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250825" y="4638675"/>
            <a:ext cx="7850188" cy="519113"/>
          </a:xfrm>
          <a:prstGeom prst="rect">
            <a:avLst/>
          </a:prstGeom>
          <a:solidFill>
            <a:srgbClr val="FFFFE7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en-US" altLang="zh-CN" sz="2800" dirty="0">
                <a:solidFill>
                  <a:srgbClr val="0000CC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People use bicycles for work, for sport or just for fun.</a:t>
            </a:r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250825" y="5214938"/>
            <a:ext cx="5557838" cy="519112"/>
          </a:xfrm>
          <a:prstGeom prst="rect">
            <a:avLst/>
          </a:prstGeom>
          <a:solidFill>
            <a:srgbClr val="FFFFE7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en-US" altLang="zh-CN" sz="2800" dirty="0">
                <a:ea typeface="楷体" panose="02010609060101010101" pitchFamily="49" charset="-122"/>
              </a:rPr>
              <a:t>8. </a:t>
            </a:r>
            <a:r>
              <a:rPr lang="zh-CN" altLang="en-US" sz="2800" dirty="0">
                <a:ea typeface="楷体" panose="02010609060101010101" pitchFamily="49" charset="-122"/>
              </a:rPr>
              <a:t>骑车者必须要注意周围的车辆。</a:t>
            </a:r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250825" y="5789613"/>
            <a:ext cx="8685213" cy="519112"/>
          </a:xfrm>
          <a:prstGeom prst="rect">
            <a:avLst/>
          </a:prstGeom>
          <a:solidFill>
            <a:srgbClr val="FFFFE7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en-US" altLang="zh-CN" sz="2800" dirty="0">
                <a:solidFill>
                  <a:srgbClr val="0000CC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Bicycle riders must pay attention to the traffic around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nimBg="1"/>
      <p:bldP spid="56324" grpId="0" animBg="1"/>
      <p:bldP spid="56325" grpId="0" animBg="1"/>
      <p:bldP spid="56326" grpId="0" animBg="1"/>
      <p:bldP spid="56327" grpId="0" animBg="1"/>
      <p:bldP spid="56328" grpId="0" animBg="1"/>
      <p:bldP spid="56329" grpId="0" animBg="1"/>
      <p:bldP spid="56330" grpId="0" animBg="1"/>
      <p:bldP spid="56331" grpId="0" animBg="1"/>
      <p:bldP spid="56332" grpId="0" animBg="1"/>
      <p:bldP spid="56333" grpId="0" animBg="1"/>
      <p:bldP spid="56334" grpId="0" animBg="1"/>
      <p:bldP spid="56335" grpId="0" animBg="1"/>
      <p:bldP spid="56336" grpId="0" animBg="1"/>
      <p:bldP spid="56337" grpId="0" animBg="1"/>
      <p:bldP spid="563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30"/>
          <p:cNvGrpSpPr/>
          <p:nvPr/>
        </p:nvGrpSpPr>
        <p:grpSpPr bwMode="auto">
          <a:xfrm>
            <a:off x="177800" y="981075"/>
            <a:ext cx="8966200" cy="4532313"/>
            <a:chOff x="112" y="618"/>
            <a:chExt cx="5648" cy="2855"/>
          </a:xfrm>
        </p:grpSpPr>
        <p:sp>
          <p:nvSpPr>
            <p:cNvPr id="25615" name="Rectangle 4"/>
            <p:cNvSpPr>
              <a:spLocks noChangeArrowheads="1"/>
            </p:cNvSpPr>
            <p:nvPr/>
          </p:nvSpPr>
          <p:spPr bwMode="auto">
            <a:xfrm>
              <a:off x="112" y="618"/>
              <a:ext cx="5648" cy="2748"/>
            </a:xfrm>
            <a:prstGeom prst="rect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indent="257175">
                <a:tabLst>
                  <a:tab pos="434975" algn="l"/>
                  <a:tab pos="1617345" algn="l"/>
                  <a:tab pos="4229100" algn="l"/>
                </a:tabLst>
              </a:pPr>
              <a:r>
                <a:rPr lang="en-US" altLang="zh-CN" sz="2800">
                  <a:solidFill>
                    <a:srgbClr val="0000CC"/>
                  </a:solidFill>
                  <a:latin typeface="Times New Roman" panose="02020603050405020304" pitchFamily="18" charset="0"/>
                </a:rPr>
                <a:t>In China, traffic goes on the right. Cars, trucks, buses _____ bikes must all keep to the right side of the _____. In most other countries, traffic _____ to the left. </a:t>
              </a:r>
            </a:p>
            <a:p>
              <a:pPr indent="257175">
                <a:tabLst>
                  <a:tab pos="434975" algn="l"/>
                  <a:tab pos="1617345" algn="l"/>
                  <a:tab pos="4229100" algn="l"/>
                </a:tabLst>
              </a:pPr>
              <a:r>
                <a:rPr lang="en-US" altLang="zh-CN" sz="2800">
                  <a:solidFill>
                    <a:srgbClr val="0000CC"/>
                  </a:solidFill>
                  <a:latin typeface="Times New Roman" panose="02020603050405020304" pitchFamily="18" charset="0"/>
                </a:rPr>
                <a:t>How can you ________ the roads safer?</a:t>
              </a:r>
            </a:p>
            <a:p>
              <a:pPr indent="257175">
                <a:tabLst>
                  <a:tab pos="434975" algn="l"/>
                  <a:tab pos="1617345" algn="l"/>
                  <a:tab pos="4229100" algn="l"/>
                </a:tabLst>
              </a:pPr>
              <a:r>
                <a:rPr lang="en-US" altLang="zh-CN" sz="2800">
                  <a:solidFill>
                    <a:srgbClr val="0000CC"/>
                  </a:solidFill>
                  <a:latin typeface="Times New Roman" panose="02020603050405020304" pitchFamily="18" charset="0"/>
                </a:rPr>
                <a:t>______ you cross the road, stop and look each side. ______ left, then right, and then look left again. Don’t cross the road if you are not ______ whether the road is clear or not. It may be ________. If you see young children, old people, or blind people walking ______ the road, help them cross the road in _______. Helping others is a kind of virtue (</a:t>
              </a:r>
              <a:r>
                <a:rPr lang="zh-CN" altLang="en-US" sz="2800">
                  <a:solidFill>
                    <a:srgbClr val="0000CC"/>
                  </a:solidFill>
                  <a:latin typeface="Times New Roman" panose="02020603050405020304" pitchFamily="18" charset="0"/>
                </a:rPr>
                <a:t>美德</a:t>
              </a:r>
              <a:r>
                <a:rPr lang="en-US" altLang="zh-CN" sz="2800">
                  <a:solidFill>
                    <a:srgbClr val="0000CC"/>
                  </a:solidFill>
                  <a:latin typeface="Times New Roman" panose="02020603050405020304" pitchFamily="18" charset="0"/>
                </a:rPr>
                <a:t>).</a:t>
              </a:r>
            </a:p>
          </p:txBody>
        </p:sp>
        <p:grpSp>
          <p:nvGrpSpPr>
            <p:cNvPr id="25616" name="Group 29"/>
            <p:cNvGrpSpPr/>
            <p:nvPr/>
          </p:nvGrpSpPr>
          <p:grpSpPr bwMode="auto">
            <a:xfrm>
              <a:off x="340" y="1117"/>
              <a:ext cx="5083" cy="2356"/>
              <a:chOff x="340" y="1117"/>
              <a:chExt cx="5083" cy="2356"/>
            </a:xfrm>
          </p:grpSpPr>
          <p:grpSp>
            <p:nvGrpSpPr>
              <p:cNvPr id="25617" name="Group 28"/>
              <p:cNvGrpSpPr/>
              <p:nvPr/>
            </p:nvGrpSpPr>
            <p:grpSpPr bwMode="auto">
              <a:xfrm>
                <a:off x="340" y="1117"/>
                <a:ext cx="5083" cy="2356"/>
                <a:chOff x="337" y="1119"/>
                <a:chExt cx="5083" cy="2356"/>
              </a:xfrm>
            </p:grpSpPr>
            <p:sp>
              <p:nvSpPr>
                <p:cNvPr id="25619" name="Rectangle 17"/>
                <p:cNvSpPr>
                  <a:spLocks noChangeArrowheads="1"/>
                </p:cNvSpPr>
                <p:nvPr/>
              </p:nvSpPr>
              <p:spPr bwMode="auto">
                <a:xfrm>
                  <a:off x="365" y="3263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60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10</a:t>
                  </a:r>
                  <a:endParaRPr lang="zh-CN" altLang="en-US" sz="1600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25620" name="Rectangle 18"/>
                <p:cNvSpPr>
                  <a:spLocks noChangeArrowheads="1"/>
                </p:cNvSpPr>
                <p:nvPr/>
              </p:nvSpPr>
              <p:spPr bwMode="auto">
                <a:xfrm>
                  <a:off x="337" y="1119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60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1</a:t>
                  </a:r>
                  <a:endParaRPr lang="zh-CN" altLang="en-US" sz="1600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25621" name="Rectangle 19"/>
                <p:cNvSpPr>
                  <a:spLocks noChangeArrowheads="1"/>
                </p:cNvSpPr>
                <p:nvPr/>
              </p:nvSpPr>
              <p:spPr bwMode="auto">
                <a:xfrm>
                  <a:off x="4739" y="1119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60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2</a:t>
                  </a:r>
                  <a:endParaRPr lang="zh-CN" altLang="en-US" sz="1600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25622" name="Rectangle 20"/>
                <p:cNvSpPr>
                  <a:spLocks noChangeArrowheads="1"/>
                </p:cNvSpPr>
                <p:nvPr/>
              </p:nvSpPr>
              <p:spPr bwMode="auto">
                <a:xfrm>
                  <a:off x="2878" y="1391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60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3</a:t>
                  </a:r>
                  <a:endParaRPr lang="zh-CN" altLang="en-US" sz="1600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25623" name="Rectangle 21"/>
                <p:cNvSpPr>
                  <a:spLocks noChangeArrowheads="1"/>
                </p:cNvSpPr>
                <p:nvPr/>
              </p:nvSpPr>
              <p:spPr bwMode="auto">
                <a:xfrm>
                  <a:off x="1881" y="1632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60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4</a:t>
                  </a:r>
                  <a:endParaRPr lang="zh-CN" altLang="en-US" sz="1600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25624" name="Rectangle 22"/>
                <p:cNvSpPr>
                  <a:spLocks noChangeArrowheads="1"/>
                </p:cNvSpPr>
                <p:nvPr/>
              </p:nvSpPr>
              <p:spPr bwMode="auto">
                <a:xfrm>
                  <a:off x="475" y="1919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60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5</a:t>
                  </a:r>
                  <a:endParaRPr lang="zh-CN" altLang="en-US" sz="1600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25625" name="Rectangle 23"/>
                <p:cNvSpPr>
                  <a:spLocks noChangeArrowheads="1"/>
                </p:cNvSpPr>
                <p:nvPr/>
              </p:nvSpPr>
              <p:spPr bwMode="auto">
                <a:xfrm>
                  <a:off x="5240" y="1934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60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6</a:t>
                  </a:r>
                  <a:endParaRPr lang="zh-CN" altLang="en-US" sz="1600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25626" name="Rectangle 24"/>
                <p:cNvSpPr>
                  <a:spLocks noChangeArrowheads="1"/>
                </p:cNvSpPr>
                <p:nvPr/>
              </p:nvSpPr>
              <p:spPr bwMode="auto">
                <a:xfrm>
                  <a:off x="1701" y="2463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60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7</a:t>
                  </a:r>
                  <a:endParaRPr lang="zh-CN" altLang="en-US" sz="1600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25627" name="Rectangle 25"/>
                <p:cNvSpPr>
                  <a:spLocks noChangeArrowheads="1"/>
                </p:cNvSpPr>
                <p:nvPr/>
              </p:nvSpPr>
              <p:spPr bwMode="auto">
                <a:xfrm>
                  <a:off x="748" y="2750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60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8</a:t>
                  </a:r>
                  <a:endParaRPr lang="zh-CN" altLang="en-US" sz="1600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  <p:sp>
            <p:nvSpPr>
              <p:cNvPr id="25618" name="Rectangle 26"/>
              <p:cNvSpPr>
                <a:spLocks noChangeArrowheads="1"/>
              </p:cNvSpPr>
              <p:nvPr/>
            </p:nvSpPr>
            <p:spPr bwMode="auto">
              <a:xfrm>
                <a:off x="1796" y="2976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600">
                    <a:latin typeface="楷体" panose="02010609060101010101" pitchFamily="49" charset="-122"/>
                    <a:ea typeface="楷体" panose="02010609060101010101" pitchFamily="49" charset="-122"/>
                  </a:rPr>
                  <a:t>9</a:t>
                </a:r>
                <a:endParaRPr lang="zh-CN" altLang="en-US" sz="160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15900" y="5695950"/>
            <a:ext cx="8820150" cy="831850"/>
          </a:xfrm>
          <a:prstGeom prst="rect">
            <a:avLst/>
          </a:prstGeom>
          <a:solidFill>
            <a:schemeClr val="bg1">
              <a:alpha val="59999"/>
            </a:schemeClr>
          </a:solidFill>
          <a:ln w="9525">
            <a:solidFill>
              <a:srgbClr val="000000"/>
            </a:solidFill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>
                <a:solidFill>
                  <a:srgbClr val="0000CC"/>
                </a:solidFill>
              </a:rPr>
              <a:t>keep 		and 		road  		 safe		danger</a:t>
            </a:r>
          </a:p>
          <a:p>
            <a:r>
              <a:rPr lang="en-US" altLang="zh-CN" sz="2400">
                <a:solidFill>
                  <a:srgbClr val="0000CC"/>
                </a:solidFill>
              </a:rPr>
              <a:t>cross	 	before		sure		look		 make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71438" y="246063"/>
            <a:ext cx="89646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zh-CN" sz="2800" b="1">
                <a:latin typeface="Arial Narrow" panose="020B0606020202030204" pitchFamily="34" charset="0"/>
              </a:rPr>
              <a:t>Choose the words to fill in the blanks with the proper forms. 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95288" y="1484313"/>
            <a:ext cx="6969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and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7164388" y="1412875"/>
            <a:ext cx="954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roads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4284663" y="1844675"/>
            <a:ext cx="9921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keeps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2700338" y="2276475"/>
            <a:ext cx="952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make</a:t>
            </a: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468313" y="2708275"/>
            <a:ext cx="11509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Before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7958138" y="2708275"/>
            <a:ext cx="9350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Look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623888" y="3933825"/>
            <a:ext cx="1644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dangerous</a:t>
            </a: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2484438" y="4437063"/>
            <a:ext cx="1203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across</a:t>
            </a: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323850" y="4797425"/>
            <a:ext cx="1203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safety</a:t>
            </a: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2484438" y="3500438"/>
            <a:ext cx="7762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sure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2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466725" y="476250"/>
            <a:ext cx="863600" cy="519113"/>
            <a:chOff x="204" y="164"/>
            <a:chExt cx="459" cy="327"/>
          </a:xfrm>
        </p:grpSpPr>
        <p:sp>
          <p:nvSpPr>
            <p:cNvPr id="26639" name="Oval 3"/>
            <p:cNvSpPr>
              <a:spLocks noChangeArrowheads="1"/>
            </p:cNvSpPr>
            <p:nvPr/>
          </p:nvSpPr>
          <p:spPr bwMode="auto">
            <a:xfrm>
              <a:off x="204" y="210"/>
              <a:ext cx="408" cy="272"/>
            </a:xfrm>
            <a:prstGeom prst="ellipse">
              <a:avLst/>
            </a:prstGeom>
            <a:solidFill>
              <a:srgbClr val="5B5BFF">
                <a:alpha val="74901"/>
              </a:srgbClr>
            </a:solidFill>
            <a:ln w="9525">
              <a:solidFill>
                <a:srgbClr val="00FFFF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40" name="Rectangle 4"/>
            <p:cNvSpPr>
              <a:spLocks noChangeArrowheads="1"/>
            </p:cNvSpPr>
            <p:nvPr/>
          </p:nvSpPr>
          <p:spPr bwMode="auto">
            <a:xfrm>
              <a:off x="204" y="164"/>
              <a:ext cx="45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chemeClr val="bg1"/>
                  </a:solidFill>
                </a:rPr>
                <a:t>  3</a:t>
              </a:r>
              <a:endParaRPr lang="zh-CN" altLang="en-US" sz="2800" b="1">
                <a:solidFill>
                  <a:schemeClr val="bg1"/>
                </a:solidFill>
              </a:endParaRPr>
            </a:p>
          </p:txBody>
        </p:sp>
      </p:grp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403350" y="476250"/>
            <a:ext cx="74898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Talk about the pictures. Tick (</a:t>
            </a:r>
            <a:r>
              <a:rPr lang="en-US" altLang="en-US" sz="2800" b="1">
                <a:latin typeface="Times New Roman" panose="02020603050405020304" pitchFamily="18" charset="0"/>
              </a:rPr>
              <a:t>√</a:t>
            </a:r>
            <a:r>
              <a:rPr lang="en-US" altLang="zh-CN" sz="2800" b="1">
                <a:latin typeface="Times New Roman" panose="02020603050405020304" pitchFamily="18" charset="0"/>
              </a:rPr>
              <a:t>)  the ones that bicycle riders should do and cross (</a:t>
            </a:r>
            <a:r>
              <a:rPr lang="en-US" altLang="en-US" sz="2800" b="1"/>
              <a:t>×</a:t>
            </a:r>
            <a:r>
              <a:rPr lang="en-US" altLang="zh-CN" sz="2800" b="1">
                <a:latin typeface="Times New Roman" panose="02020603050405020304" pitchFamily="18" charset="0"/>
              </a:rPr>
              <a:t>) the ones they shouldn’t do. Then write a passage. 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23850" y="4508500"/>
            <a:ext cx="84963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800">
                <a:latin typeface="Arial Narrow" panose="020B0606020202030204" pitchFamily="34" charset="0"/>
              </a:rPr>
              <a:t>You may begin like this: </a:t>
            </a:r>
          </a:p>
          <a:p>
            <a:pPr>
              <a:lnSpc>
                <a:spcPct val="125000"/>
              </a:lnSpc>
            </a:pPr>
            <a:r>
              <a:rPr lang="en-US" altLang="zh-CN" sz="2800">
                <a:latin typeface="Arial Narrow" panose="020B0606020202030204" pitchFamily="34" charset="0"/>
              </a:rPr>
              <a:t>	Bicycle riding is good exercise. It helps people become fit… ______________________________________________</a:t>
            </a:r>
          </a:p>
        </p:txBody>
      </p:sp>
      <p:grpSp>
        <p:nvGrpSpPr>
          <p:cNvPr id="26629" name="Group 24"/>
          <p:cNvGrpSpPr/>
          <p:nvPr/>
        </p:nvGrpSpPr>
        <p:grpSpPr bwMode="auto">
          <a:xfrm>
            <a:off x="323850" y="1916113"/>
            <a:ext cx="8547100" cy="2185987"/>
            <a:chOff x="317" y="1207"/>
            <a:chExt cx="5384" cy="1377"/>
          </a:xfrm>
        </p:grpSpPr>
        <p:grpSp>
          <p:nvGrpSpPr>
            <p:cNvPr id="26630" name="Group 19"/>
            <p:cNvGrpSpPr/>
            <p:nvPr/>
          </p:nvGrpSpPr>
          <p:grpSpPr bwMode="auto">
            <a:xfrm>
              <a:off x="317" y="1207"/>
              <a:ext cx="5384" cy="1114"/>
              <a:chOff x="263" y="1636"/>
              <a:chExt cx="5384" cy="1114"/>
            </a:xfrm>
          </p:grpSpPr>
          <p:pic>
            <p:nvPicPr>
              <p:cNvPr id="26635" name="Picture 15" descr="45-4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4558" y="1661"/>
                <a:ext cx="1089" cy="10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636" name="Picture 16" descr="45-1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63" y="1641"/>
                <a:ext cx="1120" cy="1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637" name="Picture 17" descr="45-2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1452" y="1636"/>
                <a:ext cx="1669" cy="1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638" name="Picture 18" descr="45-3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3212" y="1662"/>
                <a:ext cx="1301" cy="1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6631" name="Text Box 20"/>
            <p:cNvSpPr txBox="1">
              <a:spLocks noChangeArrowheads="1"/>
            </p:cNvSpPr>
            <p:nvPr/>
          </p:nvSpPr>
          <p:spPr bwMode="auto">
            <a:xfrm>
              <a:off x="340" y="2296"/>
              <a:ext cx="11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Arial Narrow" panose="020B0606020202030204" pitchFamily="34" charset="0"/>
                </a:rPr>
                <a:t>wear a helmet</a:t>
              </a:r>
            </a:p>
          </p:txBody>
        </p:sp>
        <p:sp>
          <p:nvSpPr>
            <p:cNvPr id="26632" name="Text Box 21"/>
            <p:cNvSpPr txBox="1">
              <a:spLocks noChangeArrowheads="1"/>
            </p:cNvSpPr>
            <p:nvPr/>
          </p:nvSpPr>
          <p:spPr bwMode="auto">
            <a:xfrm>
              <a:off x="1795" y="2296"/>
              <a:ext cx="9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Arial Narrow" panose="020B0606020202030204" pitchFamily="34" charset="0"/>
                </a:rPr>
                <a:t>make a call</a:t>
              </a:r>
            </a:p>
          </p:txBody>
        </p:sp>
        <p:sp>
          <p:nvSpPr>
            <p:cNvPr id="26633" name="Text Box 22"/>
            <p:cNvSpPr txBox="1">
              <a:spLocks noChangeArrowheads="1"/>
            </p:cNvSpPr>
            <p:nvPr/>
          </p:nvSpPr>
          <p:spPr bwMode="auto">
            <a:xfrm>
              <a:off x="3021" y="2296"/>
              <a:ext cx="1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Arial Narrow" panose="020B0606020202030204" pitchFamily="34" charset="0"/>
                </a:rPr>
                <a:t>play on the street</a:t>
              </a:r>
            </a:p>
          </p:txBody>
        </p:sp>
        <p:sp>
          <p:nvSpPr>
            <p:cNvPr id="26634" name="Text Box 23"/>
            <p:cNvSpPr txBox="1">
              <a:spLocks noChangeArrowheads="1"/>
            </p:cNvSpPr>
            <p:nvPr/>
          </p:nvSpPr>
          <p:spPr bwMode="auto">
            <a:xfrm>
              <a:off x="4563" y="2296"/>
              <a:ext cx="11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Arial Narrow" panose="020B0606020202030204" pitchFamily="34" charset="0"/>
                </a:rPr>
                <a:t>follow the sign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468313" y="333375"/>
            <a:ext cx="863600" cy="519113"/>
            <a:chOff x="204" y="164"/>
            <a:chExt cx="459" cy="327"/>
          </a:xfrm>
        </p:grpSpPr>
        <p:sp>
          <p:nvSpPr>
            <p:cNvPr id="27661" name="Oval 3"/>
            <p:cNvSpPr>
              <a:spLocks noChangeArrowheads="1"/>
            </p:cNvSpPr>
            <p:nvPr/>
          </p:nvSpPr>
          <p:spPr bwMode="auto">
            <a:xfrm>
              <a:off x="204" y="210"/>
              <a:ext cx="408" cy="272"/>
            </a:xfrm>
            <a:prstGeom prst="ellipse">
              <a:avLst/>
            </a:prstGeom>
            <a:solidFill>
              <a:srgbClr val="5B5BFF">
                <a:alpha val="74901"/>
              </a:srgbClr>
            </a:solidFill>
            <a:ln w="9525">
              <a:solidFill>
                <a:srgbClr val="00FFFF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62" name="Rectangle 4"/>
            <p:cNvSpPr>
              <a:spLocks noChangeArrowheads="1"/>
            </p:cNvSpPr>
            <p:nvPr/>
          </p:nvSpPr>
          <p:spPr bwMode="auto">
            <a:xfrm>
              <a:off x="204" y="164"/>
              <a:ext cx="45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chemeClr val="bg1"/>
                  </a:solidFill>
                </a:rPr>
                <a:t>  3</a:t>
              </a:r>
              <a:endParaRPr lang="zh-CN" altLang="en-US" sz="2800" b="1">
                <a:solidFill>
                  <a:schemeClr val="bg1"/>
                </a:solidFill>
              </a:endParaRPr>
            </a:p>
          </p:txBody>
        </p:sp>
      </p:grp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323850" y="3213100"/>
            <a:ext cx="84963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800">
                <a:latin typeface="Arial Narrow" panose="020B0606020202030204" pitchFamily="34" charset="0"/>
              </a:rPr>
              <a:t>Example:  </a:t>
            </a:r>
          </a:p>
          <a:p>
            <a:pPr>
              <a:lnSpc>
                <a:spcPct val="125000"/>
              </a:lnSpc>
            </a:pPr>
            <a:r>
              <a:rPr lang="en-US" altLang="zh-CN" sz="2800">
                <a:latin typeface="Arial Narrow" panose="020B0606020202030204" pitchFamily="34" charset="0"/>
              </a:rPr>
              <a:t>	Bicycle riding is good exercise. It helps people become fit. But when you are riding a bicycle, you should wear a helmet to protect your head. You should also follow the sign. However, you shouldn’t make a call or play on the street while you are riding  bicycles. </a:t>
            </a:r>
          </a:p>
        </p:txBody>
      </p:sp>
      <p:grpSp>
        <p:nvGrpSpPr>
          <p:cNvPr id="27652" name="Group 17"/>
          <p:cNvGrpSpPr/>
          <p:nvPr/>
        </p:nvGrpSpPr>
        <p:grpSpPr bwMode="auto">
          <a:xfrm>
            <a:off x="323850" y="981075"/>
            <a:ext cx="8547100" cy="2185988"/>
            <a:chOff x="204" y="618"/>
            <a:chExt cx="5384" cy="1377"/>
          </a:xfrm>
        </p:grpSpPr>
        <p:pic>
          <p:nvPicPr>
            <p:cNvPr id="27653" name="Picture 9" descr="45-4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99" y="618"/>
              <a:ext cx="1089" cy="111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654" name="Picture 10" descr="45-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04" y="623"/>
              <a:ext cx="1120" cy="110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655" name="Picture 11" descr="45-2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383" y="618"/>
              <a:ext cx="1669" cy="1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656" name="Picture 12" descr="45-3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3153" y="618"/>
              <a:ext cx="1301" cy="111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657" name="Text Box 13"/>
            <p:cNvSpPr txBox="1">
              <a:spLocks noChangeArrowheads="1"/>
            </p:cNvSpPr>
            <p:nvPr/>
          </p:nvSpPr>
          <p:spPr bwMode="auto">
            <a:xfrm>
              <a:off x="227" y="1707"/>
              <a:ext cx="11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Arial Narrow" panose="020B0606020202030204" pitchFamily="34" charset="0"/>
                </a:rPr>
                <a:t>wear a helmet</a:t>
              </a:r>
            </a:p>
          </p:txBody>
        </p:sp>
        <p:sp>
          <p:nvSpPr>
            <p:cNvPr id="27658" name="Text Box 14"/>
            <p:cNvSpPr txBox="1">
              <a:spLocks noChangeArrowheads="1"/>
            </p:cNvSpPr>
            <p:nvPr/>
          </p:nvSpPr>
          <p:spPr bwMode="auto">
            <a:xfrm>
              <a:off x="1682" y="1707"/>
              <a:ext cx="9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Arial Narrow" panose="020B0606020202030204" pitchFamily="34" charset="0"/>
                </a:rPr>
                <a:t>make a call</a:t>
              </a:r>
            </a:p>
          </p:txBody>
        </p:sp>
        <p:sp>
          <p:nvSpPr>
            <p:cNvPr id="27659" name="Text Box 15"/>
            <p:cNvSpPr txBox="1">
              <a:spLocks noChangeArrowheads="1"/>
            </p:cNvSpPr>
            <p:nvPr/>
          </p:nvSpPr>
          <p:spPr bwMode="auto">
            <a:xfrm>
              <a:off x="2908" y="1707"/>
              <a:ext cx="1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Arial Narrow" panose="020B0606020202030204" pitchFamily="34" charset="0"/>
                </a:rPr>
                <a:t>play on the street</a:t>
              </a:r>
            </a:p>
          </p:txBody>
        </p:sp>
        <p:sp>
          <p:nvSpPr>
            <p:cNvPr id="27660" name="Text Box 16"/>
            <p:cNvSpPr txBox="1">
              <a:spLocks noChangeArrowheads="1"/>
            </p:cNvSpPr>
            <p:nvPr/>
          </p:nvSpPr>
          <p:spPr bwMode="auto">
            <a:xfrm>
              <a:off x="4450" y="1707"/>
              <a:ext cx="11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Arial Narrow" panose="020B0606020202030204" pitchFamily="34" charset="0"/>
                </a:rPr>
                <a:t>follow the sign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15888"/>
            <a:ext cx="8229600" cy="777875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Project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50825" y="2852738"/>
            <a:ext cx="8569325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25000"/>
              </a:lnSpc>
            </a:pPr>
            <a:r>
              <a:rPr lang="en-US" altLang="zh-CN" sz="3600">
                <a:solidFill>
                  <a:srgbClr val="0000CC"/>
                </a:solidFill>
                <a:ea typeface="楷体" panose="02010609060101010101" pitchFamily="49" charset="-122"/>
              </a:rPr>
              <a:t>should (not)/must (not)/had better (not)</a:t>
            </a:r>
          </a:p>
          <a:p>
            <a:pPr marL="342900" indent="-342900">
              <a:lnSpc>
                <a:spcPct val="125000"/>
              </a:lnSpc>
            </a:pPr>
            <a:r>
              <a:rPr lang="en-US" altLang="zh-CN" sz="3600">
                <a:solidFill>
                  <a:srgbClr val="0000CC"/>
                </a:solidFill>
                <a:ea typeface="楷体" panose="02010609060101010101" pitchFamily="49" charset="-122"/>
              </a:rPr>
              <a:t>play on the road; 		listen to music; </a:t>
            </a:r>
          </a:p>
          <a:p>
            <a:pPr marL="342900" indent="-342900">
              <a:lnSpc>
                <a:spcPct val="125000"/>
              </a:lnSpc>
            </a:pPr>
            <a:r>
              <a:rPr lang="en-US" altLang="zh-CN" sz="3600">
                <a:solidFill>
                  <a:srgbClr val="0000CC"/>
                </a:solidFill>
                <a:ea typeface="楷体" panose="02010609060101010101" pitchFamily="49" charset="-122"/>
              </a:rPr>
              <a:t>look left/right; 		pay attention to; </a:t>
            </a:r>
          </a:p>
          <a:p>
            <a:pPr marL="342900" indent="-342900">
              <a:lnSpc>
                <a:spcPct val="125000"/>
              </a:lnSpc>
            </a:pPr>
            <a:r>
              <a:rPr lang="en-US" altLang="zh-CN" sz="3600">
                <a:solidFill>
                  <a:srgbClr val="0000CC"/>
                </a:solidFill>
                <a:ea typeface="楷体" panose="02010609060101010101" pitchFamily="49" charset="-122"/>
              </a:rPr>
              <a:t>obey traffic rules; 		first aid; </a:t>
            </a:r>
          </a:p>
          <a:p>
            <a:pPr marL="342900" indent="-342900">
              <a:lnSpc>
                <a:spcPct val="125000"/>
              </a:lnSpc>
            </a:pPr>
            <a:r>
              <a:rPr lang="en-US" altLang="zh-CN" sz="3600">
                <a:solidFill>
                  <a:srgbClr val="0000CC"/>
                </a:solidFill>
                <a:ea typeface="楷体" panose="02010609060101010101" pitchFamily="49" charset="-122"/>
              </a:rPr>
              <a:t>… </a:t>
            </a:r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179388" y="981075"/>
            <a:ext cx="8713787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</a:rPr>
              <a:t>How can we be safe on the road? Write a passage according to the information in 3, add your own ideas. The following words may help you. </a:t>
            </a:r>
            <a:endParaRPr lang="zh-CN" altLang="en-US" sz="3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8229600" cy="633412"/>
          </a:xfrm>
        </p:spPr>
        <p:txBody>
          <a:bodyPr/>
          <a:lstStyle/>
          <a:p>
            <a:pPr eaLnBrk="1" hangingPunct="1"/>
            <a:r>
              <a:rPr lang="en-US" altLang="zh-CN" sz="3600" dirty="0" smtClean="0"/>
              <a:t>Summary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549275"/>
            <a:ext cx="8497888" cy="6048375"/>
          </a:xfrm>
          <a:solidFill>
            <a:schemeClr val="bg1">
              <a:alpha val="67842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None/>
            </a:pPr>
            <a:r>
              <a:rPr lang="en-US" altLang="zh-CN" sz="3200" dirty="0" smtClean="0"/>
              <a:t>				We learn 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Arial" panose="020B0604020202020204" pitchFamily="34" charset="0"/>
              <a:buChar char="☼"/>
            </a:pPr>
            <a:r>
              <a:rPr lang="en-US" altLang="zh-CN" sz="3200" dirty="0" smtClean="0"/>
              <a:t> New words and phrases: 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None/>
            </a:pPr>
            <a:r>
              <a:rPr lang="en-US" altLang="zh-CN" sz="3200" dirty="0" smtClean="0"/>
              <a:t>		</a:t>
            </a:r>
            <a:r>
              <a:rPr lang="en-US" altLang="zh-CN" sz="3200" i="1" dirty="0" smtClean="0">
                <a:solidFill>
                  <a:srgbClr val="0000CC"/>
                </a:solidFill>
              </a:rPr>
              <a:t>truck, notice, safety</a:t>
            </a:r>
            <a:r>
              <a:rPr lang="zh-CN" altLang="en-US" sz="3200" i="1" dirty="0" smtClean="0">
                <a:solidFill>
                  <a:srgbClr val="0000CC"/>
                </a:solidFill>
              </a:rPr>
              <a:t>，</a:t>
            </a:r>
            <a:r>
              <a:rPr lang="en-US" altLang="zh-CN" sz="3200" i="1" dirty="0" smtClean="0">
                <a:solidFill>
                  <a:srgbClr val="0000CC"/>
                </a:solidFill>
              </a:rPr>
              <a:t>in a word, look out, pay attention to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Arial" panose="020B0604020202020204" pitchFamily="34" charset="0"/>
              <a:buChar char="☼"/>
            </a:pPr>
            <a:r>
              <a:rPr lang="en-US" altLang="zh-CN" sz="3200" dirty="0" smtClean="0"/>
              <a:t> Useful expressions: 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None/>
            </a:pPr>
            <a:r>
              <a:rPr lang="en-US" altLang="zh-CN" sz="3200" dirty="0" smtClean="0"/>
              <a:t>		</a:t>
            </a:r>
            <a:r>
              <a:rPr lang="en-US" altLang="zh-CN" sz="3200" i="1" dirty="0" smtClean="0">
                <a:solidFill>
                  <a:srgbClr val="0000CC"/>
                </a:solidFill>
              </a:rPr>
              <a:t>Bicycle riding is good exercise. 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None/>
            </a:pPr>
            <a:r>
              <a:rPr lang="en-US" altLang="zh-CN" sz="3200" i="1" dirty="0" smtClean="0">
                <a:solidFill>
                  <a:srgbClr val="0000CC"/>
                </a:solidFill>
              </a:rPr>
              <a:t>		In a word, the best way to be safe is to be careful.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Arial" panose="020B0604020202020204" pitchFamily="34" charset="0"/>
              <a:buChar char="☼"/>
            </a:pPr>
            <a:r>
              <a:rPr lang="en-US" altLang="zh-CN" sz="3200" dirty="0" smtClean="0"/>
              <a:t> : Safety rules for bike riders:  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None/>
            </a:pPr>
            <a:r>
              <a:rPr lang="en-US" altLang="zh-CN" sz="3200" dirty="0" smtClean="0"/>
              <a:t> 		</a:t>
            </a:r>
            <a:r>
              <a:rPr lang="en-US" altLang="zh-CN" sz="3200" i="1" dirty="0" smtClean="0">
                <a:solidFill>
                  <a:srgbClr val="0000CC"/>
                </a:solidFill>
              </a:rPr>
              <a:t>They must wear helmets to protect their heads. 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None/>
            </a:pPr>
            <a:r>
              <a:rPr lang="en-US" altLang="zh-CN" sz="3200" i="1" dirty="0" smtClean="0">
                <a:solidFill>
                  <a:srgbClr val="0000CC"/>
                </a:solidFill>
              </a:rPr>
              <a:t>		…, bicycle riders should know how to give first aid.</a:t>
            </a:r>
            <a:endParaRPr lang="en-US" altLang="zh-CN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1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1000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640"/>
            <a:ext cx="8229600" cy="633412"/>
          </a:xfrm>
        </p:spPr>
        <p:txBody>
          <a:bodyPr/>
          <a:lstStyle/>
          <a:p>
            <a:pPr eaLnBrk="1" hangingPunct="1"/>
            <a:r>
              <a:rPr lang="en-US" altLang="zh-CN" sz="3600" dirty="0" smtClean="0"/>
              <a:t>Summary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1484313"/>
            <a:ext cx="9144000" cy="2665412"/>
          </a:xfrm>
          <a:prstGeom prst="rect">
            <a:avLst/>
          </a:prstGeom>
          <a:solidFill>
            <a:schemeClr val="bg1">
              <a:alpha val="6784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336699"/>
                </a:solidFill>
              </a:rPr>
              <a:t>				We can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☼"/>
            </a:pPr>
            <a:r>
              <a:rPr lang="en-US" altLang="zh-CN" sz="3200" dirty="0">
                <a:solidFill>
                  <a:srgbClr val="336699"/>
                </a:solidFill>
              </a:rPr>
              <a:t> Tell about what we should do and what we should not do to be safe.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336699"/>
                </a:solidFill>
              </a:rPr>
              <a:t>		</a:t>
            </a:r>
            <a:endParaRPr lang="en-US" altLang="zh-CN" sz="3200" i="1" dirty="0">
              <a:solidFill>
                <a:srgbClr val="0000CC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☼"/>
            </a:pPr>
            <a:r>
              <a:rPr lang="en-US" altLang="zh-CN" sz="3200" dirty="0">
                <a:solidFill>
                  <a:srgbClr val="336699"/>
                </a:solidFill>
              </a:rPr>
              <a:t> Share safety rules on the roads with others.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203200"/>
            <a:ext cx="8229600" cy="777875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0000CC"/>
                </a:solidFill>
              </a:rPr>
              <a:t>Review: complete the sentences.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713787" cy="5616575"/>
          </a:xfrm>
          <a:solidFill>
            <a:schemeClr val="bg1">
              <a:alpha val="70195"/>
            </a:schemeClr>
          </a:solidFill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altLang="zh-CN" sz="3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If it  __________  (not rain) tomorrow,  we _________ (go) hiking.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altLang="zh-CN" sz="3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He ________ (pass) the exam if he ______ (work) harder at it.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altLang="zh-CN" sz="3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If everyone _________ (obey) the traffic rules, the roads _________ (be) safer.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altLang="zh-CN" sz="3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It’s important for us ________ (know) about traffic rules.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altLang="zh-CN" sz="3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It’s good exercise ________ (ride) a bike to school. </a:t>
            </a:r>
            <a:endParaRPr lang="zh-CN" altLang="en-US" sz="32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233488" y="1049338"/>
            <a:ext cx="2114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doesn’t rain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7164388" y="1049338"/>
            <a:ext cx="1323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will go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986463" y="2128838"/>
            <a:ext cx="1177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works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1187450" y="2128838"/>
            <a:ext cx="16192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will pass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555875" y="3209925"/>
            <a:ext cx="1133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obeys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1835150" y="3713163"/>
            <a:ext cx="1301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will be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3635375" y="4289425"/>
            <a:ext cx="1504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to know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419475" y="5370513"/>
            <a:ext cx="1233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to ride</a:t>
            </a:r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1619250" y="4508500"/>
            <a:ext cx="5832475" cy="1081088"/>
          </a:xfrm>
          <a:prstGeom prst="cloudCallout">
            <a:avLst>
              <a:gd name="adj1" fmla="val -19514"/>
              <a:gd name="adj2" fmla="val -209912"/>
            </a:avLst>
          </a:prstGeom>
          <a:solidFill>
            <a:srgbClr val="800000"/>
          </a:solidFill>
          <a:ln w="9525">
            <a:solidFill>
              <a:srgbClr val="800000"/>
            </a:solidFill>
            <a:round/>
          </a:ln>
        </p:spPr>
        <p:txBody>
          <a:bodyPr/>
          <a:lstStyle/>
          <a:p>
            <a:pPr algn="ctr"/>
            <a:r>
              <a:rPr lang="zh-CN" altLang="en-US" sz="3200" b="1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“主将从现”原则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1" dur="250" autoRev="1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2" dur="250" autoRev="1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" dur="250" autoRev="1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50" autoRev="1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6" dur="250" autoRev="1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7" dur="250" autoRev="1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250" autoRev="1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50" autoRev="1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71" dur="250" autoRev="1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2" dur="250" autoRev="1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250" autoRev="1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autoRev="1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76" dur="250" autoRev="1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7" dur="250" autoRev="1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250" autoRev="1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50" autoRev="1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81" dur="250" autoRev="1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2" dur="250" autoRev="1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" dur="250" autoRev="1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50" autoRev="1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86" dur="250" autoRev="1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7" dur="250" autoRev="1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" dur="250" autoRev="1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autoRev="1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nimBg="1"/>
      <p:bldP spid="33796" grpId="0"/>
      <p:bldP spid="33796" grpId="1"/>
      <p:bldP spid="33797" grpId="0"/>
      <p:bldP spid="33797" grpId="1"/>
      <p:bldP spid="33798" grpId="0"/>
      <p:bldP spid="33798" grpId="1"/>
      <p:bldP spid="33799" grpId="0"/>
      <p:bldP spid="33799" grpId="1"/>
      <p:bldP spid="33800" grpId="0"/>
      <p:bldP spid="33800" grpId="1"/>
      <p:bldP spid="33801" grpId="0"/>
      <p:bldP spid="33801" grpId="1"/>
      <p:bldP spid="33804" grpId="0" animBg="1"/>
      <p:bldP spid="3380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Homework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424863" cy="3629025"/>
          </a:xfrm>
          <a:solidFill>
            <a:schemeClr val="bg1">
              <a:alpha val="59999"/>
            </a:schemeClr>
          </a:solidFill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altLang="zh-CN" sz="3200" dirty="0" smtClean="0">
                <a:solidFill>
                  <a:srgbClr val="0000CC"/>
                </a:solidFill>
              </a:rPr>
              <a:t> Review the key point in Section C. </a:t>
            </a:r>
          </a:p>
          <a:p>
            <a:pPr marL="457200" indent="-457200" eaLnBrk="1" hangingPunct="1">
              <a:buFontTx/>
              <a:buNone/>
            </a:pPr>
            <a:r>
              <a:rPr lang="en-US" altLang="zh-CN" sz="3200" dirty="0" smtClean="0">
                <a:solidFill>
                  <a:srgbClr val="0000CC"/>
                </a:solidFill>
              </a:rPr>
              <a:t>2.  Complete the passage of Project. </a:t>
            </a:r>
          </a:p>
          <a:p>
            <a:pPr marL="457200" indent="-457200" eaLnBrk="1" hangingPunct="1">
              <a:buFontTx/>
              <a:buNone/>
            </a:pPr>
            <a:r>
              <a:rPr lang="en-US" altLang="zh-CN" sz="3200" dirty="0" smtClean="0">
                <a:solidFill>
                  <a:srgbClr val="0000CC"/>
                </a:solidFill>
              </a:rPr>
              <a:t>3.  Preview Section D. Collect information about bicycle races.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2339752" y="1628800"/>
            <a:ext cx="4392613" cy="24018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The end. </a:t>
            </a:r>
          </a:p>
          <a:p>
            <a:pPr algn="ctr"/>
            <a:r>
              <a:rPr lang="en-US" altLang="zh-CN" sz="3600" kern="10" dirty="0" smtClean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Thank </a:t>
            </a:r>
            <a:r>
              <a:rPr lang="en-US" altLang="zh-CN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you!</a:t>
            </a:r>
            <a:endParaRPr lang="zh-CN" altLang="en-US" sz="3600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-0.00382 0.465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2326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Competition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820150" cy="139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3200" b="1" smtClean="0">
                <a:solidFill>
                  <a:srgbClr val="000066"/>
                </a:solidFill>
              </a:rPr>
              <a:t>Task 1</a:t>
            </a:r>
          </a:p>
          <a:p>
            <a:pPr eaLnBrk="1" hangingPunct="1">
              <a:buFontTx/>
              <a:buNone/>
            </a:pPr>
            <a:r>
              <a:rPr lang="en-US" altLang="zh-CN" sz="3200" b="1" smtClean="0">
                <a:solidFill>
                  <a:srgbClr val="000066"/>
                </a:solidFill>
              </a:rPr>
              <a:t> Speak out as many traffic rules as you can. 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323850" y="3357563"/>
            <a:ext cx="84963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3200" b="1">
                <a:solidFill>
                  <a:srgbClr val="000066"/>
                </a:solidFill>
              </a:rPr>
              <a:t>Task 2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3200" b="1">
                <a:solidFill>
                  <a:srgbClr val="000066"/>
                </a:solidFill>
              </a:rPr>
              <a:t> Talk about the results of breaking the traffic rules using “if” clause.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66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66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66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66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66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66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8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66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66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3686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Discuss</a:t>
            </a:r>
          </a:p>
        </p:txBody>
      </p:sp>
      <p:graphicFrame>
        <p:nvGraphicFramePr>
          <p:cNvPr id="57363" name="Group 19"/>
          <p:cNvGraphicFramePr>
            <a:graphicFrameLocks noGrp="1"/>
          </p:cNvGraphicFramePr>
          <p:nvPr>
            <p:ph type="tbl" idx="1"/>
          </p:nvPr>
        </p:nvGraphicFramePr>
        <p:xfrm>
          <a:off x="611188" y="2133600"/>
          <a:ext cx="7923212" cy="3124200"/>
        </p:xfrm>
        <a:graphic>
          <a:graphicData uri="http://schemas.openxmlformats.org/drawingml/2006/table">
            <a:tbl>
              <a:tblPr/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5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Should do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Should not do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374" name="Text Box 20"/>
          <p:cNvSpPr txBox="1">
            <a:spLocks noChangeArrowheads="1"/>
          </p:cNvSpPr>
          <p:nvPr/>
        </p:nvSpPr>
        <p:spPr bwMode="auto">
          <a:xfrm>
            <a:off x="1547813" y="1341438"/>
            <a:ext cx="53292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0000CC"/>
                </a:solidFill>
                <a:latin typeface="Times New Roman" panose="02020603050405020304" pitchFamily="18" charset="0"/>
              </a:rPr>
              <a:t>How to be safe on the roads?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3"/>
          <p:cNvSpPr txBox="1">
            <a:spLocks noChangeArrowheads="1"/>
          </p:cNvSpPr>
          <p:nvPr/>
        </p:nvSpPr>
        <p:spPr bwMode="auto">
          <a:xfrm>
            <a:off x="1187450" y="5805488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grpSp>
        <p:nvGrpSpPr>
          <p:cNvPr id="2" name="Group 22"/>
          <p:cNvGrpSpPr/>
          <p:nvPr/>
        </p:nvGrpSpPr>
        <p:grpSpPr bwMode="auto">
          <a:xfrm>
            <a:off x="250825" y="188913"/>
            <a:ext cx="9074150" cy="2092325"/>
            <a:chOff x="158" y="119"/>
            <a:chExt cx="5602" cy="1318"/>
          </a:xfrm>
        </p:grpSpPr>
        <p:grpSp>
          <p:nvGrpSpPr>
            <p:cNvPr id="16396" name="Group 3"/>
            <p:cNvGrpSpPr/>
            <p:nvPr/>
          </p:nvGrpSpPr>
          <p:grpSpPr bwMode="auto">
            <a:xfrm>
              <a:off x="158" y="164"/>
              <a:ext cx="459" cy="327"/>
              <a:chOff x="204" y="164"/>
              <a:chExt cx="459" cy="327"/>
            </a:xfrm>
          </p:grpSpPr>
          <p:sp>
            <p:nvSpPr>
              <p:cNvPr id="16402" name="Oval 4"/>
              <p:cNvSpPr>
                <a:spLocks noChangeArrowheads="1"/>
              </p:cNvSpPr>
              <p:nvPr/>
            </p:nvSpPr>
            <p:spPr bwMode="auto">
              <a:xfrm>
                <a:off x="204" y="210"/>
                <a:ext cx="408" cy="272"/>
              </a:xfrm>
              <a:prstGeom prst="ellipse">
                <a:avLst/>
              </a:prstGeom>
              <a:solidFill>
                <a:srgbClr val="5B5BFF">
                  <a:alpha val="74901"/>
                </a:srgbClr>
              </a:solidFill>
              <a:ln w="9525">
                <a:solidFill>
                  <a:srgbClr val="00FF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6403" name="Rectangle 5"/>
              <p:cNvSpPr>
                <a:spLocks noChangeArrowheads="1"/>
              </p:cNvSpPr>
              <p:nvPr/>
            </p:nvSpPr>
            <p:spPr bwMode="auto">
              <a:xfrm>
                <a:off x="204" y="164"/>
                <a:ext cx="45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solidFill>
                      <a:schemeClr val="bg1"/>
                    </a:solidFill>
                    <a:ea typeface="宋体" panose="02010600030101010101" pitchFamily="2" charset="-122"/>
                  </a:rPr>
                  <a:t>1a</a:t>
                </a:r>
                <a:endParaRPr lang="zh-CN" altLang="en-US" sz="2800" b="1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6397" name="Rectangle 8"/>
            <p:cNvSpPr>
              <a:spLocks noChangeArrowheads="1"/>
            </p:cNvSpPr>
            <p:nvPr/>
          </p:nvSpPr>
          <p:spPr bwMode="auto">
            <a:xfrm>
              <a:off x="748" y="164"/>
              <a:ext cx="22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Read and understand.</a:t>
              </a:r>
              <a:endPara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398" name="Rectangle 11"/>
            <p:cNvSpPr>
              <a:spLocks noChangeArrowheads="1"/>
            </p:cNvSpPr>
            <p:nvPr/>
          </p:nvSpPr>
          <p:spPr bwMode="auto">
            <a:xfrm>
              <a:off x="158" y="572"/>
              <a:ext cx="3130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Tick the rules that bicycle riders should know. Then read the passage to learn more. </a:t>
              </a:r>
              <a:endPara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16399" name="Group 16"/>
            <p:cNvGrpSpPr/>
            <p:nvPr/>
          </p:nvGrpSpPr>
          <p:grpSpPr bwMode="auto">
            <a:xfrm>
              <a:off x="3379" y="119"/>
              <a:ext cx="2381" cy="1275"/>
              <a:chOff x="3379" y="119"/>
              <a:chExt cx="2381" cy="1275"/>
            </a:xfrm>
          </p:grpSpPr>
          <p:pic>
            <p:nvPicPr>
              <p:cNvPr id="16400" name="Picture 12" descr="TIP6_1"/>
              <p:cNvPicPr>
                <a:picLocks noChangeAspect="1" noChangeArrowheads="1"/>
              </p:cNvPicPr>
              <p:nvPr/>
            </p:nvPicPr>
            <p:blipFill>
              <a:blip r:embed="rId2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379" y="119"/>
                <a:ext cx="2381" cy="1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401" name="Text Box 14"/>
              <p:cNvSpPr txBox="1">
                <a:spLocks noChangeArrowheads="1"/>
              </p:cNvSpPr>
              <p:nvPr/>
            </p:nvSpPr>
            <p:spPr bwMode="auto">
              <a:xfrm>
                <a:off x="3507" y="631"/>
                <a:ext cx="2095" cy="6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>
                    <a:latin typeface="Times New Roman" panose="02020603050405020304" pitchFamily="18" charset="0"/>
                    <a:ea typeface="宋体" panose="02010600030101010101" pitchFamily="2" charset="-122"/>
                  </a:rPr>
                  <a:t>When you read a passage, your knowledge of the topic will help you understand it better. </a:t>
                </a:r>
              </a:p>
            </p:txBody>
          </p:sp>
        </p:grpSp>
      </p:grpSp>
      <p:grpSp>
        <p:nvGrpSpPr>
          <p:cNvPr id="5" name="Group 21"/>
          <p:cNvGrpSpPr/>
          <p:nvPr/>
        </p:nvGrpSpPr>
        <p:grpSpPr bwMode="auto">
          <a:xfrm>
            <a:off x="20638" y="2349500"/>
            <a:ext cx="9123362" cy="3167063"/>
            <a:chOff x="13" y="1480"/>
            <a:chExt cx="5747" cy="2173"/>
          </a:xfrm>
        </p:grpSpPr>
        <p:sp>
          <p:nvSpPr>
            <p:cNvPr id="16391" name="Rectangle 6"/>
            <p:cNvSpPr>
              <a:spLocks noChangeArrowheads="1"/>
            </p:cNvSpPr>
            <p:nvPr/>
          </p:nvSpPr>
          <p:spPr bwMode="auto">
            <a:xfrm>
              <a:off x="13" y="1480"/>
              <a:ext cx="5747" cy="2173"/>
            </a:xfrm>
            <a:prstGeom prst="rect">
              <a:avLst/>
            </a:prstGeom>
            <a:solidFill>
              <a:srgbClr val="CCFFCC">
                <a:alpha val="8313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rgbClr val="0000CC"/>
                  </a:solidFill>
                  <a:latin typeface="Arial Narrow" panose="020B0606020202030204" pitchFamily="34" charset="0"/>
                  <a:ea typeface="宋体" panose="02010600030101010101" pitchFamily="2" charset="-122"/>
                </a:rPr>
                <a:t>        The bicycle riders must </a:t>
              </a:r>
              <a:r>
                <a:rPr lang="en-US" altLang="zh-CN" sz="2800" b="1" i="1" dirty="0">
                  <a:solidFill>
                    <a:srgbClr val="CC3300"/>
                  </a:solidFill>
                  <a:latin typeface="Arial Narrow" panose="020B0606020202030204" pitchFamily="34" charset="0"/>
                  <a:ea typeface="宋体" panose="02010600030101010101" pitchFamily="2" charset="-122"/>
                </a:rPr>
                <a:t>pay attention to</a:t>
              </a:r>
              <a:r>
                <a:rPr lang="en-US" altLang="zh-CN" sz="2800" dirty="0">
                  <a:solidFill>
                    <a:srgbClr val="0000CC"/>
                  </a:solidFill>
                  <a:latin typeface="Arial Narrow" panose="020B0606020202030204" pitchFamily="34" charset="0"/>
                  <a:ea typeface="宋体" panose="02010600030101010101" pitchFamily="2" charset="-122"/>
                </a:rPr>
                <a:t> the traffic around them.</a:t>
              </a:r>
              <a:br>
                <a:rPr lang="en-US" altLang="zh-CN" sz="2800" dirty="0">
                  <a:solidFill>
                    <a:srgbClr val="0000CC"/>
                  </a:solidFill>
                  <a:latin typeface="Arial Narrow" panose="020B0606020202030204" pitchFamily="34" charset="0"/>
                  <a:ea typeface="宋体" panose="02010600030101010101" pitchFamily="2" charset="-122"/>
                </a:rPr>
              </a:br>
              <a:r>
                <a:rPr lang="en-US" altLang="zh-CN" sz="2800" dirty="0">
                  <a:solidFill>
                    <a:srgbClr val="0000CC"/>
                  </a:solidFill>
                  <a:latin typeface="Arial Narrow" panose="020B0606020202030204" pitchFamily="34" charset="0"/>
                  <a:ea typeface="宋体" panose="02010600030101010101" pitchFamily="2" charset="-122"/>
                </a:rPr>
                <a:t>        The bicycle riders must know traffic signals. </a:t>
              </a:r>
              <a:br>
                <a:rPr lang="en-US" altLang="zh-CN" sz="2800" dirty="0">
                  <a:solidFill>
                    <a:srgbClr val="0000CC"/>
                  </a:solidFill>
                  <a:latin typeface="Arial Narrow" panose="020B0606020202030204" pitchFamily="34" charset="0"/>
                  <a:ea typeface="宋体" panose="02010600030101010101" pitchFamily="2" charset="-122"/>
                </a:rPr>
              </a:br>
              <a:r>
                <a:rPr lang="en-US" altLang="zh-CN" sz="2800" dirty="0">
                  <a:solidFill>
                    <a:srgbClr val="0000CC"/>
                  </a:solidFill>
                  <a:latin typeface="Arial Narrow" panose="020B0606020202030204" pitchFamily="34" charset="0"/>
                  <a:ea typeface="宋体" panose="02010600030101010101" pitchFamily="2" charset="-122"/>
                </a:rPr>
                <a:t>        The bicycle riders must know and obey the safety rules.	</a:t>
              </a:r>
              <a:br>
                <a:rPr lang="en-US" altLang="zh-CN" sz="2800" dirty="0">
                  <a:solidFill>
                    <a:srgbClr val="0000CC"/>
                  </a:solidFill>
                  <a:latin typeface="Arial Narrow" panose="020B0606020202030204" pitchFamily="34" charset="0"/>
                  <a:ea typeface="宋体" panose="02010600030101010101" pitchFamily="2" charset="-122"/>
                </a:rPr>
              </a:br>
              <a:r>
                <a:rPr lang="en-US" altLang="zh-CN" sz="2800" dirty="0">
                  <a:solidFill>
                    <a:srgbClr val="0000CC"/>
                  </a:solidFill>
                  <a:latin typeface="Arial Narrow" panose="020B0606020202030204" pitchFamily="34" charset="0"/>
                  <a:ea typeface="宋体" panose="02010600030101010101" pitchFamily="2" charset="-122"/>
                </a:rPr>
                <a:t>        The bicycle riders must wear helmets to protect their heads. </a:t>
              </a:r>
            </a:p>
          </p:txBody>
        </p:sp>
        <p:sp>
          <p:nvSpPr>
            <p:cNvPr id="16392" name="Text Box 17"/>
            <p:cNvSpPr txBox="1">
              <a:spLocks noChangeArrowheads="1"/>
            </p:cNvSpPr>
            <p:nvPr/>
          </p:nvSpPr>
          <p:spPr bwMode="auto">
            <a:xfrm>
              <a:off x="68" y="1873"/>
              <a:ext cx="363" cy="25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6393" name="Text Box 18"/>
            <p:cNvSpPr txBox="1">
              <a:spLocks noChangeArrowheads="1"/>
            </p:cNvSpPr>
            <p:nvPr/>
          </p:nvSpPr>
          <p:spPr bwMode="auto">
            <a:xfrm>
              <a:off x="68" y="2282"/>
              <a:ext cx="363" cy="25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6394" name="Text Box 19"/>
            <p:cNvSpPr txBox="1">
              <a:spLocks noChangeArrowheads="1"/>
            </p:cNvSpPr>
            <p:nvPr/>
          </p:nvSpPr>
          <p:spPr bwMode="auto">
            <a:xfrm>
              <a:off x="68" y="2645"/>
              <a:ext cx="363" cy="2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6395" name="Text Box 20"/>
            <p:cNvSpPr txBox="1">
              <a:spLocks noChangeArrowheads="1"/>
            </p:cNvSpPr>
            <p:nvPr/>
          </p:nvSpPr>
          <p:spPr bwMode="auto">
            <a:xfrm>
              <a:off x="68" y="3097"/>
              <a:ext cx="363" cy="2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pic>
        <p:nvPicPr>
          <p:cNvPr id="16389" name="Picture 23" descr="bmx_bike_detail_hg_clr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057775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3" name="AutoShape 25"/>
          <p:cNvSpPr>
            <a:spLocks noChangeArrowheads="1"/>
          </p:cNvSpPr>
          <p:nvPr/>
        </p:nvSpPr>
        <p:spPr bwMode="auto">
          <a:xfrm>
            <a:off x="4787900" y="2349500"/>
            <a:ext cx="2808288" cy="431800"/>
          </a:xfrm>
          <a:prstGeom prst="wedgeRoundRectCallout">
            <a:avLst>
              <a:gd name="adj1" fmla="val -43384"/>
              <a:gd name="adj2" fmla="val 8639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2400">
                <a:ea typeface="宋体" panose="02010600030101010101" pitchFamily="2" charset="-122"/>
              </a:rPr>
              <a:t>care for</a:t>
            </a:r>
            <a:r>
              <a:rPr lang="zh-CN" altLang="en-US" sz="2400">
                <a:ea typeface="宋体" panose="02010600030101010101" pitchFamily="2" charset="-122"/>
              </a:rPr>
              <a:t>，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注意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 bwMode="auto">
          <a:xfrm>
            <a:off x="428625" y="260350"/>
            <a:ext cx="863600" cy="519113"/>
            <a:chOff x="204" y="164"/>
            <a:chExt cx="459" cy="327"/>
          </a:xfrm>
        </p:grpSpPr>
        <p:sp>
          <p:nvSpPr>
            <p:cNvPr id="17417" name="Oval 5"/>
            <p:cNvSpPr>
              <a:spLocks noChangeArrowheads="1"/>
            </p:cNvSpPr>
            <p:nvPr/>
          </p:nvSpPr>
          <p:spPr bwMode="auto">
            <a:xfrm>
              <a:off x="204" y="210"/>
              <a:ext cx="408" cy="272"/>
            </a:xfrm>
            <a:prstGeom prst="ellipse">
              <a:avLst/>
            </a:prstGeom>
            <a:solidFill>
              <a:srgbClr val="5B5BFF">
                <a:alpha val="74901"/>
              </a:srgbClr>
            </a:solidFill>
            <a:ln w="9525">
              <a:solidFill>
                <a:srgbClr val="00FFFF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7418" name="Rectangle 6"/>
            <p:cNvSpPr>
              <a:spLocks noChangeArrowheads="1"/>
            </p:cNvSpPr>
            <p:nvPr/>
          </p:nvSpPr>
          <p:spPr bwMode="auto">
            <a:xfrm>
              <a:off x="204" y="164"/>
              <a:ext cx="45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chemeClr val="bg1"/>
                  </a:solidFill>
                  <a:ea typeface="宋体" panose="02010600030101010101" pitchFamily="2" charset="-122"/>
                </a:rPr>
                <a:t> 1b</a:t>
              </a:r>
              <a:endParaRPr lang="zh-CN" altLang="en-US" sz="2800" b="1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365250" y="260350"/>
            <a:ext cx="7488238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Read 1a and match the topic sentence with each paragraph. Then write a title for the passage in the box above. </a:t>
            </a:r>
            <a:endParaRPr lang="zh-CN" altLang="en-US" sz="28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50825" y="2565400"/>
            <a:ext cx="18923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Paragraph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Paragraph 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Paragraph 3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987675" y="2420938"/>
            <a:ext cx="5938838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zh-CN" sz="2800">
                <a:latin typeface="Arial Narrow" panose="020B0606020202030204" pitchFamily="34" charset="0"/>
                <a:ea typeface="宋体" panose="02010600030101010101" pitchFamily="2" charset="-122"/>
              </a:rPr>
              <a:t> Bicycle riding is good for health and the environment. 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zh-CN" sz="2800">
                <a:latin typeface="Arial Narrow" panose="020B0606020202030204" pitchFamily="34" charset="0"/>
                <a:ea typeface="宋体" panose="02010600030101010101" pitchFamily="2" charset="-122"/>
              </a:rPr>
              <a:t> Bicycle riders must obey the safety rules. 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zh-CN" sz="2800">
                <a:latin typeface="Arial Narrow" panose="020B0606020202030204" pitchFamily="34" charset="0"/>
                <a:ea typeface="宋体" panose="02010600030101010101" pitchFamily="2" charset="-122"/>
              </a:rPr>
              <a:t> Bicycles are very popular. 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2051050" y="2997200"/>
            <a:ext cx="936625" cy="12239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2124075" y="2781300"/>
            <a:ext cx="863600" cy="647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V="1">
            <a:off x="2124075" y="3716338"/>
            <a:ext cx="863600" cy="43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7" grpId="0"/>
      <p:bldP spid="8208" grpId="0"/>
      <p:bldP spid="8209" grpId="0" animBg="1"/>
      <p:bldP spid="8210" grpId="0" animBg="1"/>
      <p:bldP spid="82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13787" cy="561975"/>
          </a:xfrm>
        </p:spPr>
        <p:txBody>
          <a:bodyPr/>
          <a:lstStyle/>
          <a:p>
            <a:pPr eaLnBrk="1" hangingPunct="1"/>
            <a:r>
              <a:rPr lang="en-US" altLang="zh-CN" sz="3600" smtClean="0">
                <a:ea typeface="宋体" panose="02010600030101010101" pitchFamily="2" charset="-122"/>
              </a:rPr>
              <a:t>Find out and learn the new words in 1a. </a:t>
            </a:r>
          </a:p>
        </p:txBody>
      </p:sp>
      <p:pic>
        <p:nvPicPr>
          <p:cNvPr id="46084" name="Picture 4" descr="ba90308621 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2708275"/>
            <a:ext cx="5113337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6227763" y="5373688"/>
            <a:ext cx="1546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>
                <a:latin typeface="Times New Roman" panose="02020603050405020304" pitchFamily="18" charset="0"/>
                <a:ea typeface="宋体" panose="02010600030101010101" pitchFamily="2" charset="-122"/>
              </a:rPr>
              <a:t>truck 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n.</a:t>
            </a:r>
          </a:p>
        </p:txBody>
      </p:sp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1863" y="4437063"/>
            <a:ext cx="15843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011863" y="5391150"/>
            <a:ext cx="22240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>
                <a:latin typeface="Times New Roman" panose="02020603050405020304" pitchFamily="18" charset="0"/>
                <a:ea typeface="宋体" panose="02010600030101010101" pitchFamily="2" charset="-122"/>
              </a:rPr>
              <a:t>reflector 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n.</a:t>
            </a:r>
          </a:p>
        </p:txBody>
      </p:sp>
      <p:pic>
        <p:nvPicPr>
          <p:cNvPr id="46092" name="Picture 1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525" y="4437063"/>
            <a:ext cx="30956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5"/>
          <p:cNvGrpSpPr/>
          <p:nvPr/>
        </p:nvGrpSpPr>
        <p:grpSpPr bwMode="auto">
          <a:xfrm>
            <a:off x="179388" y="1844675"/>
            <a:ext cx="4694237" cy="4694238"/>
            <a:chOff x="113" y="1162"/>
            <a:chExt cx="2957" cy="2957"/>
          </a:xfrm>
        </p:grpSpPr>
        <p:pic>
          <p:nvPicPr>
            <p:cNvPr id="18441" name="Picture 13" descr="1072036_00_1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13" y="1162"/>
              <a:ext cx="2957" cy="2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2" name="Picture 14" descr="38596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65" y="1706"/>
              <a:ext cx="1492" cy="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85" grpId="1"/>
      <p:bldP spid="460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3" name="Picture 9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1268413"/>
            <a:ext cx="1611312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1979613" y="1125538"/>
            <a:ext cx="56118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injury 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n.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对躯体的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伤害，损伤</a:t>
            </a:r>
          </a:p>
        </p:txBody>
      </p:sp>
      <p:pic>
        <p:nvPicPr>
          <p:cNvPr id="47117" name="Picture 13" descr="201109180106_840_56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8" y="2925763"/>
            <a:ext cx="5616575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21" name="Picture 17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25" y="1916113"/>
            <a:ext cx="1673225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2051050" y="1916113"/>
            <a:ext cx="3479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signal 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n.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信号，暗号</a:t>
            </a:r>
          </a:p>
        </p:txBody>
      </p:sp>
      <p:pic>
        <p:nvPicPr>
          <p:cNvPr id="47124" name="Picture 20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25" y="2636838"/>
            <a:ext cx="1703388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2025650" y="2578100"/>
            <a:ext cx="6683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notice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n.</a:t>
            </a: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注意，理会；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v.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看到，注意到</a:t>
            </a:r>
          </a:p>
        </p:txBody>
      </p:sp>
      <p:sp>
        <p:nvSpPr>
          <p:cNvPr id="47126" name="Rectangle 22"/>
          <p:cNvSpPr>
            <a:spLocks noChangeArrowheads="1"/>
          </p:cNvSpPr>
          <p:nvPr/>
        </p:nvSpPr>
        <p:spPr bwMode="auto">
          <a:xfrm>
            <a:off x="2025650" y="3946525"/>
            <a:ext cx="4079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in case of 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如果，假使</a:t>
            </a:r>
          </a:p>
        </p:txBody>
      </p:sp>
      <p:sp>
        <p:nvSpPr>
          <p:cNvPr id="47129" name="Rectangle 25"/>
          <p:cNvSpPr>
            <a:spLocks noChangeArrowheads="1"/>
          </p:cNvSpPr>
          <p:nvPr/>
        </p:nvSpPr>
        <p:spPr bwMode="auto">
          <a:xfrm>
            <a:off x="2025650" y="4716463"/>
            <a:ext cx="46656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look out 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小心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en-US" altLang="zh-CN" sz="3200">
                <a:latin typeface="Times New Roman" panose="02020603050405020304" pitchFamily="18" charset="0"/>
                <a:ea typeface="楷体" panose="02010609060101010101" pitchFamily="49" charset="-122"/>
              </a:rPr>
              <a:t>be careful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</a:p>
        </p:txBody>
      </p:sp>
      <p:sp>
        <p:nvSpPr>
          <p:cNvPr id="47130" name="Rectangle 26"/>
          <p:cNvSpPr>
            <a:spLocks noChangeArrowheads="1"/>
          </p:cNvSpPr>
          <p:nvPr/>
        </p:nvSpPr>
        <p:spPr bwMode="auto">
          <a:xfrm>
            <a:off x="2025650" y="5289550"/>
            <a:ext cx="283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</a:rPr>
              <a:t>in a word 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总之</a:t>
            </a:r>
          </a:p>
        </p:txBody>
      </p:sp>
      <p:sp>
        <p:nvSpPr>
          <p:cNvPr id="47132" name="Rectangle 28"/>
          <p:cNvSpPr>
            <a:spLocks noChangeArrowheads="1"/>
          </p:cNvSpPr>
          <p:nvPr/>
        </p:nvSpPr>
        <p:spPr bwMode="auto">
          <a:xfrm>
            <a:off x="2025650" y="3354388"/>
            <a:ext cx="35242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safety 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n.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安全，平安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0"/>
      <p:bldP spid="47123" grpId="0"/>
      <p:bldP spid="47125" grpId="0"/>
      <p:bldP spid="47126" grpId="0"/>
      <p:bldP spid="47129" grpId="0"/>
      <p:bldP spid="47130" grpId="0"/>
      <p:bldP spid="471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 bwMode="auto">
          <a:xfrm>
            <a:off x="250825" y="260350"/>
            <a:ext cx="863600" cy="519113"/>
            <a:chOff x="204" y="164"/>
            <a:chExt cx="459" cy="327"/>
          </a:xfrm>
        </p:grpSpPr>
        <p:sp>
          <p:nvSpPr>
            <p:cNvPr id="20490" name="Oval 6"/>
            <p:cNvSpPr>
              <a:spLocks noChangeArrowheads="1"/>
            </p:cNvSpPr>
            <p:nvPr/>
          </p:nvSpPr>
          <p:spPr bwMode="auto">
            <a:xfrm>
              <a:off x="204" y="210"/>
              <a:ext cx="408" cy="272"/>
            </a:xfrm>
            <a:prstGeom prst="ellipse">
              <a:avLst/>
            </a:prstGeom>
            <a:solidFill>
              <a:srgbClr val="5B5BFF">
                <a:alpha val="74901"/>
              </a:srgbClr>
            </a:solidFill>
            <a:ln w="9525">
              <a:solidFill>
                <a:srgbClr val="00FFFF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491" name="Rectangle 7"/>
            <p:cNvSpPr>
              <a:spLocks noChangeArrowheads="1"/>
            </p:cNvSpPr>
            <p:nvPr/>
          </p:nvSpPr>
          <p:spPr bwMode="auto">
            <a:xfrm>
              <a:off x="204" y="164"/>
              <a:ext cx="45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chemeClr val="bg1"/>
                  </a:solidFill>
                  <a:ea typeface="宋体" panose="02010600030101010101" pitchFamily="2" charset="-122"/>
                </a:rPr>
                <a:t> 1c</a:t>
              </a:r>
              <a:endParaRPr lang="zh-CN" altLang="en-US" sz="2800" b="1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187450" y="260350"/>
            <a:ext cx="7488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Read again and answer the following questions. 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55650" y="1125538"/>
            <a:ext cx="7777163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latin typeface="Arial Narrow" panose="020B0606020202030204" pitchFamily="34" charset="0"/>
                <a:ea typeface="宋体" panose="02010600030101010101" pitchFamily="2" charset="-122"/>
              </a:rPr>
              <a:t>1. What do people use bicycles for?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latin typeface="Arial Narrow" panose="020B0606020202030204" pitchFamily="34" charset="0"/>
                <a:ea typeface="宋体" panose="02010600030101010101" pitchFamily="2" charset="-122"/>
              </a:rPr>
              <a:t>2. Why is bicycle riding good exercise?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latin typeface="Arial Narrow" panose="020B0606020202030204" pitchFamily="34" charset="0"/>
                <a:ea typeface="宋体" panose="02010600030101010101" pitchFamily="2" charset="-122"/>
              </a:rPr>
              <a:t>3. How do bicycle riders protect their heads?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latin typeface="Arial Narrow" panose="020B0606020202030204" pitchFamily="34" charset="0"/>
                <a:ea typeface="宋体" panose="02010600030101010101" pitchFamily="2" charset="-122"/>
              </a:rPr>
              <a:t>4. What must bicycle riders do when riding at night?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latin typeface="Arial Narrow" panose="020B0606020202030204" pitchFamily="34" charset="0"/>
                <a:ea typeface="宋体" panose="02010600030101010101" pitchFamily="2" charset="-122"/>
              </a:rPr>
              <a:t>5. If a bicycle rider is badly hurt in a traffic accident, what should he / she do?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0" y="5373688"/>
            <a:ext cx="9144000" cy="519112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 People use bicycles for work, for sport or just for fun.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0" y="5229225"/>
            <a:ext cx="9144000" cy="946150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 It helps people become fit and it can make the riders’ hearts and lungs strong. 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0" y="5445125"/>
            <a:ext cx="9144000" cy="519113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 They must wear helmets to protect their heads. 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0" y="5229225"/>
            <a:ext cx="9144000" cy="946150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4. They must wear light-colored clothes, and have lights in the front and reflectors on the back of the bicycles. 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0" y="5373688"/>
            <a:ext cx="9144000" cy="519112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5. They must call 120 for help.</a:t>
            </a:r>
          </a:p>
        </p:txBody>
      </p:sp>
    </p:spTree>
  </p:cSld>
  <p:clrMapOvr>
    <a:masterClrMapping/>
  </p:clrMapOvr>
  <p:transition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49" grpId="0"/>
      <p:bldP spid="10250" grpId="0" animBg="1"/>
      <p:bldP spid="10250" grpId="1" animBg="1"/>
      <p:bldP spid="10251" grpId="0" animBg="1"/>
      <p:bldP spid="10251" grpId="1" animBg="1"/>
      <p:bldP spid="10252" grpId="0" animBg="1"/>
      <p:bldP spid="10252" grpId="1" animBg="1"/>
      <p:bldP spid="10253" grpId="0" animBg="1"/>
      <p:bldP spid="10253" grpId="1" animBg="1"/>
      <p:bldP spid="10254" grpId="0" animBg="1"/>
      <p:bldP spid="10254" grpId="1" animBg="1"/>
    </p:bldLst>
  </p:timing>
</p:sld>
</file>

<file path=ppt/theme/theme1.xml><?xml version="1.0" encoding="utf-8"?>
<a:theme xmlns:a="http://schemas.openxmlformats.org/drawingml/2006/main" name="WWW.2PPT.COM&#10;">
  <a:themeElements>
    <a:clrScheme name="4_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10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1075</Words>
  <Application>Microsoft Office PowerPoint</Application>
  <PresentationFormat>全屏显示(4:3)</PresentationFormat>
  <Paragraphs>178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Traditional Arabic</vt:lpstr>
      <vt:lpstr>楷体</vt:lpstr>
      <vt:lpstr>宋体</vt:lpstr>
      <vt:lpstr>微软雅黑</vt:lpstr>
      <vt:lpstr>Arial</vt:lpstr>
      <vt:lpstr>Arial Narrow</vt:lpstr>
      <vt:lpstr>Calibri</vt:lpstr>
      <vt:lpstr>Times New Roman</vt:lpstr>
      <vt:lpstr>Wingdings</vt:lpstr>
      <vt:lpstr>WWW.2PPT.COM
</vt:lpstr>
      <vt:lpstr>PowerPoint 演示文稿</vt:lpstr>
      <vt:lpstr>Review: complete the sentences.</vt:lpstr>
      <vt:lpstr>Competition</vt:lpstr>
      <vt:lpstr>Discuss</vt:lpstr>
      <vt:lpstr>PowerPoint 演示文稿</vt:lpstr>
      <vt:lpstr>PowerPoint 演示文稿</vt:lpstr>
      <vt:lpstr>Find out and learn the new words in 1a. </vt:lpstr>
      <vt:lpstr>PowerPoint 演示文稿</vt:lpstr>
      <vt:lpstr>PowerPoint 演示文稿</vt:lpstr>
      <vt:lpstr>PowerPoint 演示文稿</vt:lpstr>
      <vt:lpstr>Retell 1a according to the key words. </vt:lpstr>
      <vt:lpstr>PowerPoint 演示文稿</vt:lpstr>
      <vt:lpstr>Exercise: Translation.</vt:lpstr>
      <vt:lpstr>PowerPoint 演示文稿</vt:lpstr>
      <vt:lpstr>PowerPoint 演示文稿</vt:lpstr>
      <vt:lpstr>PowerPoint 演示文稿</vt:lpstr>
      <vt:lpstr>Project</vt:lpstr>
      <vt:lpstr>Summary</vt:lpstr>
      <vt:lpstr>Summary</vt:lpstr>
      <vt:lpstr>Homework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2008-05-30T01:00:00Z</dcterms:created>
  <dcterms:modified xsi:type="dcterms:W3CDTF">2023-01-16T19:34:45Z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B50B468E3A7F434396A042CF6FDC0442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