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88" r:id="rId3"/>
    <p:sldId id="296" r:id="rId4"/>
    <p:sldId id="295" r:id="rId5"/>
    <p:sldId id="294" r:id="rId6"/>
    <p:sldId id="297" r:id="rId7"/>
    <p:sldId id="29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DFFB9"/>
    <a:srgbClr val="FF66FF"/>
    <a:srgbClr val="FF99FF"/>
    <a:srgbClr val="FFCC66"/>
    <a:srgbClr val="FFCCFF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57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DAD72-EC0D-4549-B122-D5F1CC9FF89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1C7F-37A6-436E-A490-0E9A028CC0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51C7F-37A6-436E-A490-0E9A028CC0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51C7F-37A6-436E-A490-0E9A028CC0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C012-87DB-4D79-B846-C09B1CC1A5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A3EA-0D98-4820-96B5-F5A3874AD88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08915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1505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D25F-9EF1-4E28-98E1-1CCF701670C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5699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D27C-3890-4E0A-9230-33A3C32FC1A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E491-DD14-48CE-81F5-576438FE75B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A6CD-B80E-4AE4-BF7C-D58252CD7F9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177C-05AA-434B-82A9-0ECAAF32CDC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5C9C-05C5-4014-A6CC-4072DED7EB8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0725-540E-41D4-A896-5531ED1EE6B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9E9B-A86A-4339-BFAB-BB817143F5C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F15C-A81E-46D5-92EE-AB21428659C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6A40-996D-4853-9C17-DB0750BE7D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0"/>
            <a:ext cx="82296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F3E099-DA79-48AA-9AD9-0A0992710423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1033" name="Group 18"/>
          <p:cNvGrpSpPr/>
          <p:nvPr userDrawn="1"/>
        </p:nvGrpSpPr>
        <p:grpSpPr bwMode="auto">
          <a:xfrm>
            <a:off x="7810500" y="0"/>
            <a:ext cx="1160463" cy="558800"/>
            <a:chOff x="0" y="0"/>
            <a:chExt cx="731" cy="352"/>
          </a:xfrm>
        </p:grpSpPr>
        <p:grpSp>
          <p:nvGrpSpPr>
            <p:cNvPr id="1034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44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5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5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48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9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6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1052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3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nit5PartBReadstory&#35838;&#25991;&#24405;&#38899;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t5PartCListenandmatch&#35838;&#25991;&#24405;&#38899;.mp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448029" y="1065997"/>
            <a:ext cx="82677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chemeClr val="tx2"/>
                </a:solidFill>
              </a:rPr>
              <a:t>陕旅版小学英</a:t>
            </a:r>
            <a:r>
              <a:rPr lang="zh-CN" altLang="en-US" sz="4000" dirty="0" smtClean="0">
                <a:solidFill>
                  <a:schemeClr val="tx2"/>
                </a:solidFill>
              </a:rPr>
              <a:t>语三年</a:t>
            </a:r>
            <a:r>
              <a:rPr lang="zh-CN" altLang="en-US" sz="4000" dirty="0">
                <a:solidFill>
                  <a:schemeClr val="tx2"/>
                </a:solidFill>
              </a:rPr>
              <a:t>级下</a:t>
            </a:r>
            <a:r>
              <a:rPr lang="zh-CN" altLang="en-US" sz="4000" dirty="0" smtClean="0">
                <a:solidFill>
                  <a:schemeClr val="tx2"/>
                </a:solidFill>
              </a:rPr>
              <a:t>册</a:t>
            </a:r>
            <a:endParaRPr lang="en-US" altLang="zh-CN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zh-CN" sz="4800" dirty="0">
                <a:solidFill>
                  <a:schemeClr val="tx2"/>
                </a:solidFill>
              </a:rPr>
              <a:t/>
            </a:r>
            <a:br>
              <a:rPr lang="en-US" altLang="zh-CN" sz="4800" dirty="0">
                <a:solidFill>
                  <a:schemeClr val="tx2"/>
                </a:solidFill>
              </a:rPr>
            </a:br>
            <a:r>
              <a:rPr lang="en-US" altLang="zh-CN" sz="4800" dirty="0">
                <a:solidFill>
                  <a:schemeClr val="tx2"/>
                </a:solidFill>
              </a:rPr>
              <a:t>Unit5 </a:t>
            </a:r>
            <a:r>
              <a:rPr lang="en-US" altLang="zh-CN" sz="4800" dirty="0"/>
              <a:t>D</a:t>
            </a:r>
            <a:r>
              <a:rPr lang="en-US" altLang="zh-CN" sz="4800" dirty="0">
                <a:solidFill>
                  <a:schemeClr val="tx2"/>
                </a:solidFill>
              </a:rPr>
              <a:t>o </a:t>
            </a:r>
            <a:r>
              <a:rPr lang="en-US" altLang="zh-CN" sz="4800" dirty="0"/>
              <a:t>Y</a:t>
            </a:r>
            <a:r>
              <a:rPr lang="en-US" altLang="zh-CN" sz="4800" dirty="0">
                <a:solidFill>
                  <a:schemeClr val="tx2"/>
                </a:solidFill>
              </a:rPr>
              <a:t>ou </a:t>
            </a:r>
            <a:r>
              <a:rPr lang="en-US" altLang="zh-CN" sz="4800" dirty="0"/>
              <a:t>L</a:t>
            </a:r>
            <a:r>
              <a:rPr lang="en-US" altLang="zh-CN" sz="4800" dirty="0">
                <a:solidFill>
                  <a:schemeClr val="tx2"/>
                </a:solidFill>
              </a:rPr>
              <a:t>ike </a:t>
            </a:r>
            <a:r>
              <a:rPr lang="en-US" altLang="zh-CN" sz="4800" dirty="0"/>
              <a:t>C</a:t>
            </a:r>
            <a:r>
              <a:rPr lang="en-US" altLang="zh-CN" sz="4800" dirty="0">
                <a:solidFill>
                  <a:schemeClr val="tx2"/>
                </a:solidFill>
              </a:rPr>
              <a:t>andies?</a:t>
            </a:r>
          </a:p>
          <a:p>
            <a:pPr algn="ctr" eaLnBrk="1" hangingPunct="1"/>
            <a:r>
              <a:rPr lang="zh-CN" altLang="en-US" sz="4800" dirty="0">
                <a:solidFill>
                  <a:schemeClr val="tx2"/>
                </a:solidFill>
              </a:rPr>
              <a:t>第</a:t>
            </a:r>
            <a:r>
              <a:rPr lang="en-US" altLang="zh-CN" sz="4800" dirty="0">
                <a:solidFill>
                  <a:schemeClr val="tx2"/>
                </a:solidFill>
              </a:rPr>
              <a:t>4</a:t>
            </a:r>
            <a:r>
              <a:rPr lang="zh-CN" altLang="en-US" sz="4800" dirty="0">
                <a:solidFill>
                  <a:schemeClr val="tx2"/>
                </a:solidFill>
              </a:rPr>
              <a:t>课时</a:t>
            </a:r>
            <a:endParaRPr lang="zh-CN" altLang="en-US" sz="4800" dirty="0"/>
          </a:p>
        </p:txBody>
      </p:sp>
      <p:sp>
        <p:nvSpPr>
          <p:cNvPr id="14" name="矩形 13"/>
          <p:cNvSpPr/>
          <p:nvPr/>
        </p:nvSpPr>
        <p:spPr>
          <a:xfrm>
            <a:off x="2972733" y="5340658"/>
            <a:ext cx="3294492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282700" y="714376"/>
            <a:ext cx="6797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/>
              <a:t>教学目标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2489200" y="2171700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 sz="2000"/>
          </a:p>
        </p:txBody>
      </p:sp>
      <p:grpSp>
        <p:nvGrpSpPr>
          <p:cNvPr id="4104" name="Group 16"/>
          <p:cNvGrpSpPr/>
          <p:nvPr/>
        </p:nvGrpSpPr>
        <p:grpSpPr bwMode="auto">
          <a:xfrm>
            <a:off x="474663" y="5972175"/>
            <a:ext cx="419100" cy="423863"/>
            <a:chOff x="0" y="0"/>
            <a:chExt cx="264" cy="267"/>
          </a:xfrm>
        </p:grpSpPr>
        <p:sp>
          <p:nvSpPr>
            <p:cNvPr id="4112" name="Oval 1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Text Box 1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grpSp>
        <p:nvGrpSpPr>
          <p:cNvPr id="4106" name="Group 21"/>
          <p:cNvGrpSpPr/>
          <p:nvPr/>
        </p:nvGrpSpPr>
        <p:grpSpPr bwMode="auto">
          <a:xfrm>
            <a:off x="1624013" y="6434138"/>
            <a:ext cx="419100" cy="423862"/>
            <a:chOff x="0" y="0"/>
            <a:chExt cx="264" cy="267"/>
          </a:xfrm>
        </p:grpSpPr>
        <p:sp>
          <p:nvSpPr>
            <p:cNvPr id="4110" name="Oval 2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4108" name="矩形 37"/>
          <p:cNvSpPr>
            <a:spLocks noChangeArrowheads="1"/>
          </p:cNvSpPr>
          <p:nvPr/>
        </p:nvSpPr>
        <p:spPr bwMode="auto">
          <a:xfrm>
            <a:off x="1046954" y="2857122"/>
            <a:ext cx="7621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/>
              <a:t>（一）做游戏</a:t>
            </a:r>
            <a:r>
              <a:rPr lang="zh-CN" altLang="en-US" sz="3200" dirty="0" smtClean="0"/>
              <a:t>，做练</a:t>
            </a:r>
            <a:r>
              <a:rPr lang="zh-CN" altLang="en-US" sz="3200" dirty="0"/>
              <a:t>习，巩固本单元所学单词和句型。</a:t>
            </a:r>
          </a:p>
          <a:p>
            <a:r>
              <a:rPr lang="zh-CN" altLang="en-US" sz="3200" dirty="0"/>
              <a:t>（二）读故事，体会其中的教育意义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987550" y="1322388"/>
            <a:ext cx="660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分角色读对话，复习上节课内容。</a:t>
            </a:r>
          </a:p>
          <a:p>
            <a:pPr eaLnBrk="1" hangingPunct="1"/>
            <a:r>
              <a:rPr lang="en-US" altLang="zh-CN" sz="4000" dirty="0"/>
              <a:t>Do you like </a:t>
            </a:r>
            <a:r>
              <a:rPr lang="en-US" altLang="zh-CN" sz="3200" dirty="0"/>
              <a:t>candies?     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Yes, I do.</a:t>
            </a:r>
            <a:endParaRPr lang="zh-CN" altLang="en-US" sz="3200" dirty="0"/>
          </a:p>
          <a:p>
            <a:pPr eaLnBrk="1" hangingPunct="1"/>
            <a:r>
              <a:rPr lang="en-US" altLang="zh-CN" sz="4000" dirty="0"/>
              <a:t>What do you like?</a:t>
            </a:r>
            <a:endParaRPr lang="zh-CN" altLang="en-US" sz="4000" dirty="0"/>
          </a:p>
          <a:p>
            <a:pPr eaLnBrk="1" hangingPunct="1"/>
            <a:r>
              <a:rPr lang="en-US" altLang="zh-CN" sz="3200" dirty="0"/>
              <a:t>I like cookies very much. They are nice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42344" y="24413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328738" y="652463"/>
            <a:ext cx="699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>
                <a:hlinkClick r:id="rId3" action="ppaction://hlinkfile"/>
              </a:rPr>
              <a:t>Read a story</a:t>
            </a:r>
            <a:r>
              <a:rPr lang="en-US" altLang="zh-CN" sz="3600"/>
              <a:t>——</a:t>
            </a:r>
            <a:r>
              <a:rPr lang="zh-CN" altLang="en-US" sz="3600"/>
              <a:t>表演故事情节</a:t>
            </a:r>
            <a:endParaRPr lang="en-US" altLang="zh-CN" sz="3600">
              <a:hlinkClick r:id="rId3" action="ppaction://hlinkfile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68575" y="1492250"/>
            <a:ext cx="3992563" cy="50260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/>
          <p:cNvSpPr txBox="1">
            <a:spLocks noChangeArrowheads="1"/>
          </p:cNvSpPr>
          <p:nvPr/>
        </p:nvSpPr>
        <p:spPr bwMode="auto">
          <a:xfrm>
            <a:off x="2317750" y="860425"/>
            <a:ext cx="46291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小组交流</a:t>
            </a:r>
            <a:r>
              <a:rPr lang="en-US" altLang="zh-CN" sz="3600" dirty="0"/>
              <a:t>Part C</a:t>
            </a:r>
            <a:r>
              <a:rPr lang="zh-CN" altLang="en-US" sz="3600" dirty="0"/>
              <a:t>部分，完成练习。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8" y="2149475"/>
            <a:ext cx="6280150" cy="39084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1460500" y="984250"/>
            <a:ext cx="692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小组交流</a:t>
            </a:r>
            <a:r>
              <a:rPr lang="en-US" altLang="zh-CN" sz="3600" dirty="0">
                <a:hlinkClick r:id="rId2" action="ppaction://hlinkfile"/>
              </a:rPr>
              <a:t>Part C</a:t>
            </a:r>
            <a:r>
              <a:rPr lang="zh-CN" altLang="en-US" sz="3600" dirty="0"/>
              <a:t>部分，完成练习。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1787525"/>
            <a:ext cx="5756275" cy="3994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141288" y="366713"/>
            <a:ext cx="90027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（一）找出本课所学单词中的可数名词和不可数名词。</a:t>
            </a:r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zh-CN" altLang="en-US" sz="2800" dirty="0"/>
              <a:t>（二） 看图片，写出相对应的单词</a:t>
            </a:r>
            <a:r>
              <a:rPr lang="zh-CN" altLang="en-US" sz="2800" dirty="0" smtClean="0"/>
              <a:t>。 </a:t>
            </a:r>
            <a:endParaRPr lang="zh-CN" altLang="en-US" sz="2800" dirty="0"/>
          </a:p>
          <a:p>
            <a:pPr eaLnBrk="1" hangingPunct="1"/>
            <a:r>
              <a:rPr lang="en-US" altLang="zh-CN" sz="2800" dirty="0"/>
              <a:t>   </a:t>
            </a:r>
            <a:endParaRPr lang="zh-CN" altLang="en-US" sz="2800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2070100"/>
            <a:ext cx="1876425" cy="14382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563" y="2079625"/>
            <a:ext cx="1820862" cy="14589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9013" y="2017713"/>
            <a:ext cx="2016125" cy="1543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7213" y="2027238"/>
            <a:ext cx="2098675" cy="1492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950" y="4105275"/>
            <a:ext cx="2193925" cy="16891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9138" y="4135438"/>
            <a:ext cx="2224087" cy="16494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9975" y="4076700"/>
            <a:ext cx="1919288" cy="15938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全屏显示(4:3)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华文细黑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2009-10-02T06:06:00Z</dcterms:created>
  <dcterms:modified xsi:type="dcterms:W3CDTF">2023-01-16T19:34:59Z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F089D057B8304CC8A5777F0B2596B53E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