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7" r:id="rId2"/>
    <p:sldId id="303" r:id="rId3"/>
    <p:sldId id="271" r:id="rId4"/>
    <p:sldId id="258" r:id="rId5"/>
    <p:sldId id="282" r:id="rId6"/>
    <p:sldId id="305" r:id="rId7"/>
    <p:sldId id="292" r:id="rId8"/>
    <p:sldId id="293" r:id="rId9"/>
    <p:sldId id="306" r:id="rId10"/>
    <p:sldId id="294" r:id="rId11"/>
    <p:sldId id="296" r:id="rId12"/>
    <p:sldId id="262" r:id="rId13"/>
    <p:sldId id="284" r:id="rId14"/>
    <p:sldId id="285" r:id="rId15"/>
    <p:sldId id="307" r:id="rId16"/>
    <p:sldId id="297" r:id="rId17"/>
    <p:sldId id="304" r:id="rId18"/>
    <p:sldId id="288" r:id="rId19"/>
    <p:sldId id="295" r:id="rId20"/>
    <p:sldId id="308" r:id="rId21"/>
    <p:sldId id="310" r:id="rId22"/>
    <p:sldId id="311" r:id="rId23"/>
    <p:sldId id="309" r:id="rId24"/>
    <p:sldId id="290" r:id="rId25"/>
    <p:sldId id="313" r:id="rId26"/>
    <p:sldId id="29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865"/>
    <a:srgbClr val="610303"/>
    <a:srgbClr val="31C2DF"/>
    <a:srgbClr val="82B0CC"/>
    <a:srgbClr val="4D8FB7"/>
    <a:srgbClr val="666666"/>
    <a:srgbClr val="8E8E8E"/>
    <a:srgbClr val="E2E9E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2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7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B1FE-9661-484F-A3F4-A28076CBD0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B6D9-8422-47B9-A6AD-378C452C65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4596-52AC-4318-B972-688F35562B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FBE-D378-4AC7-9844-FE416A5B8B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1C49-4F1C-4FE7-A102-521248C79C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0292" y="2510757"/>
            <a:ext cx="9655728" cy="923330"/>
          </a:xfrm>
          <a:prstGeom prst="rect">
            <a:avLst/>
          </a:prstGeom>
          <a:solidFill>
            <a:srgbClr val="31486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sym typeface="Arial" panose="020B0604020202020204"/>
              </a:rPr>
              <a:t>农业创业计划书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sym typeface="Arial" panose="020B0604020202020204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sym typeface="Arial" panose="020B0604020202020204"/>
              </a:rPr>
              <a:t>模板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6423" y="4063377"/>
            <a:ext cx="6400798" cy="5810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PLANNING FOR SIMPLE BUSINESS</a:t>
            </a:r>
            <a:endParaRPr lang="zh-CN" altLang="en-US" sz="2400" b="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675005" y="5057807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203396" y="5057807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4499273">
            <a:off x="1511166" y="231006"/>
            <a:ext cx="1607419" cy="1385706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9" name="等腰三角形 198"/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0" name="等腰三角形 199"/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1" name="等腰三角形 200"/>
          <p:cNvSpPr/>
          <p:nvPr/>
        </p:nvSpPr>
        <p:spPr>
          <a:xfrm rot="7947741">
            <a:off x="400932" y="1199831"/>
            <a:ext cx="1209165" cy="104238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" grpId="0" animBg="1"/>
      <p:bldP spid="199" grpId="0" animBg="1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2411"/>
          <p:cNvSpPr/>
          <p:nvPr/>
        </p:nvSpPr>
        <p:spPr>
          <a:xfrm>
            <a:off x="8640365" y="1358938"/>
            <a:ext cx="2512708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" name="Shape 2414"/>
          <p:cNvSpPr/>
          <p:nvPr/>
        </p:nvSpPr>
        <p:spPr>
          <a:xfrm>
            <a:off x="8686932" y="1962816"/>
            <a:ext cx="2784721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3" name="Shape 2411"/>
          <p:cNvSpPr/>
          <p:nvPr/>
        </p:nvSpPr>
        <p:spPr>
          <a:xfrm>
            <a:off x="8640365" y="4606393"/>
            <a:ext cx="2657453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采购环境的利用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4" name="Shape 2414"/>
          <p:cNvSpPr/>
          <p:nvPr/>
        </p:nvSpPr>
        <p:spPr>
          <a:xfrm>
            <a:off x="8640365" y="5179421"/>
            <a:ext cx="3012482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5" name="Shape 2411"/>
          <p:cNvSpPr/>
          <p:nvPr/>
        </p:nvSpPr>
        <p:spPr>
          <a:xfrm>
            <a:off x="277402" y="1431277"/>
            <a:ext cx="3451300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制定采购预算与估计成本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6" name="Shape 2414"/>
          <p:cNvSpPr/>
          <p:nvPr/>
        </p:nvSpPr>
        <p:spPr>
          <a:xfrm>
            <a:off x="700465" y="2002939"/>
            <a:ext cx="2995663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7" name="Shape 2411"/>
          <p:cNvSpPr/>
          <p:nvPr/>
        </p:nvSpPr>
        <p:spPr>
          <a:xfrm>
            <a:off x="1120121" y="4430938"/>
            <a:ext cx="2608581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r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供应商的选择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Shape 2414"/>
          <p:cNvSpPr/>
          <p:nvPr/>
        </p:nvSpPr>
        <p:spPr>
          <a:xfrm>
            <a:off x="724242" y="4993646"/>
            <a:ext cx="2995663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095967" y="1642404"/>
            <a:ext cx="4162220" cy="4166542"/>
            <a:chOff x="827030" y="2100075"/>
            <a:chExt cx="4162220" cy="4166542"/>
          </a:xfrm>
        </p:grpSpPr>
        <p:sp>
          <p:nvSpPr>
            <p:cNvPr id="50" name="任意多边形 21"/>
            <p:cNvSpPr/>
            <p:nvPr/>
          </p:nvSpPr>
          <p:spPr>
            <a:xfrm>
              <a:off x="837251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1" name="任意多边形 36"/>
            <p:cNvSpPr/>
            <p:nvPr/>
          </p:nvSpPr>
          <p:spPr>
            <a:xfrm flipH="1">
              <a:off x="2902345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2" name="任意多边形 37"/>
            <p:cNvSpPr/>
            <p:nvPr/>
          </p:nvSpPr>
          <p:spPr>
            <a:xfrm flipV="1">
              <a:off x="827030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3" name="任意多边形 38"/>
            <p:cNvSpPr/>
            <p:nvPr/>
          </p:nvSpPr>
          <p:spPr>
            <a:xfrm flipH="1" flipV="1">
              <a:off x="2905979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 rot="18900000">
              <a:off x="1167504" y="2573044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 rot="2700000" flipH="1">
              <a:off x="3895720" y="2591076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rot="13500000" flipH="1" flipV="1">
              <a:off x="1139793" y="5215735"/>
              <a:ext cx="813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 rot="8100000" flipH="1" flipV="1">
              <a:off x="3940864" y="5116618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5242817" y="2798876"/>
            <a:ext cx="1869114" cy="1869114"/>
            <a:chOff x="1103084" y="2155824"/>
            <a:chExt cx="3176815" cy="317681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椭圆 37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31486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72" name="直接连接符 71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4875101" y="1911801"/>
            <a:ext cx="0" cy="7188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5002155" y="2093001"/>
            <a:ext cx="6319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制定预算的行为就是对组织内部各种工作进行稀缺资源的配置。预算不仅仅是计划活动的一个方面，也是组织政策的一种延伸，还是一种控制机制，起着一种比较标准的作用。</a:t>
            </a:r>
            <a:r>
              <a:rPr lang="zh-CN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文本框 37"/>
          <p:cNvSpPr txBox="1"/>
          <p:nvPr/>
        </p:nvSpPr>
        <p:spPr>
          <a:xfrm>
            <a:off x="5002157" y="16474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73107" y="1992926"/>
            <a:ext cx="556576" cy="556576"/>
            <a:chOff x="5747657" y="2305619"/>
            <a:chExt cx="556576" cy="556576"/>
          </a:xfrm>
        </p:grpSpPr>
        <p:sp>
          <p:nvSpPr>
            <p:cNvPr id="24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354072" y="4932094"/>
            <a:ext cx="0" cy="7188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8"/>
          <p:cNvSpPr txBox="1">
            <a:spLocks noChangeArrowheads="1"/>
          </p:cNvSpPr>
          <p:nvPr/>
        </p:nvSpPr>
        <p:spPr bwMode="auto">
          <a:xfrm>
            <a:off x="5481126" y="5113294"/>
            <a:ext cx="5840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有了采购预算的约束，能提高项目资金的使用效率，优化项目采购管理中资源的调配，查找资金使用过程中的一些例外情况，有效地控制项目资金的流向和流量，从而达到控制项目采购成本的目的。</a:t>
            </a:r>
            <a:r>
              <a:rPr lang="zh-CN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文本框 49"/>
          <p:cNvSpPr txBox="1"/>
          <p:nvPr/>
        </p:nvSpPr>
        <p:spPr>
          <a:xfrm>
            <a:off x="5481128" y="4667742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52078" y="5013219"/>
            <a:ext cx="556576" cy="556576"/>
            <a:chOff x="5747657" y="2305619"/>
            <a:chExt cx="556576" cy="556576"/>
          </a:xfrm>
        </p:grpSpPr>
        <p:sp>
          <p:nvSpPr>
            <p:cNvPr id="30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789501" y="3131001"/>
            <a:ext cx="0" cy="7188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4"/>
          <p:cNvSpPr txBox="1">
            <a:spLocks noChangeArrowheads="1"/>
          </p:cNvSpPr>
          <p:nvPr/>
        </p:nvSpPr>
        <p:spPr bwMode="auto">
          <a:xfrm>
            <a:off x="5916555" y="3312201"/>
            <a:ext cx="59685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24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是在具体实施项目采购行为之前对项目采购成本的一种估计和预测，是对整个项目资金的一种理性的规划。它不单对项目采购资金进行了合理的配置和分发，还同时建立了一个资金的使用标准，以便对采购实施行为中的资金使用进行随时的检测与控制，确保项目资金的使用在一定的合理范围内浮动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文本框 55"/>
          <p:cNvSpPr txBox="1"/>
          <p:nvPr/>
        </p:nvSpPr>
        <p:spPr>
          <a:xfrm>
            <a:off x="5916557" y="28666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93830" y="3212125"/>
            <a:ext cx="556576" cy="556576"/>
            <a:chOff x="5747657" y="2305619"/>
            <a:chExt cx="556576" cy="556576"/>
          </a:xfrm>
        </p:grpSpPr>
        <p:sp>
          <p:nvSpPr>
            <p:cNvPr id="36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9877" y="1603465"/>
            <a:ext cx="2211794" cy="3623981"/>
            <a:chOff x="8631023" y="1684586"/>
            <a:chExt cx="2419633" cy="3964519"/>
          </a:xfrm>
          <a:solidFill>
            <a:srgbClr val="314865"/>
          </a:solidFill>
        </p:grpSpPr>
        <p:sp>
          <p:nvSpPr>
            <p:cNvPr id="40" name="Freeform 23"/>
            <p:cNvSpPr/>
            <p:nvPr/>
          </p:nvSpPr>
          <p:spPr bwMode="auto">
            <a:xfrm>
              <a:off x="9714110" y="1846062"/>
              <a:ext cx="0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8631023" y="1684586"/>
              <a:ext cx="2419633" cy="3114007"/>
            </a:xfrm>
            <a:custGeom>
              <a:avLst/>
              <a:gdLst>
                <a:gd name="T0" fmla="*/ 15500 w 17509"/>
                <a:gd name="T1" fmla="*/ 12945 h 22569"/>
                <a:gd name="T2" fmla="*/ 13648 w 17509"/>
                <a:gd name="T3" fmla="*/ 15646 h 22569"/>
                <a:gd name="T4" fmla="*/ 12686 w 17509"/>
                <a:gd name="T5" fmla="*/ 16707 h 22569"/>
                <a:gd name="T6" fmla="*/ 12045 w 17509"/>
                <a:gd name="T7" fmla="*/ 18000 h 22569"/>
                <a:gd name="T8" fmla="*/ 11850 w 17509"/>
                <a:gd name="T9" fmla="*/ 20372 h 22569"/>
                <a:gd name="T10" fmla="*/ 11851 w 17509"/>
                <a:gd name="T11" fmla="*/ 20445 h 22569"/>
                <a:gd name="T12" fmla="*/ 11209 w 17509"/>
                <a:gd name="T13" fmla="*/ 21086 h 22569"/>
                <a:gd name="T14" fmla="*/ 6299 w 17509"/>
                <a:gd name="T15" fmla="*/ 21086 h 22569"/>
                <a:gd name="T16" fmla="*/ 5844 w 17509"/>
                <a:gd name="T17" fmla="*/ 20897 h 22569"/>
                <a:gd name="T18" fmla="*/ 5657 w 17509"/>
                <a:gd name="T19" fmla="*/ 20445 h 22569"/>
                <a:gd name="T20" fmla="*/ 5657 w 17509"/>
                <a:gd name="T21" fmla="*/ 20369 h 22569"/>
                <a:gd name="T22" fmla="*/ 5462 w 17509"/>
                <a:gd name="T23" fmla="*/ 18000 h 22569"/>
                <a:gd name="T24" fmla="*/ 5094 w 17509"/>
                <a:gd name="T25" fmla="*/ 17092 h 22569"/>
                <a:gd name="T26" fmla="*/ 4029 w 17509"/>
                <a:gd name="T27" fmla="*/ 15822 h 22569"/>
                <a:gd name="T28" fmla="*/ 2329 w 17509"/>
                <a:gd name="T29" fmla="*/ 13637 h 22569"/>
                <a:gd name="T30" fmla="*/ 1484 w 17509"/>
                <a:gd name="T31" fmla="*/ 9931 h 22569"/>
                <a:gd name="T32" fmla="*/ 2954 w 17509"/>
                <a:gd name="T33" fmla="*/ 5541 h 22569"/>
                <a:gd name="T34" fmla="*/ 6683 w 17509"/>
                <a:gd name="T35" fmla="*/ 2948 h 22569"/>
                <a:gd name="T36" fmla="*/ 6868 w 17509"/>
                <a:gd name="T37" fmla="*/ 2892 h 22569"/>
                <a:gd name="T38" fmla="*/ 7985 w 17509"/>
                <a:gd name="T39" fmla="*/ 2684 h 22569"/>
                <a:gd name="T40" fmla="*/ 7987 w 17509"/>
                <a:gd name="T41" fmla="*/ 2684 h 22569"/>
                <a:gd name="T42" fmla="*/ 8059 w 17509"/>
                <a:gd name="T43" fmla="*/ 2676 h 22569"/>
                <a:gd name="T44" fmla="*/ 8716 w 17509"/>
                <a:gd name="T45" fmla="*/ 2639 h 22569"/>
                <a:gd name="T46" fmla="*/ 8755 w 17509"/>
                <a:gd name="T47" fmla="*/ 2643 h 22569"/>
                <a:gd name="T48" fmla="*/ 8793 w 17509"/>
                <a:gd name="T49" fmla="*/ 2641 h 22569"/>
                <a:gd name="T50" fmla="*/ 9450 w 17509"/>
                <a:gd name="T51" fmla="*/ 2676 h 22569"/>
                <a:gd name="T52" fmla="*/ 9448 w 17509"/>
                <a:gd name="T53" fmla="*/ 2676 h 22569"/>
                <a:gd name="T54" fmla="*/ 9520 w 17509"/>
                <a:gd name="T55" fmla="*/ 2684 h 22569"/>
                <a:gd name="T56" fmla="*/ 9522 w 17509"/>
                <a:gd name="T57" fmla="*/ 2684 h 22569"/>
                <a:gd name="T58" fmla="*/ 10638 w 17509"/>
                <a:gd name="T59" fmla="*/ 2892 h 22569"/>
                <a:gd name="T60" fmla="*/ 10825 w 17509"/>
                <a:gd name="T61" fmla="*/ 2948 h 22569"/>
                <a:gd name="T62" fmla="*/ 14553 w 17509"/>
                <a:gd name="T63" fmla="*/ 5541 h 22569"/>
                <a:gd name="T64" fmla="*/ 16023 w 17509"/>
                <a:gd name="T65" fmla="*/ 9931 h 22569"/>
                <a:gd name="T66" fmla="*/ 15500 w 17509"/>
                <a:gd name="T67" fmla="*/ 12945 h 22569"/>
                <a:gd name="T68" fmla="*/ 17507 w 17509"/>
                <a:gd name="T69" fmla="*/ 9931 h 22569"/>
                <a:gd name="T70" fmla="*/ 15734 w 17509"/>
                <a:gd name="T71" fmla="*/ 4645 h 22569"/>
                <a:gd name="T72" fmla="*/ 1773 w 17509"/>
                <a:gd name="T73" fmla="*/ 4645 h 22569"/>
                <a:gd name="T74" fmla="*/ 0 w 17509"/>
                <a:gd name="T75" fmla="*/ 9931 h 22569"/>
                <a:gd name="T76" fmla="*/ 628 w 17509"/>
                <a:gd name="T77" fmla="*/ 13491 h 22569"/>
                <a:gd name="T78" fmla="*/ 2782 w 17509"/>
                <a:gd name="T79" fmla="*/ 16665 h 22569"/>
                <a:gd name="T80" fmla="*/ 3655 w 17509"/>
                <a:gd name="T81" fmla="*/ 17623 h 22569"/>
                <a:gd name="T82" fmla="*/ 4005 w 17509"/>
                <a:gd name="T83" fmla="*/ 18273 h 22569"/>
                <a:gd name="T84" fmla="*/ 4174 w 17509"/>
                <a:gd name="T85" fmla="*/ 20369 h 22569"/>
                <a:gd name="T86" fmla="*/ 4174 w 17509"/>
                <a:gd name="T87" fmla="*/ 20420 h 22569"/>
                <a:gd name="T88" fmla="*/ 4174 w 17509"/>
                <a:gd name="T89" fmla="*/ 20435 h 22569"/>
                <a:gd name="T90" fmla="*/ 4174 w 17509"/>
                <a:gd name="T91" fmla="*/ 20440 h 22569"/>
                <a:gd name="T92" fmla="*/ 4174 w 17509"/>
                <a:gd name="T93" fmla="*/ 20445 h 22569"/>
                <a:gd name="T94" fmla="*/ 6299 w 17509"/>
                <a:gd name="T95" fmla="*/ 22569 h 22569"/>
                <a:gd name="T96" fmla="*/ 11209 w 17509"/>
                <a:gd name="T97" fmla="*/ 22569 h 22569"/>
                <a:gd name="T98" fmla="*/ 13333 w 17509"/>
                <a:gd name="T99" fmla="*/ 20445 h 22569"/>
                <a:gd name="T100" fmla="*/ 13333 w 17509"/>
                <a:gd name="T101" fmla="*/ 20440 h 22569"/>
                <a:gd name="T102" fmla="*/ 13333 w 17509"/>
                <a:gd name="T103" fmla="*/ 20434 h 22569"/>
                <a:gd name="T104" fmla="*/ 13333 w 17509"/>
                <a:gd name="T105" fmla="*/ 20420 h 22569"/>
                <a:gd name="T106" fmla="*/ 13333 w 17509"/>
                <a:gd name="T107" fmla="*/ 20372 h 22569"/>
                <a:gd name="T108" fmla="*/ 13503 w 17509"/>
                <a:gd name="T109" fmla="*/ 18274 h 22569"/>
                <a:gd name="T110" fmla="*/ 13673 w 17509"/>
                <a:gd name="T111" fmla="*/ 17875 h 22569"/>
                <a:gd name="T112" fmla="*/ 14553 w 17509"/>
                <a:gd name="T113" fmla="*/ 16847 h 22569"/>
                <a:gd name="T114" fmla="*/ 16486 w 17509"/>
                <a:gd name="T115" fmla="*/ 14338 h 22569"/>
                <a:gd name="T116" fmla="*/ 17507 w 17509"/>
                <a:gd name="T117" fmla="*/ 9931 h 2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09" h="22569">
                  <a:moveTo>
                    <a:pt x="15500" y="12945"/>
                  </a:moveTo>
                  <a:cubicBezTo>
                    <a:pt x="15031" y="14128"/>
                    <a:pt x="14327" y="14928"/>
                    <a:pt x="13648" y="15646"/>
                  </a:cubicBezTo>
                  <a:cubicBezTo>
                    <a:pt x="13309" y="16005"/>
                    <a:pt x="12976" y="16339"/>
                    <a:pt x="12686" y="16707"/>
                  </a:cubicBezTo>
                  <a:cubicBezTo>
                    <a:pt x="12399" y="17072"/>
                    <a:pt x="12143" y="17489"/>
                    <a:pt x="12045" y="18000"/>
                  </a:cubicBezTo>
                  <a:cubicBezTo>
                    <a:pt x="11859" y="18996"/>
                    <a:pt x="11852" y="20066"/>
                    <a:pt x="11850" y="20372"/>
                  </a:cubicBezTo>
                  <a:cubicBezTo>
                    <a:pt x="11850" y="20413"/>
                    <a:pt x="11851" y="20435"/>
                    <a:pt x="11851" y="20445"/>
                  </a:cubicBezTo>
                  <a:cubicBezTo>
                    <a:pt x="11849" y="20799"/>
                    <a:pt x="11564" y="21085"/>
                    <a:pt x="11209" y="21086"/>
                  </a:cubicBezTo>
                  <a:lnTo>
                    <a:pt x="6299" y="21086"/>
                  </a:lnTo>
                  <a:cubicBezTo>
                    <a:pt x="6119" y="21086"/>
                    <a:pt x="5962" y="21015"/>
                    <a:pt x="5844" y="20897"/>
                  </a:cubicBezTo>
                  <a:cubicBezTo>
                    <a:pt x="5727" y="20779"/>
                    <a:pt x="5657" y="20625"/>
                    <a:pt x="5657" y="20445"/>
                  </a:cubicBezTo>
                  <a:cubicBezTo>
                    <a:pt x="5657" y="20435"/>
                    <a:pt x="5657" y="20412"/>
                    <a:pt x="5657" y="20369"/>
                  </a:cubicBezTo>
                  <a:cubicBezTo>
                    <a:pt x="5656" y="20061"/>
                    <a:pt x="5647" y="18994"/>
                    <a:pt x="5462" y="18000"/>
                  </a:cubicBezTo>
                  <a:cubicBezTo>
                    <a:pt x="5398" y="17661"/>
                    <a:pt x="5261" y="17359"/>
                    <a:pt x="5094" y="17092"/>
                  </a:cubicBezTo>
                  <a:cubicBezTo>
                    <a:pt x="4798" y="16622"/>
                    <a:pt x="4420" y="16237"/>
                    <a:pt x="4029" y="15822"/>
                  </a:cubicBezTo>
                  <a:cubicBezTo>
                    <a:pt x="3439" y="15207"/>
                    <a:pt x="2815" y="14544"/>
                    <a:pt x="2329" y="13637"/>
                  </a:cubicBezTo>
                  <a:cubicBezTo>
                    <a:pt x="1845" y="12731"/>
                    <a:pt x="1485" y="11579"/>
                    <a:pt x="1484" y="9931"/>
                  </a:cubicBezTo>
                  <a:cubicBezTo>
                    <a:pt x="1484" y="8279"/>
                    <a:pt x="2030" y="6763"/>
                    <a:pt x="2954" y="5541"/>
                  </a:cubicBezTo>
                  <a:cubicBezTo>
                    <a:pt x="3879" y="4319"/>
                    <a:pt x="5180" y="3397"/>
                    <a:pt x="6683" y="2948"/>
                  </a:cubicBezTo>
                  <a:lnTo>
                    <a:pt x="6868" y="2892"/>
                  </a:lnTo>
                  <a:cubicBezTo>
                    <a:pt x="7230" y="2798"/>
                    <a:pt x="7602" y="2724"/>
                    <a:pt x="7985" y="2684"/>
                  </a:cubicBezTo>
                  <a:lnTo>
                    <a:pt x="7987" y="2684"/>
                  </a:lnTo>
                  <a:lnTo>
                    <a:pt x="8059" y="2676"/>
                  </a:lnTo>
                  <a:cubicBezTo>
                    <a:pt x="8283" y="2654"/>
                    <a:pt x="8501" y="2641"/>
                    <a:pt x="8716" y="2639"/>
                  </a:cubicBezTo>
                  <a:lnTo>
                    <a:pt x="8755" y="2643"/>
                  </a:lnTo>
                  <a:lnTo>
                    <a:pt x="8793" y="2641"/>
                  </a:lnTo>
                  <a:cubicBezTo>
                    <a:pt x="9007" y="2641"/>
                    <a:pt x="9226" y="2654"/>
                    <a:pt x="9450" y="2676"/>
                  </a:cubicBezTo>
                  <a:lnTo>
                    <a:pt x="9448" y="2676"/>
                  </a:lnTo>
                  <a:lnTo>
                    <a:pt x="9520" y="2684"/>
                  </a:lnTo>
                  <a:lnTo>
                    <a:pt x="9522" y="2684"/>
                  </a:lnTo>
                  <a:cubicBezTo>
                    <a:pt x="9905" y="2724"/>
                    <a:pt x="10277" y="2797"/>
                    <a:pt x="10638" y="2892"/>
                  </a:cubicBezTo>
                  <a:lnTo>
                    <a:pt x="10825" y="2948"/>
                  </a:lnTo>
                  <a:cubicBezTo>
                    <a:pt x="12327" y="3397"/>
                    <a:pt x="13628" y="4319"/>
                    <a:pt x="14553" y="5541"/>
                  </a:cubicBezTo>
                  <a:cubicBezTo>
                    <a:pt x="15476" y="6763"/>
                    <a:pt x="16023" y="8279"/>
                    <a:pt x="16023" y="9931"/>
                  </a:cubicBezTo>
                  <a:cubicBezTo>
                    <a:pt x="16023" y="11186"/>
                    <a:pt x="15812" y="12155"/>
                    <a:pt x="15500" y="12945"/>
                  </a:cubicBezTo>
                  <a:close/>
                  <a:moveTo>
                    <a:pt x="17507" y="9931"/>
                  </a:moveTo>
                  <a:cubicBezTo>
                    <a:pt x="17507" y="7948"/>
                    <a:pt x="16847" y="6114"/>
                    <a:pt x="15734" y="4645"/>
                  </a:cubicBezTo>
                  <a:cubicBezTo>
                    <a:pt x="12226" y="8"/>
                    <a:pt x="5290" y="0"/>
                    <a:pt x="1773" y="4645"/>
                  </a:cubicBezTo>
                  <a:cubicBezTo>
                    <a:pt x="661" y="6114"/>
                    <a:pt x="0" y="7948"/>
                    <a:pt x="0" y="9931"/>
                  </a:cubicBezTo>
                  <a:cubicBezTo>
                    <a:pt x="0" y="11354"/>
                    <a:pt x="245" y="12523"/>
                    <a:pt x="628" y="13491"/>
                  </a:cubicBezTo>
                  <a:cubicBezTo>
                    <a:pt x="1202" y="14942"/>
                    <a:pt x="2079" y="15922"/>
                    <a:pt x="2782" y="16665"/>
                  </a:cubicBezTo>
                  <a:cubicBezTo>
                    <a:pt x="3135" y="17036"/>
                    <a:pt x="3445" y="17353"/>
                    <a:pt x="3655" y="17623"/>
                  </a:cubicBezTo>
                  <a:cubicBezTo>
                    <a:pt x="3870" y="17895"/>
                    <a:pt x="3975" y="18106"/>
                    <a:pt x="4005" y="18273"/>
                  </a:cubicBezTo>
                  <a:cubicBezTo>
                    <a:pt x="4158" y="19085"/>
                    <a:pt x="4174" y="20109"/>
                    <a:pt x="4174" y="20369"/>
                  </a:cubicBezTo>
                  <a:lnTo>
                    <a:pt x="4174" y="20420"/>
                  </a:lnTo>
                  <a:lnTo>
                    <a:pt x="4174" y="20435"/>
                  </a:lnTo>
                  <a:lnTo>
                    <a:pt x="4174" y="20440"/>
                  </a:lnTo>
                  <a:lnTo>
                    <a:pt x="4174" y="20445"/>
                  </a:lnTo>
                  <a:cubicBezTo>
                    <a:pt x="4174" y="21620"/>
                    <a:pt x="5125" y="22568"/>
                    <a:pt x="6299" y="22569"/>
                  </a:cubicBezTo>
                  <a:lnTo>
                    <a:pt x="11209" y="22569"/>
                  </a:lnTo>
                  <a:cubicBezTo>
                    <a:pt x="12383" y="22568"/>
                    <a:pt x="13333" y="21618"/>
                    <a:pt x="13333" y="20445"/>
                  </a:cubicBezTo>
                  <a:lnTo>
                    <a:pt x="13333" y="20440"/>
                  </a:lnTo>
                  <a:lnTo>
                    <a:pt x="13333" y="20434"/>
                  </a:lnTo>
                  <a:lnTo>
                    <a:pt x="13333" y="20420"/>
                  </a:lnTo>
                  <a:lnTo>
                    <a:pt x="13333" y="20372"/>
                  </a:lnTo>
                  <a:cubicBezTo>
                    <a:pt x="13333" y="20115"/>
                    <a:pt x="13349" y="19088"/>
                    <a:pt x="13503" y="18274"/>
                  </a:cubicBezTo>
                  <a:cubicBezTo>
                    <a:pt x="13524" y="18161"/>
                    <a:pt x="13574" y="18033"/>
                    <a:pt x="13673" y="17875"/>
                  </a:cubicBezTo>
                  <a:cubicBezTo>
                    <a:pt x="13840" y="17600"/>
                    <a:pt x="14158" y="17258"/>
                    <a:pt x="14553" y="16847"/>
                  </a:cubicBezTo>
                  <a:cubicBezTo>
                    <a:pt x="15141" y="16228"/>
                    <a:pt x="15891" y="15448"/>
                    <a:pt x="16486" y="14338"/>
                  </a:cubicBezTo>
                  <a:cubicBezTo>
                    <a:pt x="17082" y="13230"/>
                    <a:pt x="17509" y="11799"/>
                    <a:pt x="17507" y="9931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9378674" y="4873541"/>
              <a:ext cx="925122" cy="252112"/>
            </a:xfrm>
            <a:custGeom>
              <a:avLst/>
              <a:gdLst>
                <a:gd name="T0" fmla="*/ 5785 w 6697"/>
                <a:gd name="T1" fmla="*/ 0 h 1826"/>
                <a:gd name="T2" fmla="*/ 914 w 6697"/>
                <a:gd name="T3" fmla="*/ 0 h 1826"/>
                <a:gd name="T4" fmla="*/ 0 w 6697"/>
                <a:gd name="T5" fmla="*/ 914 h 1826"/>
                <a:gd name="T6" fmla="*/ 914 w 6697"/>
                <a:gd name="T7" fmla="*/ 1826 h 1826"/>
                <a:gd name="T8" fmla="*/ 5785 w 6697"/>
                <a:gd name="T9" fmla="*/ 1826 h 1826"/>
                <a:gd name="T10" fmla="*/ 6697 w 6697"/>
                <a:gd name="T11" fmla="*/ 914 h 1826"/>
                <a:gd name="T12" fmla="*/ 5785 w 6697"/>
                <a:gd name="T13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6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4"/>
                  </a:cubicBezTo>
                  <a:cubicBezTo>
                    <a:pt x="0" y="1416"/>
                    <a:pt x="410" y="1826"/>
                    <a:pt x="914" y="1826"/>
                  </a:cubicBezTo>
                  <a:lnTo>
                    <a:pt x="5785" y="1826"/>
                  </a:lnTo>
                  <a:cubicBezTo>
                    <a:pt x="6288" y="1826"/>
                    <a:pt x="6697" y="1416"/>
                    <a:pt x="6697" y="914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9378674" y="5191885"/>
              <a:ext cx="925122" cy="252112"/>
            </a:xfrm>
            <a:custGeom>
              <a:avLst/>
              <a:gdLst>
                <a:gd name="T0" fmla="*/ 5785 w 6697"/>
                <a:gd name="T1" fmla="*/ 0 h 1825"/>
                <a:gd name="T2" fmla="*/ 914 w 6697"/>
                <a:gd name="T3" fmla="*/ 0 h 1825"/>
                <a:gd name="T4" fmla="*/ 0 w 6697"/>
                <a:gd name="T5" fmla="*/ 911 h 1825"/>
                <a:gd name="T6" fmla="*/ 914 w 6697"/>
                <a:gd name="T7" fmla="*/ 1825 h 1825"/>
                <a:gd name="T8" fmla="*/ 5785 w 6697"/>
                <a:gd name="T9" fmla="*/ 1825 h 1825"/>
                <a:gd name="T10" fmla="*/ 6697 w 6697"/>
                <a:gd name="T11" fmla="*/ 911 h 1825"/>
                <a:gd name="T12" fmla="*/ 5785 w 6697"/>
                <a:gd name="T13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5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1"/>
                  </a:cubicBezTo>
                  <a:cubicBezTo>
                    <a:pt x="0" y="1416"/>
                    <a:pt x="410" y="1825"/>
                    <a:pt x="914" y="1825"/>
                  </a:cubicBezTo>
                  <a:lnTo>
                    <a:pt x="5785" y="1825"/>
                  </a:lnTo>
                  <a:cubicBezTo>
                    <a:pt x="6288" y="1825"/>
                    <a:pt x="6697" y="1416"/>
                    <a:pt x="6697" y="911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9552802" y="5512366"/>
              <a:ext cx="576866" cy="136739"/>
            </a:xfrm>
            <a:custGeom>
              <a:avLst/>
              <a:gdLst>
                <a:gd name="T0" fmla="*/ 2515 w 4174"/>
                <a:gd name="T1" fmla="*/ 0 h 996"/>
                <a:gd name="T2" fmla="*/ 1661 w 4174"/>
                <a:gd name="T3" fmla="*/ 0 h 996"/>
                <a:gd name="T4" fmla="*/ 6 w 4174"/>
                <a:gd name="T5" fmla="*/ 0 h 996"/>
                <a:gd name="T6" fmla="*/ 0 w 4174"/>
                <a:gd name="T7" fmla="*/ 83 h 996"/>
                <a:gd name="T8" fmla="*/ 1493 w 4174"/>
                <a:gd name="T9" fmla="*/ 996 h 996"/>
                <a:gd name="T10" fmla="*/ 1624 w 4174"/>
                <a:gd name="T11" fmla="*/ 996 h 996"/>
                <a:gd name="T12" fmla="*/ 2552 w 4174"/>
                <a:gd name="T13" fmla="*/ 996 h 996"/>
                <a:gd name="T14" fmla="*/ 2683 w 4174"/>
                <a:gd name="T15" fmla="*/ 996 h 996"/>
                <a:gd name="T16" fmla="*/ 4174 w 4174"/>
                <a:gd name="T17" fmla="*/ 83 h 996"/>
                <a:gd name="T18" fmla="*/ 4170 w 4174"/>
                <a:gd name="T19" fmla="*/ 0 h 996"/>
                <a:gd name="T20" fmla="*/ 2515 w 4174"/>
                <a:gd name="T21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4" h="996">
                  <a:moveTo>
                    <a:pt x="2515" y="0"/>
                  </a:moveTo>
                  <a:lnTo>
                    <a:pt x="1661" y="0"/>
                  </a:lnTo>
                  <a:lnTo>
                    <a:pt x="6" y="0"/>
                  </a:lnTo>
                  <a:cubicBezTo>
                    <a:pt x="5" y="28"/>
                    <a:pt x="0" y="54"/>
                    <a:pt x="0" y="83"/>
                  </a:cubicBezTo>
                  <a:cubicBezTo>
                    <a:pt x="0" y="587"/>
                    <a:pt x="775" y="996"/>
                    <a:pt x="1493" y="996"/>
                  </a:cubicBezTo>
                  <a:lnTo>
                    <a:pt x="1624" y="996"/>
                  </a:lnTo>
                  <a:lnTo>
                    <a:pt x="2552" y="996"/>
                  </a:lnTo>
                  <a:lnTo>
                    <a:pt x="2683" y="996"/>
                  </a:lnTo>
                  <a:cubicBezTo>
                    <a:pt x="3400" y="996"/>
                    <a:pt x="4174" y="587"/>
                    <a:pt x="4174" y="83"/>
                  </a:cubicBezTo>
                  <a:cubicBezTo>
                    <a:pt x="4174" y="54"/>
                    <a:pt x="4170" y="28"/>
                    <a:pt x="4170" y="0"/>
                  </a:cubicBezTo>
                  <a:lnTo>
                    <a:pt x="2515" y="0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1272653" y="2242428"/>
            <a:ext cx="1163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3.95833E-6 0.19514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/>
      <p:bldP spid="33" grpId="0"/>
      <p:bldP spid="3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51"/>
          <p:cNvSpPr txBox="1"/>
          <p:nvPr/>
        </p:nvSpPr>
        <p:spPr>
          <a:xfrm>
            <a:off x="6764170" y="1785691"/>
            <a:ext cx="4568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机遇：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国内钢铁行业产能过剩矛盾一直没有得到解决。国内钢材价格一直在低位徘徊，导致全国钢材价格重新回落到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1994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年的水平。其中，今年国内钢材价格甚至低于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1994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年的水平，并且一直在这个价格徘徊。中钢协统计数据显示，钢铁全行业实现利润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116.8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亿元，行业的利润率是仅为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0.48%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，平均每吨钢利润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元。其中，钢铁生产企业主营业务利润为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58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亿吨，若按主主营业务利润来算，每吨钢创造的效益仅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4.2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元。</a:t>
            </a:r>
          </a:p>
        </p:txBody>
      </p:sp>
      <p:sp>
        <p:nvSpPr>
          <p:cNvPr id="36" name="矩形 46"/>
          <p:cNvSpPr>
            <a:spLocks noChangeAspect="1" noChangeArrowheads="1"/>
          </p:cNvSpPr>
          <p:nvPr/>
        </p:nvSpPr>
        <p:spPr bwMode="auto">
          <a:xfrm>
            <a:off x="0" y="1933707"/>
            <a:ext cx="6250786" cy="41691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52"/>
          <p:cNvSpPr txBox="1"/>
          <p:nvPr/>
        </p:nvSpPr>
        <p:spPr>
          <a:xfrm>
            <a:off x="1994335" y="5241104"/>
            <a:ext cx="7642825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挑战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：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年，全国制造业将呈现谨慎乐观的发展态势，大企业会比较好，中小企业不是太好。 明年经济下行压力还是比较大。</a:t>
            </a:r>
          </a:p>
        </p:txBody>
      </p:sp>
      <p:sp>
        <p:nvSpPr>
          <p:cNvPr id="122" name="矩形 46"/>
          <p:cNvSpPr>
            <a:spLocks noChangeAspect="1" noChangeArrowheads="1"/>
          </p:cNvSpPr>
          <p:nvPr/>
        </p:nvSpPr>
        <p:spPr bwMode="auto">
          <a:xfrm>
            <a:off x="1994335" y="2498788"/>
            <a:ext cx="2541985" cy="16954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3" name="矩形 47"/>
          <p:cNvSpPr>
            <a:spLocks noChangeAspect="1" noChangeArrowheads="1"/>
          </p:cNvSpPr>
          <p:nvPr/>
        </p:nvSpPr>
        <p:spPr bwMode="auto">
          <a:xfrm>
            <a:off x="4612788" y="2499978"/>
            <a:ext cx="2539603" cy="169426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4" name="矩形 59"/>
          <p:cNvSpPr>
            <a:spLocks noChangeAspect="1" noChangeArrowheads="1"/>
          </p:cNvSpPr>
          <p:nvPr/>
        </p:nvSpPr>
        <p:spPr bwMode="auto">
          <a:xfrm>
            <a:off x="7222638" y="2498788"/>
            <a:ext cx="2541984" cy="1695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6" name="直接连接符 12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本框 12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1" name="TextBox 50"/>
          <p:cNvSpPr txBox="1"/>
          <p:nvPr/>
        </p:nvSpPr>
        <p:spPr>
          <a:xfrm>
            <a:off x="1994335" y="1593626"/>
            <a:ext cx="483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年末与年初相比钢材价格下降了约</a:t>
            </a:r>
            <a:r>
              <a:rPr lang="en-US" altLang="zh-CN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14%</a:t>
            </a:r>
            <a:endParaRPr lang="zh-CN" altLang="en-US" sz="1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bldLvl="0" animBg="1" autoUpdateAnimBg="0"/>
      <p:bldP spid="123" grpId="0" bldLvl="0" animBg="1" autoUpdateAnimBg="0"/>
      <p:bldP spid="124" grpId="0" bldLvl="0" animBg="1" autoUpdateAnimBg="0"/>
      <p:bldP spid="1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955560" y="631406"/>
            <a:ext cx="9792765" cy="5411678"/>
            <a:chOff x="635480" y="981075"/>
            <a:chExt cx="9792765" cy="5411678"/>
          </a:xfrm>
        </p:grpSpPr>
        <p:sp>
          <p:nvSpPr>
            <p:cNvPr id="92" name="Oval 3"/>
            <p:cNvSpPr>
              <a:spLocks noChangeArrowheads="1"/>
            </p:cNvSpPr>
            <p:nvPr/>
          </p:nvSpPr>
          <p:spPr bwMode="auto">
            <a:xfrm rot="3600000">
              <a:off x="5883063" y="2170191"/>
              <a:ext cx="3825729" cy="3821787"/>
            </a:xfrm>
            <a:prstGeom prst="ellipse">
              <a:avLst/>
            </a:prstGeom>
            <a:noFill/>
            <a:ln w="9525">
              <a:solidFill>
                <a:srgbClr val="314865"/>
              </a:solidFill>
              <a:round/>
            </a:ln>
          </p:spPr>
          <p:txBody>
            <a:bodyPr rot="10800000" vert="eaVert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 rot="3600000">
              <a:off x="1790185" y="2144878"/>
              <a:ext cx="3825728" cy="3821787"/>
            </a:xfrm>
            <a:prstGeom prst="ellipse">
              <a:avLst/>
            </a:prstGeom>
            <a:noFill/>
            <a:ln w="9525">
              <a:solidFill>
                <a:srgbClr val="314865"/>
              </a:solidFill>
              <a:round/>
            </a:ln>
          </p:spPr>
          <p:txBody>
            <a:bodyPr rot="10800000" vert="eaVert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1992313" y="981075"/>
              <a:ext cx="2201862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Char char="Ø"/>
              </a:pPr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635480" y="1369141"/>
              <a:ext cx="9792765" cy="5023612"/>
              <a:chOff x="1847851" y="1196976"/>
              <a:chExt cx="8064499" cy="4137025"/>
            </a:xfrm>
          </p:grpSpPr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>
                <a:off x="3535363" y="3482975"/>
                <a:ext cx="1712912" cy="0"/>
              </a:xfrm>
              <a:prstGeom prst="line">
                <a:avLst/>
              </a:prstGeom>
              <a:noFill/>
              <a:ln w="19050">
                <a:solidFill>
                  <a:srgbClr val="314865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6858001" y="3482975"/>
                <a:ext cx="1712913" cy="0"/>
              </a:xfrm>
              <a:prstGeom prst="line">
                <a:avLst/>
              </a:prstGeom>
              <a:noFill/>
              <a:ln w="19050">
                <a:solidFill>
                  <a:srgbClr val="314865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8" name="Rectangle 7"/>
              <p:cNvSpPr>
                <a:spLocks noChangeArrowheads="1"/>
              </p:cNvSpPr>
              <p:nvPr/>
            </p:nvSpPr>
            <p:spPr bwMode="auto">
              <a:xfrm>
                <a:off x="6663363" y="3597550"/>
                <a:ext cx="2303463" cy="1223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大宗物资每批议价，其余固定采购物资根据市场形势，不定期回顾价格</a:t>
                </a:r>
              </a:p>
            </p:txBody>
          </p:sp>
          <p:sp>
            <p:nvSpPr>
              <p:cNvPr id="99" name="Rectangle 8"/>
              <p:cNvSpPr>
                <a:spLocks noChangeArrowheads="1"/>
              </p:cNvSpPr>
              <p:nvPr/>
            </p:nvSpPr>
            <p:spPr bwMode="auto">
              <a:xfrm>
                <a:off x="3286823" y="2208213"/>
                <a:ext cx="2376487" cy="113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圆钢、板材等大宗物资采购，每批填写询价单，常规物资建立两家或以上比价制度</a:t>
                </a:r>
              </a:p>
            </p:txBody>
          </p:sp>
          <p:sp>
            <p:nvSpPr>
              <p:cNvPr id="100" name="Rectangle 9"/>
              <p:cNvSpPr>
                <a:spLocks noChangeArrowheads="1"/>
              </p:cNvSpPr>
              <p:nvPr/>
            </p:nvSpPr>
            <p:spPr bwMode="auto">
              <a:xfrm>
                <a:off x="6527801" y="2060575"/>
                <a:ext cx="2201863" cy="127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Char char="Ø"/>
                </a:pPr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1" name="Rectangle 10"/>
              <p:cNvSpPr>
                <a:spLocks noChangeArrowheads="1"/>
              </p:cNvSpPr>
              <p:nvPr/>
            </p:nvSpPr>
            <p:spPr bwMode="auto">
              <a:xfrm>
                <a:off x="6600826" y="3573464"/>
                <a:ext cx="2201863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Char char="Ø"/>
                </a:pPr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2" name="Oval 11"/>
              <p:cNvSpPr>
                <a:spLocks noChangeArrowheads="1"/>
              </p:cNvSpPr>
              <p:nvPr/>
            </p:nvSpPr>
            <p:spPr bwMode="auto">
              <a:xfrm>
                <a:off x="3211513" y="5037139"/>
                <a:ext cx="2520950" cy="249237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9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3" name="Oval 12"/>
              <p:cNvSpPr>
                <a:spLocks noChangeArrowheads="1"/>
              </p:cNvSpPr>
              <p:nvPr/>
            </p:nvSpPr>
            <p:spPr bwMode="auto">
              <a:xfrm>
                <a:off x="6311900" y="5084764"/>
                <a:ext cx="2520950" cy="249237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9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grpSp>
            <p:nvGrpSpPr>
              <p:cNvPr id="104" name="Group 14"/>
              <p:cNvGrpSpPr/>
              <p:nvPr/>
            </p:nvGrpSpPr>
            <p:grpSpPr bwMode="auto">
              <a:xfrm>
                <a:off x="2301875" y="2879725"/>
                <a:ext cx="1201738" cy="1125538"/>
                <a:chOff x="0" y="0"/>
                <a:chExt cx="1042" cy="1019"/>
              </a:xfrm>
            </p:grpSpPr>
            <p:pic>
              <p:nvPicPr>
                <p:cNvPr id="117" name="Picture 15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Oval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5" name="Rectangle 18"/>
              <p:cNvSpPr>
                <a:spLocks noChangeArrowheads="1"/>
              </p:cNvSpPr>
              <p:nvPr/>
            </p:nvSpPr>
            <p:spPr bwMode="auto">
              <a:xfrm>
                <a:off x="2319339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比价</a:t>
                </a:r>
              </a:p>
            </p:txBody>
          </p:sp>
          <p:grpSp>
            <p:nvGrpSpPr>
              <p:cNvPr id="106" name="Group 20"/>
              <p:cNvGrpSpPr/>
              <p:nvPr/>
            </p:nvGrpSpPr>
            <p:grpSpPr bwMode="auto">
              <a:xfrm>
                <a:off x="8688388" y="2852738"/>
                <a:ext cx="1223962" cy="1223962"/>
                <a:chOff x="0" y="0"/>
                <a:chExt cx="1042" cy="1019"/>
              </a:xfrm>
            </p:grpSpPr>
            <p:pic>
              <p:nvPicPr>
                <p:cNvPr id="115" name="Picture 21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8634414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  </a:t>
                </a:r>
                <a:r>
                  <a:rPr lang="zh-CN" alt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定价</a:t>
                </a:r>
              </a:p>
            </p:txBody>
          </p:sp>
          <p:grpSp>
            <p:nvGrpSpPr>
              <p:cNvPr id="108" name="Group 26"/>
              <p:cNvGrpSpPr/>
              <p:nvPr/>
            </p:nvGrpSpPr>
            <p:grpSpPr bwMode="auto">
              <a:xfrm>
                <a:off x="5372101" y="2762251"/>
                <a:ext cx="1444625" cy="1412875"/>
                <a:chOff x="0" y="0"/>
                <a:chExt cx="1042" cy="1019"/>
              </a:xfrm>
            </p:grpSpPr>
            <p:pic>
              <p:nvPicPr>
                <p:cNvPr id="113" name="Picture 27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4" name="Oval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9" name="Rectangle 30"/>
              <p:cNvSpPr>
                <a:spLocks noChangeArrowheads="1"/>
              </p:cNvSpPr>
              <p:nvPr/>
            </p:nvSpPr>
            <p:spPr bwMode="auto">
              <a:xfrm>
                <a:off x="5521326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议价</a:t>
                </a:r>
              </a:p>
            </p:txBody>
          </p:sp>
          <p:sp>
            <p:nvSpPr>
              <p:cNvPr id="110" name="Text Box 34"/>
              <p:cNvSpPr txBox="1">
                <a:spLocks noChangeArrowheads="1"/>
              </p:cNvSpPr>
              <p:nvPr/>
            </p:nvSpPr>
            <p:spPr bwMode="auto">
              <a:xfrm>
                <a:off x="1847851" y="1196976"/>
                <a:ext cx="3743325" cy="304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314865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完善采购成本价监督机制</a:t>
                </a:r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3432176" y="3860800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与“我的钢铁”网常年建立会员关系，每天收到市场价格调整信息</a:t>
                </a:r>
              </a:p>
            </p:txBody>
          </p:sp>
          <p:sp>
            <p:nvSpPr>
              <p:cNvPr id="112" name="Rectangle 8"/>
              <p:cNvSpPr>
                <a:spLocks noChangeArrowheads="1"/>
              </p:cNvSpPr>
              <p:nvPr/>
            </p:nvSpPr>
            <p:spPr bwMode="auto">
              <a:xfrm>
                <a:off x="6600826" y="2276475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采购员初次议价，采购负责人、财务成本共同审批价格</a:t>
                </a:r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0" name="直接连接符 1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03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068748" y="2643919"/>
            <a:ext cx="758728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供应商的管理与开发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7070443" y="1682505"/>
            <a:ext cx="454047" cy="520682"/>
            <a:chOff x="7102527" y="1473958"/>
            <a:chExt cx="454047" cy="520682"/>
          </a:xfrm>
        </p:grpSpPr>
        <p:sp>
          <p:nvSpPr>
            <p:cNvPr id="52" name="Freeform 74"/>
            <p:cNvSpPr/>
            <p:nvPr/>
          </p:nvSpPr>
          <p:spPr bwMode="auto">
            <a:xfrm>
              <a:off x="7102527" y="1473958"/>
              <a:ext cx="454047" cy="520682"/>
            </a:xfrm>
            <a:custGeom>
              <a:avLst/>
              <a:gdLst>
                <a:gd name="T0" fmla="*/ 0 w 293"/>
                <a:gd name="T1" fmla="*/ 85 h 336"/>
                <a:gd name="T2" fmla="*/ 144 w 293"/>
                <a:gd name="T3" fmla="*/ 0 h 336"/>
                <a:gd name="T4" fmla="*/ 291 w 293"/>
                <a:gd name="T5" fmla="*/ 80 h 336"/>
                <a:gd name="T6" fmla="*/ 293 w 293"/>
                <a:gd name="T7" fmla="*/ 249 h 336"/>
                <a:gd name="T8" fmla="*/ 149 w 293"/>
                <a:gd name="T9" fmla="*/ 336 h 336"/>
                <a:gd name="T10" fmla="*/ 2 w 293"/>
                <a:gd name="T11" fmla="*/ 253 h 336"/>
                <a:gd name="T12" fmla="*/ 0 w 293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3" y="249"/>
                  </a:lnTo>
                  <a:lnTo>
                    <a:pt x="149" y="336"/>
                  </a:lnTo>
                  <a:lnTo>
                    <a:pt x="2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186208" y="1591731"/>
              <a:ext cx="283586" cy="252593"/>
              <a:chOff x="10034270" y="674688"/>
              <a:chExt cx="290513" cy="258763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10061258" y="722313"/>
                <a:ext cx="239713" cy="211138"/>
              </a:xfrm>
              <a:custGeom>
                <a:avLst/>
                <a:gdLst>
                  <a:gd name="T0" fmla="*/ 34 w 64"/>
                  <a:gd name="T1" fmla="*/ 1 h 56"/>
                  <a:gd name="T2" fmla="*/ 28 w 64"/>
                  <a:gd name="T3" fmla="*/ 1 h 56"/>
                  <a:gd name="T4" fmla="*/ 3 w 64"/>
                  <a:gd name="T5" fmla="*/ 16 h 56"/>
                  <a:gd name="T6" fmla="*/ 0 w 64"/>
                  <a:gd name="T7" fmla="*/ 21 h 56"/>
                  <a:gd name="T8" fmla="*/ 0 w 64"/>
                  <a:gd name="T9" fmla="*/ 53 h 56"/>
                  <a:gd name="T10" fmla="*/ 4 w 64"/>
                  <a:gd name="T11" fmla="*/ 56 h 56"/>
                  <a:gd name="T12" fmla="*/ 19 w 64"/>
                  <a:gd name="T13" fmla="*/ 56 h 56"/>
                  <a:gd name="T14" fmla="*/ 22 w 64"/>
                  <a:gd name="T15" fmla="*/ 53 h 56"/>
                  <a:gd name="T16" fmla="*/ 22 w 64"/>
                  <a:gd name="T17" fmla="*/ 38 h 56"/>
                  <a:gd name="T18" fmla="*/ 26 w 64"/>
                  <a:gd name="T19" fmla="*/ 35 h 56"/>
                  <a:gd name="T20" fmla="*/ 39 w 64"/>
                  <a:gd name="T21" fmla="*/ 35 h 56"/>
                  <a:gd name="T22" fmla="*/ 42 w 64"/>
                  <a:gd name="T23" fmla="*/ 38 h 56"/>
                  <a:gd name="T24" fmla="*/ 42 w 64"/>
                  <a:gd name="T25" fmla="*/ 53 h 56"/>
                  <a:gd name="T26" fmla="*/ 46 w 64"/>
                  <a:gd name="T27" fmla="*/ 56 h 56"/>
                  <a:gd name="T28" fmla="*/ 60 w 64"/>
                  <a:gd name="T29" fmla="*/ 56 h 56"/>
                  <a:gd name="T30" fmla="*/ 64 w 64"/>
                  <a:gd name="T31" fmla="*/ 53 h 56"/>
                  <a:gd name="T32" fmla="*/ 64 w 64"/>
                  <a:gd name="T33" fmla="*/ 21 h 56"/>
                  <a:gd name="T34" fmla="*/ 61 w 64"/>
                  <a:gd name="T35" fmla="*/ 16 h 56"/>
                  <a:gd name="T36" fmla="*/ 34 w 64"/>
                  <a:gd name="T37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56">
                    <a:moveTo>
                      <a:pt x="34" y="1"/>
                    </a:moveTo>
                    <a:cubicBezTo>
                      <a:pt x="33" y="0"/>
                      <a:pt x="30" y="0"/>
                      <a:pt x="28" y="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0" y="19"/>
                      <a:pt x="0" y="2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56"/>
                      <a:pt x="22" y="54"/>
                      <a:pt x="22" y="53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6"/>
                      <a:pt x="24" y="35"/>
                      <a:pt x="26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5"/>
                      <a:pt x="42" y="36"/>
                      <a:pt x="42" y="38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4"/>
                      <a:pt x="44" y="56"/>
                      <a:pt x="46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2" y="56"/>
                      <a:pt x="64" y="54"/>
                      <a:pt x="64" y="5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9"/>
                      <a:pt x="62" y="17"/>
                      <a:pt x="61" y="16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10034270" y="674688"/>
                <a:ext cx="290513" cy="96838"/>
              </a:xfrm>
              <a:custGeom>
                <a:avLst/>
                <a:gdLst>
                  <a:gd name="T0" fmla="*/ 76 w 77"/>
                  <a:gd name="T1" fmla="*/ 25 h 26"/>
                  <a:gd name="T2" fmla="*/ 72 w 77"/>
                  <a:gd name="T3" fmla="*/ 25 h 26"/>
                  <a:gd name="T4" fmla="*/ 41 w 77"/>
                  <a:gd name="T5" fmla="*/ 7 h 26"/>
                  <a:gd name="T6" fmla="*/ 35 w 77"/>
                  <a:gd name="T7" fmla="*/ 7 h 26"/>
                  <a:gd name="T8" fmla="*/ 5 w 77"/>
                  <a:gd name="T9" fmla="*/ 25 h 26"/>
                  <a:gd name="T10" fmla="*/ 1 w 77"/>
                  <a:gd name="T11" fmla="*/ 25 h 26"/>
                  <a:gd name="T12" fmla="*/ 3 w 77"/>
                  <a:gd name="T13" fmla="*/ 21 h 26"/>
                  <a:gd name="T14" fmla="*/ 35 w 77"/>
                  <a:gd name="T15" fmla="*/ 2 h 26"/>
                  <a:gd name="T16" fmla="*/ 41 w 77"/>
                  <a:gd name="T17" fmla="*/ 1 h 26"/>
                  <a:gd name="T18" fmla="*/ 75 w 77"/>
                  <a:gd name="T19" fmla="*/ 21 h 26"/>
                  <a:gd name="T20" fmla="*/ 76 w 77"/>
                  <a:gd name="T2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26">
                    <a:moveTo>
                      <a:pt x="76" y="25"/>
                    </a:moveTo>
                    <a:cubicBezTo>
                      <a:pt x="76" y="26"/>
                      <a:pt x="74" y="26"/>
                      <a:pt x="72" y="2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9" y="6"/>
                      <a:pt x="37" y="6"/>
                      <a:pt x="35" y="7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2" y="26"/>
                      <a:pt x="1" y="25"/>
                    </a:cubicBezTo>
                    <a:cubicBezTo>
                      <a:pt x="0" y="24"/>
                      <a:pt x="1" y="22"/>
                      <a:pt x="3" y="2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1"/>
                      <a:pt x="39" y="0"/>
                      <a:pt x="41" y="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2"/>
                      <a:pt x="77" y="24"/>
                      <a:pt x="76" y="25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8252967" y="3762695"/>
            <a:ext cx="455596" cy="520682"/>
            <a:chOff x="8349219" y="3669814"/>
            <a:chExt cx="455596" cy="520682"/>
          </a:xfrm>
        </p:grpSpPr>
        <p:sp>
          <p:nvSpPr>
            <p:cNvPr id="57" name="Freeform 77"/>
            <p:cNvSpPr/>
            <p:nvPr/>
          </p:nvSpPr>
          <p:spPr bwMode="auto">
            <a:xfrm>
              <a:off x="8349219" y="3669814"/>
              <a:ext cx="455596" cy="520682"/>
            </a:xfrm>
            <a:custGeom>
              <a:avLst/>
              <a:gdLst>
                <a:gd name="T0" fmla="*/ 0 w 294"/>
                <a:gd name="T1" fmla="*/ 87 h 336"/>
                <a:gd name="T2" fmla="*/ 145 w 294"/>
                <a:gd name="T3" fmla="*/ 0 h 336"/>
                <a:gd name="T4" fmla="*/ 292 w 294"/>
                <a:gd name="T5" fmla="*/ 82 h 336"/>
                <a:gd name="T6" fmla="*/ 294 w 294"/>
                <a:gd name="T7" fmla="*/ 250 h 336"/>
                <a:gd name="T8" fmla="*/ 152 w 294"/>
                <a:gd name="T9" fmla="*/ 336 h 336"/>
                <a:gd name="T10" fmla="*/ 5 w 294"/>
                <a:gd name="T11" fmla="*/ 255 h 336"/>
                <a:gd name="T12" fmla="*/ 0 w 294"/>
                <a:gd name="T13" fmla="*/ 8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7"/>
                  </a:moveTo>
                  <a:lnTo>
                    <a:pt x="145" y="0"/>
                  </a:lnTo>
                  <a:lnTo>
                    <a:pt x="292" y="82"/>
                  </a:lnTo>
                  <a:lnTo>
                    <a:pt x="294" y="250"/>
                  </a:lnTo>
                  <a:lnTo>
                    <a:pt x="152" y="336"/>
                  </a:lnTo>
                  <a:lnTo>
                    <a:pt x="5" y="2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415854" y="3793786"/>
              <a:ext cx="308379" cy="322327"/>
              <a:chOff x="9734233" y="5894388"/>
              <a:chExt cx="315912" cy="330200"/>
            </a:xfrm>
          </p:grpSpPr>
          <p:sp>
            <p:nvSpPr>
              <p:cNvPr id="59" name="Freeform 78"/>
              <p:cNvSpPr/>
              <p:nvPr/>
            </p:nvSpPr>
            <p:spPr bwMode="auto">
              <a:xfrm>
                <a:off x="9734233" y="5916613"/>
                <a:ext cx="282575" cy="307975"/>
              </a:xfrm>
              <a:custGeom>
                <a:avLst/>
                <a:gdLst>
                  <a:gd name="T0" fmla="*/ 59 w 75"/>
                  <a:gd name="T1" fmla="*/ 44 h 82"/>
                  <a:gd name="T2" fmla="*/ 38 w 75"/>
                  <a:gd name="T3" fmla="*/ 40 h 82"/>
                  <a:gd name="T4" fmla="*/ 35 w 75"/>
                  <a:gd name="T5" fmla="*/ 18 h 82"/>
                  <a:gd name="T6" fmla="*/ 20 w 75"/>
                  <a:gd name="T7" fmla="*/ 0 h 82"/>
                  <a:gd name="T8" fmla="*/ 28 w 75"/>
                  <a:gd name="T9" fmla="*/ 49 h 82"/>
                  <a:gd name="T10" fmla="*/ 75 w 75"/>
                  <a:gd name="T11" fmla="*/ 63 h 82"/>
                  <a:gd name="T12" fmla="*/ 59 w 75"/>
                  <a:gd name="T13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82">
                    <a:moveTo>
                      <a:pt x="59" y="44"/>
                    </a:moveTo>
                    <a:cubicBezTo>
                      <a:pt x="59" y="44"/>
                      <a:pt x="53" y="55"/>
                      <a:pt x="38" y="40"/>
                    </a:cubicBezTo>
                    <a:cubicBezTo>
                      <a:pt x="23" y="23"/>
                      <a:pt x="35" y="18"/>
                      <a:pt x="35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18"/>
                      <a:pt x="28" y="49"/>
                    </a:cubicBezTo>
                    <a:cubicBezTo>
                      <a:pt x="58" y="82"/>
                      <a:pt x="75" y="63"/>
                      <a:pt x="75" y="63"/>
                    </a:cubicBezTo>
                    <a:lnTo>
                      <a:pt x="59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Freeform 79"/>
              <p:cNvSpPr/>
              <p:nvPr/>
            </p:nvSpPr>
            <p:spPr bwMode="auto">
              <a:xfrm>
                <a:off x="9970770" y="6059488"/>
                <a:ext cx="79375" cy="87313"/>
              </a:xfrm>
              <a:custGeom>
                <a:avLst/>
                <a:gdLst>
                  <a:gd name="T0" fmla="*/ 50 w 50"/>
                  <a:gd name="T1" fmla="*/ 45 h 55"/>
                  <a:gd name="T2" fmla="*/ 38 w 50"/>
                  <a:gd name="T3" fmla="*/ 55 h 55"/>
                  <a:gd name="T4" fmla="*/ 0 w 50"/>
                  <a:gd name="T5" fmla="*/ 10 h 55"/>
                  <a:gd name="T6" fmla="*/ 10 w 50"/>
                  <a:gd name="T7" fmla="*/ 0 h 55"/>
                  <a:gd name="T8" fmla="*/ 50 w 50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50" y="45"/>
                    </a:moveTo>
                    <a:lnTo>
                      <a:pt x="38" y="5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1" name="Freeform 80"/>
              <p:cNvSpPr/>
              <p:nvPr/>
            </p:nvSpPr>
            <p:spPr bwMode="auto">
              <a:xfrm>
                <a:off x="9819958" y="5894388"/>
                <a:ext cx="76200" cy="82550"/>
              </a:xfrm>
              <a:custGeom>
                <a:avLst/>
                <a:gdLst>
                  <a:gd name="T0" fmla="*/ 48 w 48"/>
                  <a:gd name="T1" fmla="*/ 43 h 52"/>
                  <a:gd name="T2" fmla="*/ 38 w 48"/>
                  <a:gd name="T3" fmla="*/ 52 h 52"/>
                  <a:gd name="T4" fmla="*/ 0 w 48"/>
                  <a:gd name="T5" fmla="*/ 9 h 52"/>
                  <a:gd name="T6" fmla="*/ 10 w 48"/>
                  <a:gd name="T7" fmla="*/ 0 h 52"/>
                  <a:gd name="T8" fmla="*/ 48 w 48"/>
                  <a:gd name="T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2">
                    <a:moveTo>
                      <a:pt x="48" y="43"/>
                    </a:moveTo>
                    <a:lnTo>
                      <a:pt x="38" y="52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3529652" y="3762695"/>
            <a:ext cx="455596" cy="520682"/>
            <a:chOff x="3401316" y="3669814"/>
            <a:chExt cx="455596" cy="520682"/>
          </a:xfrm>
        </p:grpSpPr>
        <p:sp>
          <p:nvSpPr>
            <p:cNvPr id="63" name="Freeform 81"/>
            <p:cNvSpPr/>
            <p:nvPr/>
          </p:nvSpPr>
          <p:spPr bwMode="auto">
            <a:xfrm>
              <a:off x="3401316" y="3669814"/>
              <a:ext cx="455596" cy="520682"/>
            </a:xfrm>
            <a:custGeom>
              <a:avLst/>
              <a:gdLst>
                <a:gd name="T0" fmla="*/ 0 w 294"/>
                <a:gd name="T1" fmla="*/ 85 h 336"/>
                <a:gd name="T2" fmla="*/ 144 w 294"/>
                <a:gd name="T3" fmla="*/ 0 h 336"/>
                <a:gd name="T4" fmla="*/ 291 w 294"/>
                <a:gd name="T5" fmla="*/ 80 h 336"/>
                <a:gd name="T6" fmla="*/ 294 w 294"/>
                <a:gd name="T7" fmla="*/ 248 h 336"/>
                <a:gd name="T8" fmla="*/ 152 w 294"/>
                <a:gd name="T9" fmla="*/ 336 h 336"/>
                <a:gd name="T10" fmla="*/ 5 w 294"/>
                <a:gd name="T11" fmla="*/ 253 h 336"/>
                <a:gd name="T12" fmla="*/ 0 w 294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4" y="248"/>
                  </a:lnTo>
                  <a:lnTo>
                    <a:pt x="152" y="336"/>
                  </a:lnTo>
                  <a:lnTo>
                    <a:pt x="5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489646" y="3841824"/>
              <a:ext cx="278937" cy="172011"/>
              <a:chOff x="6213158" y="2928938"/>
              <a:chExt cx="285750" cy="176213"/>
            </a:xfrm>
          </p:grpSpPr>
          <p:sp>
            <p:nvSpPr>
              <p:cNvPr id="65" name="Freeform 82"/>
              <p:cNvSpPr/>
              <p:nvPr/>
            </p:nvSpPr>
            <p:spPr bwMode="auto">
              <a:xfrm>
                <a:off x="6227445" y="2928938"/>
                <a:ext cx="255588" cy="71438"/>
              </a:xfrm>
              <a:custGeom>
                <a:avLst/>
                <a:gdLst>
                  <a:gd name="T0" fmla="*/ 39 w 68"/>
                  <a:gd name="T1" fmla="*/ 18 h 19"/>
                  <a:gd name="T2" fmla="*/ 68 w 68"/>
                  <a:gd name="T3" fmla="*/ 1 h 19"/>
                  <a:gd name="T4" fmla="*/ 66 w 68"/>
                  <a:gd name="T5" fmla="*/ 0 h 19"/>
                  <a:gd name="T6" fmla="*/ 3 w 68"/>
                  <a:gd name="T7" fmla="*/ 0 h 19"/>
                  <a:gd name="T8" fmla="*/ 0 w 68"/>
                  <a:gd name="T9" fmla="*/ 1 h 19"/>
                  <a:gd name="T10" fmla="*/ 30 w 68"/>
                  <a:gd name="T11" fmla="*/ 18 h 19"/>
                  <a:gd name="T12" fmla="*/ 39 w 68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9">
                    <a:moveTo>
                      <a:pt x="39" y="18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9"/>
                      <a:pt x="36" y="19"/>
                      <a:pt x="39" y="18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6" name="Freeform 83"/>
              <p:cNvSpPr/>
              <p:nvPr/>
            </p:nvSpPr>
            <p:spPr bwMode="auto">
              <a:xfrm>
                <a:off x="6213158" y="2947988"/>
                <a:ext cx="285750" cy="157163"/>
              </a:xfrm>
              <a:custGeom>
                <a:avLst/>
                <a:gdLst>
                  <a:gd name="T0" fmla="*/ 45 w 76"/>
                  <a:gd name="T1" fmla="*/ 18 h 42"/>
                  <a:gd name="T2" fmla="*/ 38 w 76"/>
                  <a:gd name="T3" fmla="*/ 20 h 42"/>
                  <a:gd name="T4" fmla="*/ 32 w 76"/>
                  <a:gd name="T5" fmla="*/ 18 h 42"/>
                  <a:gd name="T6" fmla="*/ 1 w 76"/>
                  <a:gd name="T7" fmla="*/ 0 h 42"/>
                  <a:gd name="T8" fmla="*/ 0 w 76"/>
                  <a:gd name="T9" fmla="*/ 1 h 42"/>
                  <a:gd name="T10" fmla="*/ 0 w 76"/>
                  <a:gd name="T11" fmla="*/ 38 h 42"/>
                  <a:gd name="T12" fmla="*/ 7 w 76"/>
                  <a:gd name="T13" fmla="*/ 42 h 42"/>
                  <a:gd name="T14" fmla="*/ 70 w 76"/>
                  <a:gd name="T15" fmla="*/ 42 h 42"/>
                  <a:gd name="T16" fmla="*/ 76 w 76"/>
                  <a:gd name="T17" fmla="*/ 38 h 42"/>
                  <a:gd name="T18" fmla="*/ 76 w 76"/>
                  <a:gd name="T19" fmla="*/ 1 h 42"/>
                  <a:gd name="T20" fmla="*/ 76 w 76"/>
                  <a:gd name="T21" fmla="*/ 0 h 42"/>
                  <a:gd name="T22" fmla="*/ 45 w 76"/>
                  <a:gd name="T2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2">
                    <a:moveTo>
                      <a:pt x="45" y="18"/>
                    </a:moveTo>
                    <a:cubicBezTo>
                      <a:pt x="43" y="19"/>
                      <a:pt x="41" y="20"/>
                      <a:pt x="38" y="20"/>
                    </a:cubicBezTo>
                    <a:cubicBezTo>
                      <a:pt x="36" y="20"/>
                      <a:pt x="34" y="19"/>
                      <a:pt x="32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3" y="42"/>
                      <a:pt x="7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3" y="42"/>
                      <a:pt x="76" y="40"/>
                      <a:pt x="76" y="38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0"/>
                      <a:pt x="76" y="0"/>
                    </a:cubicBez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3837344" y="3853779"/>
            <a:ext cx="2262782" cy="2624342"/>
            <a:chOff x="3676095" y="3699587"/>
            <a:chExt cx="2431224" cy="2819699"/>
          </a:xfrm>
        </p:grpSpPr>
        <p:sp>
          <p:nvSpPr>
            <p:cNvPr id="68" name="六边形 67"/>
            <p:cNvSpPr/>
            <p:nvPr/>
          </p:nvSpPr>
          <p:spPr>
            <a:xfrm rot="16200000">
              <a:off x="3482082" y="3894049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9" name="任意多边形 45"/>
            <p:cNvSpPr/>
            <p:nvPr/>
          </p:nvSpPr>
          <p:spPr>
            <a:xfrm rot="16200000">
              <a:off x="4587151" y="2788531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50000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156275" y="3853777"/>
            <a:ext cx="2262365" cy="2624343"/>
            <a:chOff x="6107319" y="3699586"/>
            <a:chExt cx="2430775" cy="28196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六边形 70"/>
            <p:cNvSpPr/>
            <p:nvPr/>
          </p:nvSpPr>
          <p:spPr>
            <a:xfrm rot="16200000">
              <a:off x="5912857" y="3894048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2" name="任意多边形 48"/>
            <p:cNvSpPr>
              <a:spLocks noChangeAspect="1"/>
            </p:cNvSpPr>
            <p:nvPr/>
          </p:nvSpPr>
          <p:spPr>
            <a:xfrm rot="16200000">
              <a:off x="7018377" y="2788530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50000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4989013" y="1764558"/>
            <a:ext cx="2262365" cy="2624343"/>
            <a:chOff x="4891931" y="1494701"/>
            <a:chExt cx="2430775" cy="2819699"/>
          </a:xfrm>
        </p:grpSpPr>
        <p:sp>
          <p:nvSpPr>
            <p:cNvPr id="74" name="六边形 73"/>
            <p:cNvSpPr/>
            <p:nvPr/>
          </p:nvSpPr>
          <p:spPr>
            <a:xfrm rot="16200000">
              <a:off x="4697469" y="1689163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5" name="任意多边形 51"/>
            <p:cNvSpPr>
              <a:spLocks noChangeAspect="1"/>
            </p:cNvSpPr>
            <p:nvPr/>
          </p:nvSpPr>
          <p:spPr>
            <a:xfrm rot="5400000" flipV="1">
              <a:off x="5802989" y="2794683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49804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76" name="文本框 23"/>
          <p:cNvSpPr txBox="1"/>
          <p:nvPr/>
        </p:nvSpPr>
        <p:spPr>
          <a:xfrm>
            <a:off x="5632175" y="254052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7" name="文本框 25"/>
          <p:cNvSpPr txBox="1"/>
          <p:nvPr/>
        </p:nvSpPr>
        <p:spPr>
          <a:xfrm>
            <a:off x="4450444" y="488985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8" name="文本框 24"/>
          <p:cNvSpPr txBox="1"/>
          <p:nvPr/>
        </p:nvSpPr>
        <p:spPr>
          <a:xfrm>
            <a:off x="6740331" y="488985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9" name="文本框 28"/>
          <p:cNvSpPr txBox="1"/>
          <p:nvPr/>
        </p:nvSpPr>
        <p:spPr>
          <a:xfrm>
            <a:off x="8858878" y="3747733"/>
            <a:ext cx="232101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对供应商的管理主要体现为事中以及事后管理。目前采购部对于新供应商的开发能力尚欠缺，过多被采购事务性工作缠身 </a:t>
            </a:r>
          </a:p>
        </p:txBody>
      </p:sp>
      <p:sp>
        <p:nvSpPr>
          <p:cNvPr id="81" name="文本框 34"/>
          <p:cNvSpPr txBox="1"/>
          <p:nvPr/>
        </p:nvSpPr>
        <p:spPr>
          <a:xfrm>
            <a:off x="1028152" y="3747733"/>
            <a:ext cx="232101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2013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年开发出稳定合作的新的液压机工装夹具供应商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家。供应商管理依旧是本部门最为薄弱的一个环节 </a:t>
            </a:r>
            <a:endParaRPr lang="en-US" altLang="zh-CN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3" name="文本框 36"/>
          <p:cNvSpPr txBox="1"/>
          <p:nvPr/>
        </p:nvSpPr>
        <p:spPr>
          <a:xfrm>
            <a:off x="7661811" y="1672599"/>
            <a:ext cx="232101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目前公司共有长期稳定合作供应商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69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家，全年采购金额满百万的供应商近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  </a:t>
            </a:r>
            <a:endParaRPr lang="en-US" altLang="zh-CN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79" grpId="0"/>
          <p:bldP spid="81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79" grpId="0"/>
          <p:bldP spid="81" grpId="0"/>
          <p:bldP spid="8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 bwMode="auto">
          <a:xfrm>
            <a:off x="6100951" y="3553303"/>
            <a:ext cx="1" cy="12325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/>
          <p:nvPr/>
        </p:nvCxnSpPr>
        <p:spPr bwMode="auto">
          <a:xfrm>
            <a:off x="6095578" y="2335019"/>
            <a:ext cx="1" cy="1218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矩形 58"/>
          <p:cNvSpPr/>
          <p:nvPr/>
        </p:nvSpPr>
        <p:spPr>
          <a:xfrm>
            <a:off x="1134786" y="1306286"/>
            <a:ext cx="3830562" cy="460077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4976" y="1223256"/>
            <a:ext cx="3830562" cy="460077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1" name="六边形 60"/>
          <p:cNvSpPr/>
          <p:nvPr/>
        </p:nvSpPr>
        <p:spPr bwMode="auto">
          <a:xfrm>
            <a:off x="5736783" y="1841024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algn="ctr"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2" name="TextBox 14"/>
          <p:cNvSpPr txBox="1"/>
          <p:nvPr/>
        </p:nvSpPr>
        <p:spPr>
          <a:xfrm>
            <a:off x="5899571" y="1956209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3" name="六边形 62"/>
          <p:cNvSpPr/>
          <p:nvPr/>
        </p:nvSpPr>
        <p:spPr bwMode="auto">
          <a:xfrm>
            <a:off x="5736783" y="3039127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4" name="TextBox 16"/>
          <p:cNvSpPr txBox="1"/>
          <p:nvPr/>
        </p:nvSpPr>
        <p:spPr>
          <a:xfrm>
            <a:off x="5898489" y="3154312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5" name="六边形 64"/>
          <p:cNvSpPr/>
          <p:nvPr/>
        </p:nvSpPr>
        <p:spPr bwMode="auto">
          <a:xfrm>
            <a:off x="5736783" y="4269998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6" name="TextBox 18"/>
          <p:cNvSpPr txBox="1"/>
          <p:nvPr/>
        </p:nvSpPr>
        <p:spPr>
          <a:xfrm>
            <a:off x="5898489" y="4385183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93649" y="3021648"/>
            <a:ext cx="1904621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完善考核体系</a:t>
            </a:r>
          </a:p>
        </p:txBody>
      </p:sp>
      <p:sp>
        <p:nvSpPr>
          <p:cNvPr id="69" name="矩形 68"/>
          <p:cNvSpPr/>
          <p:nvPr/>
        </p:nvSpPr>
        <p:spPr>
          <a:xfrm>
            <a:off x="6893646" y="4463248"/>
            <a:ext cx="4465019" cy="426448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定期评价供应商的资质  定期评价供应商的能力  定期评价供应商的服务</a:t>
            </a:r>
          </a:p>
        </p:txBody>
      </p:sp>
      <p:sp>
        <p:nvSpPr>
          <p:cNvPr id="70" name="矩形 69"/>
          <p:cNvSpPr/>
          <p:nvPr/>
        </p:nvSpPr>
        <p:spPr>
          <a:xfrm>
            <a:off x="6893647" y="1853248"/>
            <a:ext cx="2213130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完善准入体系</a:t>
            </a:r>
          </a:p>
        </p:txBody>
      </p:sp>
      <p:sp>
        <p:nvSpPr>
          <p:cNvPr id="71" name="矩形 70"/>
          <p:cNvSpPr/>
          <p:nvPr/>
        </p:nvSpPr>
        <p:spPr>
          <a:xfrm>
            <a:off x="6893646" y="3348881"/>
            <a:ext cx="4465019" cy="426448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定期评价供应商的资质  定期评价供应商的能力  定期评价供应商的服务</a:t>
            </a:r>
          </a:p>
        </p:txBody>
      </p:sp>
      <p:sp>
        <p:nvSpPr>
          <p:cNvPr id="72" name="矩形 71"/>
          <p:cNvSpPr/>
          <p:nvPr/>
        </p:nvSpPr>
        <p:spPr>
          <a:xfrm>
            <a:off x="6893649" y="4150373"/>
            <a:ext cx="1904621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完善考核体系</a:t>
            </a: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6893643" y="2225099"/>
            <a:ext cx="4465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完善供应商的准入制度   健全采购工作规范  规范化开发供应商   严格审批流程</a:t>
            </a:r>
          </a:p>
        </p:txBody>
      </p:sp>
      <p:sp>
        <p:nvSpPr>
          <p:cNvPr id="88" name="Rectangle 49"/>
          <p:cNvSpPr>
            <a:spLocks noChangeArrowheads="1"/>
          </p:cNvSpPr>
          <p:nvPr/>
        </p:nvSpPr>
        <p:spPr bwMode="auto">
          <a:xfrm>
            <a:off x="5736783" y="1148126"/>
            <a:ext cx="3951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供应商管理主要工作：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0625 -0.12732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63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0638 0.11898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28078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28078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61" grpId="0" bldLvl="0" animBg="1"/>
      <p:bldP spid="62" grpId="0"/>
      <p:bldP spid="63" grpId="0" bldLvl="0" animBg="1"/>
      <p:bldP spid="63" grpId="1" bldLvl="0" animBg="1"/>
      <p:bldP spid="64" grpId="0"/>
      <p:bldP spid="65" grpId="0" bldLvl="0" animBg="1"/>
      <p:bldP spid="65" grpId="1" bldLvl="0" animBg="1"/>
      <p:bldP spid="66" grpId="0"/>
      <p:bldP spid="68" grpId="0"/>
      <p:bldP spid="69" grpId="0"/>
      <p:bldP spid="70" grpId="0"/>
      <p:bldP spid="71" grpId="0"/>
      <p:bldP spid="72" grpId="0"/>
      <p:bldP spid="75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9"/>
          <p:cNvSpPr/>
          <p:nvPr/>
        </p:nvSpPr>
        <p:spPr bwMode="auto">
          <a:xfrm>
            <a:off x="5492729" y="1220554"/>
            <a:ext cx="1800689" cy="1791946"/>
          </a:xfrm>
          <a:custGeom>
            <a:avLst/>
            <a:gdLst>
              <a:gd name="T0" fmla="*/ 103 w 206"/>
              <a:gd name="T1" fmla="*/ 0 h 205"/>
              <a:gd name="T2" fmla="*/ 206 w 206"/>
              <a:gd name="T3" fmla="*/ 103 h 205"/>
              <a:gd name="T4" fmla="*/ 117 w 206"/>
              <a:gd name="T5" fmla="*/ 205 h 205"/>
              <a:gd name="T6" fmla="*/ 17 w 206"/>
              <a:gd name="T7" fmla="*/ 128 h 205"/>
              <a:gd name="T8" fmla="*/ 4 w 206"/>
              <a:gd name="T9" fmla="*/ 129 h 205"/>
              <a:gd name="T10" fmla="*/ 0 w 206"/>
              <a:gd name="T11" fmla="*/ 103 h 205"/>
              <a:gd name="T12" fmla="*/ 103 w 206"/>
              <a:gd name="T1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05">
                <a:moveTo>
                  <a:pt x="103" y="0"/>
                </a:moveTo>
                <a:cubicBezTo>
                  <a:pt x="160" y="0"/>
                  <a:pt x="206" y="46"/>
                  <a:pt x="206" y="103"/>
                </a:cubicBezTo>
                <a:cubicBezTo>
                  <a:pt x="206" y="155"/>
                  <a:pt x="167" y="198"/>
                  <a:pt x="117" y="205"/>
                </a:cubicBezTo>
                <a:cubicBezTo>
                  <a:pt x="106" y="161"/>
                  <a:pt x="65" y="128"/>
                  <a:pt x="17" y="128"/>
                </a:cubicBezTo>
                <a:cubicBezTo>
                  <a:pt x="13" y="128"/>
                  <a:pt x="8" y="128"/>
                  <a:pt x="4" y="129"/>
                </a:cubicBezTo>
                <a:cubicBezTo>
                  <a:pt x="1" y="120"/>
                  <a:pt x="0" y="112"/>
                  <a:pt x="0" y="103"/>
                </a:cubicBezTo>
                <a:cubicBezTo>
                  <a:pt x="0" y="46"/>
                  <a:pt x="46" y="0"/>
                  <a:pt x="103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4380797" y="2621435"/>
            <a:ext cx="1791948" cy="1791947"/>
          </a:xfrm>
          <a:custGeom>
            <a:avLst/>
            <a:gdLst>
              <a:gd name="T0" fmla="*/ 0 w 205"/>
              <a:gd name="T1" fmla="*/ 103 h 205"/>
              <a:gd name="T2" fmla="*/ 103 w 205"/>
              <a:gd name="T3" fmla="*/ 0 h 205"/>
              <a:gd name="T4" fmla="*/ 205 w 205"/>
              <a:gd name="T5" fmla="*/ 89 h 205"/>
              <a:gd name="T6" fmla="*/ 128 w 205"/>
              <a:gd name="T7" fmla="*/ 188 h 205"/>
              <a:gd name="T8" fmla="*/ 129 w 205"/>
              <a:gd name="T9" fmla="*/ 202 h 205"/>
              <a:gd name="T10" fmla="*/ 103 w 205"/>
              <a:gd name="T11" fmla="*/ 205 h 205"/>
              <a:gd name="T12" fmla="*/ 0 w 205"/>
              <a:gd name="T13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5">
                <a:moveTo>
                  <a:pt x="0" y="103"/>
                </a:moveTo>
                <a:cubicBezTo>
                  <a:pt x="0" y="46"/>
                  <a:pt x="46" y="0"/>
                  <a:pt x="103" y="0"/>
                </a:cubicBezTo>
                <a:cubicBezTo>
                  <a:pt x="155" y="0"/>
                  <a:pt x="198" y="38"/>
                  <a:pt x="205" y="89"/>
                </a:cubicBezTo>
                <a:cubicBezTo>
                  <a:pt x="161" y="100"/>
                  <a:pt x="128" y="140"/>
                  <a:pt x="128" y="188"/>
                </a:cubicBezTo>
                <a:cubicBezTo>
                  <a:pt x="128" y="193"/>
                  <a:pt x="128" y="198"/>
                  <a:pt x="129" y="202"/>
                </a:cubicBezTo>
                <a:cubicBezTo>
                  <a:pt x="120" y="204"/>
                  <a:pt x="112" y="205"/>
                  <a:pt x="103" y="205"/>
                </a:cubicBezTo>
                <a:cubicBezTo>
                  <a:pt x="46" y="205"/>
                  <a:pt x="0" y="159"/>
                  <a:pt x="0" y="103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5" name="Freeform 21"/>
          <p:cNvSpPr/>
          <p:nvPr/>
        </p:nvSpPr>
        <p:spPr bwMode="auto">
          <a:xfrm>
            <a:off x="6817214" y="2538834"/>
            <a:ext cx="1791948" cy="1800688"/>
          </a:xfrm>
          <a:custGeom>
            <a:avLst/>
            <a:gdLst>
              <a:gd name="T0" fmla="*/ 205 w 205"/>
              <a:gd name="T1" fmla="*/ 103 h 206"/>
              <a:gd name="T2" fmla="*/ 102 w 205"/>
              <a:gd name="T3" fmla="*/ 206 h 206"/>
              <a:gd name="T4" fmla="*/ 0 w 205"/>
              <a:gd name="T5" fmla="*/ 117 h 206"/>
              <a:gd name="T6" fmla="*/ 77 w 205"/>
              <a:gd name="T7" fmla="*/ 18 h 206"/>
              <a:gd name="T8" fmla="*/ 76 w 205"/>
              <a:gd name="T9" fmla="*/ 4 h 206"/>
              <a:gd name="T10" fmla="*/ 102 w 205"/>
              <a:gd name="T11" fmla="*/ 0 h 206"/>
              <a:gd name="T12" fmla="*/ 205 w 205"/>
              <a:gd name="T13" fmla="*/ 10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6">
                <a:moveTo>
                  <a:pt x="205" y="103"/>
                </a:moveTo>
                <a:cubicBezTo>
                  <a:pt x="205" y="160"/>
                  <a:pt x="159" y="206"/>
                  <a:pt x="102" y="206"/>
                </a:cubicBezTo>
                <a:cubicBezTo>
                  <a:pt x="50" y="206"/>
                  <a:pt x="7" y="167"/>
                  <a:pt x="0" y="117"/>
                </a:cubicBezTo>
                <a:cubicBezTo>
                  <a:pt x="44" y="106"/>
                  <a:pt x="77" y="66"/>
                  <a:pt x="77" y="18"/>
                </a:cubicBezTo>
                <a:cubicBezTo>
                  <a:pt x="77" y="13"/>
                  <a:pt x="77" y="8"/>
                  <a:pt x="76" y="4"/>
                </a:cubicBezTo>
                <a:cubicBezTo>
                  <a:pt x="85" y="2"/>
                  <a:pt x="93" y="0"/>
                  <a:pt x="102" y="0"/>
                </a:cubicBezTo>
                <a:cubicBezTo>
                  <a:pt x="159" y="0"/>
                  <a:pt x="205" y="47"/>
                  <a:pt x="205" y="103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5561966" y="3908403"/>
            <a:ext cx="1800689" cy="1791946"/>
          </a:xfrm>
          <a:custGeom>
            <a:avLst/>
            <a:gdLst>
              <a:gd name="T0" fmla="*/ 103 w 206"/>
              <a:gd name="T1" fmla="*/ 205 h 205"/>
              <a:gd name="T2" fmla="*/ 0 w 206"/>
              <a:gd name="T3" fmla="*/ 102 h 205"/>
              <a:gd name="T4" fmla="*/ 89 w 206"/>
              <a:gd name="T5" fmla="*/ 0 h 205"/>
              <a:gd name="T6" fmla="*/ 188 w 206"/>
              <a:gd name="T7" fmla="*/ 77 h 205"/>
              <a:gd name="T8" fmla="*/ 202 w 206"/>
              <a:gd name="T9" fmla="*/ 76 h 205"/>
              <a:gd name="T10" fmla="*/ 206 w 206"/>
              <a:gd name="T11" fmla="*/ 102 h 205"/>
              <a:gd name="T12" fmla="*/ 103 w 206"/>
              <a:gd name="T13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05">
                <a:moveTo>
                  <a:pt x="103" y="205"/>
                </a:moveTo>
                <a:cubicBezTo>
                  <a:pt x="46" y="205"/>
                  <a:pt x="0" y="159"/>
                  <a:pt x="0" y="102"/>
                </a:cubicBezTo>
                <a:cubicBezTo>
                  <a:pt x="0" y="50"/>
                  <a:pt x="39" y="7"/>
                  <a:pt x="89" y="0"/>
                </a:cubicBezTo>
                <a:cubicBezTo>
                  <a:pt x="100" y="44"/>
                  <a:pt x="141" y="77"/>
                  <a:pt x="188" y="77"/>
                </a:cubicBezTo>
                <a:cubicBezTo>
                  <a:pt x="193" y="77"/>
                  <a:pt x="198" y="77"/>
                  <a:pt x="202" y="76"/>
                </a:cubicBezTo>
                <a:cubicBezTo>
                  <a:pt x="204" y="85"/>
                  <a:pt x="206" y="93"/>
                  <a:pt x="206" y="102"/>
                </a:cubicBezTo>
                <a:cubicBezTo>
                  <a:pt x="206" y="159"/>
                  <a:pt x="160" y="205"/>
                  <a:pt x="103" y="205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等腰三角形 28"/>
          <p:cNvSpPr/>
          <p:nvPr/>
        </p:nvSpPr>
        <p:spPr>
          <a:xfrm rot="18525405">
            <a:off x="4979767" y="1621621"/>
            <a:ext cx="335977" cy="289636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等腰三角形 29"/>
          <p:cNvSpPr/>
          <p:nvPr/>
        </p:nvSpPr>
        <p:spPr>
          <a:xfrm rot="17031267">
            <a:off x="8622004" y="2295140"/>
            <a:ext cx="335977" cy="289636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等腰三角形 30"/>
          <p:cNvSpPr/>
          <p:nvPr/>
        </p:nvSpPr>
        <p:spPr>
          <a:xfrm rot="6968439">
            <a:off x="7398683" y="5340922"/>
            <a:ext cx="335976" cy="289635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2" name="等腰三角形 31"/>
          <p:cNvSpPr/>
          <p:nvPr/>
        </p:nvSpPr>
        <p:spPr>
          <a:xfrm rot="16673854">
            <a:off x="3825781" y="3877261"/>
            <a:ext cx="266201" cy="229484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1717982" y="1320583"/>
            <a:ext cx="258728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完善供应商的准入制度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合格的样品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完整的资质</a:t>
            </a:r>
          </a:p>
        </p:txBody>
      </p:sp>
      <p:sp>
        <p:nvSpPr>
          <p:cNvPr id="38" name="TextBox 29"/>
          <p:cNvSpPr txBox="1"/>
          <p:nvPr/>
        </p:nvSpPr>
        <p:spPr>
          <a:xfrm>
            <a:off x="9211456" y="1184305"/>
            <a:ext cx="25477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健全采购工作规范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小批量试用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按重要程度等级分类</a:t>
            </a: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9" name="TextBox 29"/>
          <p:cNvSpPr txBox="1"/>
          <p:nvPr/>
        </p:nvSpPr>
        <p:spPr>
          <a:xfrm>
            <a:off x="644106" y="3793359"/>
            <a:ext cx="258728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规范化管理供应商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小批量试用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按重要程度等级分类</a:t>
            </a:r>
          </a:p>
        </p:txBody>
      </p:sp>
      <p:sp>
        <p:nvSpPr>
          <p:cNvPr id="41" name="TextBox 29"/>
          <p:cNvSpPr txBox="1"/>
          <p:nvPr/>
        </p:nvSpPr>
        <p:spPr>
          <a:xfrm>
            <a:off x="8306080" y="5271130"/>
            <a:ext cx="25021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严格审批流程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技术部认可</a:t>
            </a: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品质部确认纳入</a:t>
            </a: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097964" y="5779957"/>
            <a:ext cx="3575913" cy="46166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完善供应商准入体系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7695 0.01297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03867 0.05764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401 0.06412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6549 -0.05371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/>
      <p:bldP spid="38" grpId="0"/>
      <p:bldP spid="39" grpId="0"/>
      <p:bldP spid="4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未知"/>
          <p:cNvSpPr/>
          <p:nvPr/>
        </p:nvSpPr>
        <p:spPr bwMode="auto">
          <a:xfrm>
            <a:off x="4367214" y="1628776"/>
            <a:ext cx="1730375" cy="2570163"/>
          </a:xfrm>
          <a:custGeom>
            <a:avLst/>
            <a:gdLst>
              <a:gd name="T0" fmla="*/ 2147483647 w 175"/>
              <a:gd name="T1" fmla="*/ 0 h 260"/>
              <a:gd name="T2" fmla="*/ 2147483647 w 175"/>
              <a:gd name="T3" fmla="*/ 2147483647 h 260"/>
              <a:gd name="T4" fmla="*/ 2147483647 w 175"/>
              <a:gd name="T5" fmla="*/ 2147483647 h 260"/>
              <a:gd name="T6" fmla="*/ 2147483647 w 175"/>
              <a:gd name="T7" fmla="*/ 2147483647 h 260"/>
              <a:gd name="T8" fmla="*/ 2147483647 w 175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260"/>
              <a:gd name="T17" fmla="*/ 175 w 175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260">
                <a:moveTo>
                  <a:pt x="174" y="0"/>
                </a:moveTo>
                <a:cubicBezTo>
                  <a:pt x="78" y="0"/>
                  <a:pt x="1" y="77"/>
                  <a:pt x="1" y="173"/>
                </a:cubicBezTo>
                <a:cubicBezTo>
                  <a:pt x="0" y="204"/>
                  <a:pt x="9" y="234"/>
                  <a:pt x="24" y="260"/>
                </a:cubicBezTo>
                <a:lnTo>
                  <a:pt x="175" y="174"/>
                </a:lnTo>
                <a:lnTo>
                  <a:pt x="174" y="0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2" name="未知"/>
          <p:cNvSpPr/>
          <p:nvPr/>
        </p:nvSpPr>
        <p:spPr bwMode="auto">
          <a:xfrm>
            <a:off x="6100763" y="1627188"/>
            <a:ext cx="1720850" cy="2570162"/>
          </a:xfrm>
          <a:custGeom>
            <a:avLst/>
            <a:gdLst>
              <a:gd name="T0" fmla="*/ 2147483647 w 174"/>
              <a:gd name="T1" fmla="*/ 2147483647 h 260"/>
              <a:gd name="T2" fmla="*/ 2147483647 w 174"/>
              <a:gd name="T3" fmla="*/ 2147483647 h 260"/>
              <a:gd name="T4" fmla="*/ 0 w 174"/>
              <a:gd name="T5" fmla="*/ 0 h 260"/>
              <a:gd name="T6" fmla="*/ 0 w 174"/>
              <a:gd name="T7" fmla="*/ 2147483647 h 260"/>
              <a:gd name="T8" fmla="*/ 2147483647 w 174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260"/>
              <a:gd name="T17" fmla="*/ 174 w 174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260">
                <a:moveTo>
                  <a:pt x="150" y="260"/>
                </a:moveTo>
                <a:cubicBezTo>
                  <a:pt x="165" y="234"/>
                  <a:pt x="174" y="204"/>
                  <a:pt x="174" y="174"/>
                </a:cubicBezTo>
                <a:cubicBezTo>
                  <a:pt x="174" y="77"/>
                  <a:pt x="96" y="0"/>
                  <a:pt x="0" y="0"/>
                </a:cubicBezTo>
                <a:lnTo>
                  <a:pt x="0" y="174"/>
                </a:lnTo>
                <a:lnTo>
                  <a:pt x="150" y="260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3" name="未知"/>
          <p:cNvSpPr/>
          <p:nvPr/>
        </p:nvSpPr>
        <p:spPr bwMode="auto">
          <a:xfrm>
            <a:off x="4602164" y="3346450"/>
            <a:ext cx="2981325" cy="1708150"/>
          </a:xfrm>
          <a:custGeom>
            <a:avLst/>
            <a:gdLst>
              <a:gd name="T0" fmla="*/ 0 w 301"/>
              <a:gd name="T1" fmla="*/ 2147483647 h 173"/>
              <a:gd name="T2" fmla="*/ 2147483647 w 301"/>
              <a:gd name="T3" fmla="*/ 2147483647 h 173"/>
              <a:gd name="T4" fmla="*/ 2147483647 w 301"/>
              <a:gd name="T5" fmla="*/ 2147483647 h 173"/>
              <a:gd name="T6" fmla="*/ 2147483647 w 301"/>
              <a:gd name="T7" fmla="*/ 0 h 173"/>
              <a:gd name="T8" fmla="*/ 0 w 301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173"/>
              <a:gd name="T17" fmla="*/ 301 w 301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173">
                <a:moveTo>
                  <a:pt x="0" y="86"/>
                </a:moveTo>
                <a:cubicBezTo>
                  <a:pt x="31" y="140"/>
                  <a:pt x="88" y="173"/>
                  <a:pt x="151" y="173"/>
                </a:cubicBezTo>
                <a:cubicBezTo>
                  <a:pt x="213" y="173"/>
                  <a:pt x="270" y="140"/>
                  <a:pt x="301" y="86"/>
                </a:cubicBezTo>
                <a:lnTo>
                  <a:pt x="151" y="0"/>
                </a:lnTo>
                <a:lnTo>
                  <a:pt x="0" y="86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38" name="Group 10"/>
          <p:cNvGrpSpPr/>
          <p:nvPr/>
        </p:nvGrpSpPr>
        <p:grpSpPr bwMode="auto">
          <a:xfrm rot="650306">
            <a:off x="4941888" y="2179638"/>
            <a:ext cx="2336800" cy="2330450"/>
            <a:chOff x="0" y="0"/>
            <a:chExt cx="1136" cy="1134"/>
          </a:xfrm>
          <a:solidFill>
            <a:srgbClr val="314865"/>
          </a:solidFill>
        </p:grpSpPr>
        <p:sp>
          <p:nvSpPr>
            <p:cNvPr id="139" name="Oval 11"/>
            <p:cNvSpPr>
              <a:spLocks noChangeArrowheads="1"/>
            </p:cNvSpPr>
            <p:nvPr/>
          </p:nvSpPr>
          <p:spPr bwMode="auto">
            <a:xfrm>
              <a:off x="0" y="0"/>
              <a:ext cx="1136" cy="1134"/>
            </a:xfrm>
            <a:prstGeom prst="ellipse">
              <a:avLst/>
            </a:prstGeom>
            <a:grpFill/>
            <a:ln w="38100" cmpd="sng">
              <a:solidFill>
                <a:schemeClr val="bg2"/>
              </a:solidFill>
              <a:rou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0" name="Oval 12"/>
            <p:cNvSpPr>
              <a:spLocks noChangeArrowheads="1"/>
            </p:cNvSpPr>
            <p:nvPr/>
          </p:nvSpPr>
          <p:spPr bwMode="auto">
            <a:xfrm>
              <a:off x="64" y="62"/>
              <a:ext cx="1008" cy="1010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  <a:round/>
            </a:ln>
          </p:spPr>
          <p:txBody>
            <a:bodyPr wrap="none" anchor="ctr"/>
            <a:lstStyle>
              <a:lvl1pPr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41" name="WordArt 17"/>
          <p:cNvSpPr>
            <a:spLocks noChangeArrowheads="1" noChangeShapeType="1"/>
          </p:cNvSpPr>
          <p:nvPr/>
        </p:nvSpPr>
        <p:spPr bwMode="auto">
          <a:xfrm>
            <a:off x="5247120" y="2885078"/>
            <a:ext cx="1720850" cy="919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10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</a:t>
            </a:r>
            <a:endParaRPr lang="en-US" altLang="zh-CN" sz="1000" kern="10" dirty="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zh-CN" altLang="en-US" sz="10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考核体系</a:t>
            </a:r>
          </a:p>
        </p:txBody>
      </p:sp>
      <p:sp>
        <p:nvSpPr>
          <p:cNvPr id="142" name="Rectangle 18"/>
          <p:cNvSpPr>
            <a:spLocks noChangeArrowheads="1"/>
          </p:cNvSpPr>
          <p:nvPr/>
        </p:nvSpPr>
        <p:spPr bwMode="auto">
          <a:xfrm>
            <a:off x="617004" y="1471612"/>
            <a:ext cx="358060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定期评价供应商的资质</a:t>
            </a:r>
          </a:p>
          <a:p>
            <a:pPr eaLnBrk="1" hangingPunct="1"/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确保资质在有效期范围之内</a:t>
            </a: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确保资质属实，符合国家各项规定（税务要求、法律法规要求）</a:t>
            </a:r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8204031" y="1606792"/>
            <a:ext cx="3292569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定期评价供应商的能力</a:t>
            </a:r>
          </a:p>
          <a:p>
            <a:pPr algn="ctr" eaLnBrk="1" hangingPunct="1"/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提升供货质量的稳定性</a:t>
            </a: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提高改善品质的能力和    效率</a:t>
            </a: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3.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确保供货周期的安全性</a:t>
            </a: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4912070" y="5069372"/>
            <a:ext cx="392023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定期评价供应商的服务</a:t>
            </a:r>
          </a:p>
          <a:p>
            <a:pPr eaLnBrk="1" hangingPunct="1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优化付款条件（我公司需改善）</a:t>
            </a: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提升服务质量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46" name="直接连接符 14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文本框 14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</a:p>
          </p:txBody>
        </p:sp>
        <p:sp>
          <p:nvSpPr>
            <p:cNvPr id="148" name="矩形 147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41" grpId="0"/>
      <p:bldP spid="142" grpId="0"/>
      <p:bldP spid="143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/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0" name="等腰三角形 199"/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347381" y="1736497"/>
            <a:ext cx="6206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   2017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年我部门在公司领导的支持下和各部门同事的配合下，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认真履行职责，遵守公司各项规章制度，积极发挥部门团队合作精神、齐心协力基本完成了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年各项采购工作。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l" fontAlgn="t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   作为公司的花钱部门，我部树立“为公司节约每一分钱”的观念。坚持“同等质量比价格，同等价格比质量，最大限度为公司节约成本”的工作原则。现将一年来的主要工作情况述职如下：  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1079854" y="859334"/>
            <a:ext cx="790043" cy="1754326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序言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04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zh-CN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年不足反省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2017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年不足反省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6" name="Shape 539"/>
          <p:cNvSpPr/>
          <p:nvPr/>
        </p:nvSpPr>
        <p:spPr bwMode="auto">
          <a:xfrm>
            <a:off x="1459705" y="2258218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Shape 542"/>
          <p:cNvSpPr/>
          <p:nvPr/>
        </p:nvSpPr>
        <p:spPr bwMode="auto">
          <a:xfrm>
            <a:off x="2424905" y="2658268"/>
            <a:ext cx="563563" cy="469900"/>
          </a:xfrm>
          <a:custGeom>
            <a:avLst/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Shape 544"/>
          <p:cNvSpPr/>
          <p:nvPr/>
        </p:nvSpPr>
        <p:spPr bwMode="auto">
          <a:xfrm>
            <a:off x="3685380" y="2256631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Shape 547"/>
          <p:cNvSpPr/>
          <p:nvPr/>
        </p:nvSpPr>
        <p:spPr bwMode="auto">
          <a:xfrm>
            <a:off x="4679155" y="2653506"/>
            <a:ext cx="585788" cy="487362"/>
          </a:xfrm>
          <a:custGeom>
            <a:avLst/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Shape 549"/>
          <p:cNvSpPr/>
          <p:nvPr/>
        </p:nvSpPr>
        <p:spPr bwMode="auto">
          <a:xfrm>
            <a:off x="5915818" y="2256631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Shape 553"/>
          <p:cNvSpPr/>
          <p:nvPr/>
        </p:nvSpPr>
        <p:spPr bwMode="auto">
          <a:xfrm>
            <a:off x="6957218" y="2640806"/>
            <a:ext cx="584200" cy="488950"/>
          </a:xfrm>
          <a:custGeom>
            <a:avLst/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Shape 555"/>
          <p:cNvSpPr/>
          <p:nvPr/>
        </p:nvSpPr>
        <p:spPr bwMode="auto">
          <a:xfrm>
            <a:off x="8144668" y="2256631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Shape 559"/>
          <p:cNvSpPr/>
          <p:nvPr/>
        </p:nvSpPr>
        <p:spPr bwMode="auto">
          <a:xfrm>
            <a:off x="9173368" y="2640806"/>
            <a:ext cx="573087" cy="479425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0" name="Subtitle 2"/>
          <p:cNvSpPr txBox="1"/>
          <p:nvPr/>
        </p:nvSpPr>
        <p:spPr bwMode="auto">
          <a:xfrm>
            <a:off x="1331520" y="3917156"/>
            <a:ext cx="2750331" cy="15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新供方开发不足</a:t>
            </a:r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对新供方开发重视程度不够，人员分工不明确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供方管理水平欠缺 </a:t>
            </a:r>
          </a:p>
        </p:txBody>
      </p:sp>
      <p:sp>
        <p:nvSpPr>
          <p:cNvPr id="51" name="Subtitle 2"/>
          <p:cNvSpPr txBox="1"/>
          <p:nvPr/>
        </p:nvSpPr>
        <p:spPr bwMode="auto">
          <a:xfrm>
            <a:off x="4839102" y="3917156"/>
            <a:ext cx="2750331" cy="16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供货不及时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付款抱怨导致供货受影响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部分采购件采购周期较长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在技术、生产等部门之间未起到一个很好的沟通桥梁作用</a:t>
            </a:r>
          </a:p>
        </p:txBody>
      </p:sp>
      <p:sp>
        <p:nvSpPr>
          <p:cNvPr id="52" name="Subtitle 2"/>
          <p:cNvSpPr txBox="1"/>
          <p:nvPr/>
        </p:nvSpPr>
        <p:spPr bwMode="auto">
          <a:xfrm>
            <a:off x="8144668" y="3917156"/>
            <a:ext cx="2750331" cy="118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采购合格率不稳定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与供应商沟通不足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供应商改善品质能力有限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48" grpId="0" animBg="1"/>
      <p:bldP spid="50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2017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年不足反省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6" name="任意多边形 1"/>
          <p:cNvSpPr/>
          <p:nvPr/>
        </p:nvSpPr>
        <p:spPr>
          <a:xfrm>
            <a:off x="7320136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任意多边形 2"/>
          <p:cNvSpPr/>
          <p:nvPr/>
        </p:nvSpPr>
        <p:spPr>
          <a:xfrm>
            <a:off x="5902434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任意多边形 3"/>
          <p:cNvSpPr/>
          <p:nvPr/>
        </p:nvSpPr>
        <p:spPr>
          <a:xfrm>
            <a:off x="4484732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任意多边形 4"/>
          <p:cNvSpPr/>
          <p:nvPr/>
        </p:nvSpPr>
        <p:spPr>
          <a:xfrm>
            <a:off x="3067030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86074" y="5320447"/>
            <a:ext cx="2164411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工作态度散漫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564409" y="5656814"/>
            <a:ext cx="2614095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不大接受同事建议</a:t>
            </a: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见面不主动打招呼</a:t>
            </a:r>
          </a:p>
        </p:txBody>
      </p:sp>
      <p:sp>
        <p:nvSpPr>
          <p:cNvPr id="48" name="矩形 47"/>
          <p:cNvSpPr/>
          <p:nvPr/>
        </p:nvSpPr>
        <p:spPr>
          <a:xfrm>
            <a:off x="3986794" y="1043466"/>
            <a:ext cx="1463317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工作过于自我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3950477" y="1390107"/>
            <a:ext cx="2055031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客户追踪不及时</a:t>
            </a: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请假迟到比较多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6762983" y="4415112"/>
            <a:ext cx="1" cy="368593"/>
          </a:xfrm>
          <a:prstGeom prst="line">
            <a:avLst/>
          </a:pr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091496" y="4859073"/>
            <a:ext cx="2046320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添加标题内容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6417084" y="5174512"/>
            <a:ext cx="1728946" cy="62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请替换文字内容，修改文字内容，也可以直接复制你的内容到此。</a:t>
            </a:r>
          </a:p>
        </p:txBody>
      </p:sp>
      <p:sp>
        <p:nvSpPr>
          <p:cNvPr id="53" name="矩形 52"/>
          <p:cNvSpPr/>
          <p:nvPr/>
        </p:nvSpPr>
        <p:spPr>
          <a:xfrm>
            <a:off x="8456659" y="1148598"/>
            <a:ext cx="1649619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管理职责不合格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37291" y="1464037"/>
            <a:ext cx="1871528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约客监督督促不及时</a:t>
            </a: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工作计划安排不合理</a:t>
            </a:r>
          </a:p>
        </p:txBody>
      </p:sp>
      <p:sp>
        <p:nvSpPr>
          <p:cNvPr id="55" name="圆角矩形 6"/>
          <p:cNvSpPr/>
          <p:nvPr/>
        </p:nvSpPr>
        <p:spPr>
          <a:xfrm>
            <a:off x="5251691" y="2000948"/>
            <a:ext cx="362369" cy="738224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6" name="圆角矩形 6"/>
          <p:cNvSpPr/>
          <p:nvPr/>
        </p:nvSpPr>
        <p:spPr>
          <a:xfrm flipH="1">
            <a:off x="7674799" y="1428294"/>
            <a:ext cx="331342" cy="738224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7" name="圆角矩形 6"/>
          <p:cNvSpPr/>
          <p:nvPr/>
        </p:nvSpPr>
        <p:spPr>
          <a:xfrm flipV="1">
            <a:off x="3194137" y="4542707"/>
            <a:ext cx="726488" cy="437021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45672 w 558190"/>
              <a:gd name="connsiteY1-82" fmla="*/ 0 h 983247"/>
              <a:gd name="connsiteX2-83" fmla="*/ 558190 w 558190"/>
              <a:gd name="connsiteY2-84" fmla="*/ 112518 h 983247"/>
              <a:gd name="connsiteX3-85" fmla="*/ 556463 w 558190"/>
              <a:gd name="connsiteY3-86" fmla="*/ 541893 h 983247"/>
              <a:gd name="connsiteX4-87" fmla="*/ 558190 w 558190"/>
              <a:gd name="connsiteY4-88" fmla="*/ 983247 h 983247"/>
              <a:gd name="connsiteX0-89" fmla="*/ 0 w 558190"/>
              <a:gd name="connsiteY0-90" fmla="*/ 0 h 541893"/>
              <a:gd name="connsiteX1-91" fmla="*/ 445672 w 558190"/>
              <a:gd name="connsiteY1-92" fmla="*/ 0 h 541893"/>
              <a:gd name="connsiteX2-93" fmla="*/ 558190 w 558190"/>
              <a:gd name="connsiteY2-94" fmla="*/ 112518 h 541893"/>
              <a:gd name="connsiteX3-95" fmla="*/ 556463 w 558190"/>
              <a:gd name="connsiteY3-96" fmla="*/ 541893 h 541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541893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cubicBezTo>
                  <a:pt x="557614" y="255643"/>
                  <a:pt x="557039" y="398768"/>
                  <a:pt x="556463" y="541893"/>
                </a:cubicBez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48" grpId="0"/>
      <p:bldP spid="49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396868" y="632968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05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zh-CN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年工作规划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空心弧 36"/>
          <p:cNvSpPr/>
          <p:nvPr/>
        </p:nvSpPr>
        <p:spPr>
          <a:xfrm rot="5400000">
            <a:off x="4202852" y="18716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8" name="空心弧 37"/>
          <p:cNvSpPr/>
          <p:nvPr/>
        </p:nvSpPr>
        <p:spPr>
          <a:xfrm rot="5400000">
            <a:off x="4217457" y="36663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9" name="空心弧 38"/>
          <p:cNvSpPr/>
          <p:nvPr/>
        </p:nvSpPr>
        <p:spPr>
          <a:xfrm rot="16200000" flipH="1">
            <a:off x="6090622" y="18716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0" name="空心弧 39"/>
          <p:cNvSpPr/>
          <p:nvPr/>
        </p:nvSpPr>
        <p:spPr>
          <a:xfrm rot="16200000" flipH="1">
            <a:off x="6090622" y="36663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94352" y="2059423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巩固专业技能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394352" y="2511149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熟悉产品的质量要求；</a:t>
            </a: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加强与供应商关于产品质量的交流 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定期比价，议价，降低采购成本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94352" y="3942814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开拓学习能力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394352" y="4394540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拓宽市场信息的收集渠道</a:t>
            </a: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提高的采购风险意识，有效避免出现采购事故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607682" y="2059423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eaLnBrk="0" hangingPunct="0">
              <a:defRPr/>
            </a:pP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提升沟通技巧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10724" y="2511149"/>
            <a:ext cx="3704435" cy="52321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加强与其他部门的沟通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  <a:p>
            <a:pPr algn="r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加强与供应商的沟通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07682" y="3942814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增强服务意识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10724" y="4394540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日常工作服务于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各个部门，提高服务对象满意度。</a:t>
            </a: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需提高内部管理水平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2018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年工作规划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39" grpId="0" bldLvl="0" animBg="1"/>
      <p:bldP spid="40" grpId="0" bldLvl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198" y="1607989"/>
            <a:ext cx="11176000" cy="563562"/>
          </a:xfrm>
          <a:solidFill>
            <a:srgbClr val="218381"/>
          </a:solidFill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总结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232899" y="3000219"/>
            <a:ext cx="10344971" cy="2172518"/>
          </a:xfrm>
          <a:prstGeom prst="rect">
            <a:avLst/>
          </a:prstGeom>
          <a:solidFill>
            <a:srgbClr val="314865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以上是我部门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年度工作总结，俗话说：“点点滴滴，造就不凡”，在以后的工作中，不管工作是困难重重的还是多彩多姿的，我部门都要不断积累经验，与各位同事一起“勤奋严谨，协作创新”努力提高部门文化素质和各种工作技能，为公司的发展做出更大的贡献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2018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年工作规划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300292" y="1889864"/>
            <a:ext cx="9655728" cy="1107996"/>
          </a:xfrm>
          <a:prstGeom prst="rect">
            <a:avLst/>
          </a:prstGeom>
          <a:solidFill>
            <a:srgbClr val="31486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感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谢一路有你</a:t>
            </a:r>
          </a:p>
        </p:txBody>
      </p:sp>
      <p:sp>
        <p:nvSpPr>
          <p:cNvPr id="14" name="矩形 13"/>
          <p:cNvSpPr/>
          <p:nvPr/>
        </p:nvSpPr>
        <p:spPr>
          <a:xfrm>
            <a:off x="2726423" y="3576816"/>
            <a:ext cx="6400798" cy="5810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PLANNING FOR SIMPLE BUSINESS</a:t>
            </a:r>
            <a:endParaRPr lang="zh-CN" altLang="en-US" sz="2400" b="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3675005" y="4571246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03396" y="4571246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99845" y="852473"/>
            <a:ext cx="2758272" cy="837788"/>
            <a:chOff x="4602145" y="211015"/>
            <a:chExt cx="2758272" cy="837788"/>
          </a:xfrm>
        </p:grpSpPr>
        <p:sp>
          <p:nvSpPr>
            <p:cNvPr id="30" name="流程图: 终止 2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流程图: 终止 30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2" name="流程图: 终止 31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34874" y="0"/>
            <a:ext cx="1343025" cy="2160396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MH_Others_1"/>
          <p:cNvSpPr txBox="1"/>
          <p:nvPr>
            <p:custDataLst>
              <p:tags r:id="rId1"/>
            </p:custDataLst>
          </p:nvPr>
        </p:nvSpPr>
        <p:spPr>
          <a:xfrm>
            <a:off x="1434874" y="0"/>
            <a:ext cx="1343025" cy="16619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目 </a:t>
            </a:r>
            <a:endParaRPr lang="en-US" altLang="zh-CN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录</a:t>
            </a:r>
          </a:p>
        </p:txBody>
      </p:sp>
      <p:sp>
        <p:nvSpPr>
          <p:cNvPr id="12" name="MH_Others_1"/>
          <p:cNvSpPr txBox="1"/>
          <p:nvPr>
            <p:custDataLst>
              <p:tags r:id="rId2"/>
            </p:custDataLst>
          </p:nvPr>
        </p:nvSpPr>
        <p:spPr>
          <a:xfrm>
            <a:off x="1451418" y="1766523"/>
            <a:ext cx="1343025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CONTENTS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600056" y="1236156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年度重要物资采购</a:t>
            </a:r>
          </a:p>
        </p:txBody>
      </p:sp>
      <p:sp>
        <p:nvSpPr>
          <p:cNvPr id="67" name="矩形 66"/>
          <p:cNvSpPr/>
          <p:nvPr/>
        </p:nvSpPr>
        <p:spPr>
          <a:xfrm>
            <a:off x="6600056" y="232566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</a:p>
        </p:txBody>
      </p:sp>
      <p:sp>
        <p:nvSpPr>
          <p:cNvPr id="68" name="矩形 67"/>
          <p:cNvSpPr/>
          <p:nvPr/>
        </p:nvSpPr>
        <p:spPr>
          <a:xfrm>
            <a:off x="6600056" y="341517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供应商的管理与开发</a:t>
            </a:r>
          </a:p>
        </p:txBody>
      </p:sp>
      <p:sp>
        <p:nvSpPr>
          <p:cNvPr id="69" name="矩形 68"/>
          <p:cNvSpPr/>
          <p:nvPr/>
        </p:nvSpPr>
        <p:spPr>
          <a:xfrm>
            <a:off x="6600056" y="450468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年不足反省</a:t>
            </a:r>
          </a:p>
        </p:txBody>
      </p:sp>
      <p:sp>
        <p:nvSpPr>
          <p:cNvPr id="70" name="矩形 69"/>
          <p:cNvSpPr/>
          <p:nvPr/>
        </p:nvSpPr>
        <p:spPr>
          <a:xfrm>
            <a:off x="6600056" y="5594194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年工作规划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343050" y="1160643"/>
            <a:ext cx="1752950" cy="605880"/>
            <a:chOff x="4343050" y="1160643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3" name="组合 2"/>
            <p:cNvGrpSpPr/>
            <p:nvPr/>
          </p:nvGrpSpPr>
          <p:grpSpPr>
            <a:xfrm>
              <a:off x="4343050" y="1160643"/>
              <a:ext cx="1752950" cy="605880"/>
              <a:chOff x="4602145" y="211015"/>
              <a:chExt cx="2298560" cy="794460"/>
            </a:xfrm>
          </p:grpSpPr>
          <p:sp>
            <p:nvSpPr>
              <p:cNvPr id="24" name="流程图: 终止 23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" name="流程图: 终止 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872741" y="1179527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43050" y="2250972"/>
            <a:ext cx="1752950" cy="605880"/>
            <a:chOff x="4343050" y="2250972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4343050" y="2250972"/>
              <a:ext cx="1752950" cy="605880"/>
              <a:chOff x="4602145" y="211015"/>
              <a:chExt cx="2298560" cy="794460"/>
            </a:xfrm>
          </p:grpSpPr>
          <p:sp>
            <p:nvSpPr>
              <p:cNvPr id="51" name="流程图: 终止 50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流程图: 终止 5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流程图: 终止 5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4872741" y="229169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43050" y="3341301"/>
            <a:ext cx="1752950" cy="605880"/>
            <a:chOff x="4343050" y="3341301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4343050" y="3341301"/>
              <a:ext cx="1752950" cy="605880"/>
              <a:chOff x="4602145" y="211015"/>
              <a:chExt cx="2298560" cy="794460"/>
            </a:xfrm>
          </p:grpSpPr>
          <p:sp>
            <p:nvSpPr>
              <p:cNvPr id="55" name="流程图: 终止 54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6" name="流程图: 终止 55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流程图: 终止 56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872741" y="3403855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43050" y="4431630"/>
            <a:ext cx="1752950" cy="607609"/>
            <a:chOff x="4343050" y="4431630"/>
            <a:chExt cx="1752950" cy="607609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4343050" y="4431630"/>
              <a:ext cx="1752950" cy="605880"/>
              <a:chOff x="4602145" y="211015"/>
              <a:chExt cx="2298560" cy="794460"/>
            </a:xfrm>
          </p:grpSpPr>
          <p:sp>
            <p:nvSpPr>
              <p:cNvPr id="59" name="流程图: 终止 58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0" name="流程图: 终止 59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1" name="流程图: 终止 60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4872741" y="4516019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43050" y="5521958"/>
            <a:ext cx="1752950" cy="629443"/>
            <a:chOff x="4343050" y="5521958"/>
            <a:chExt cx="1752950" cy="629443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4343050" y="5521958"/>
              <a:ext cx="1752950" cy="605880"/>
              <a:chOff x="4602145" y="211015"/>
              <a:chExt cx="2298560" cy="794460"/>
            </a:xfrm>
          </p:grpSpPr>
          <p:sp>
            <p:nvSpPr>
              <p:cNvPr id="63" name="流程图: 终止 62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4" name="流程图: 终止 63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5" name="流程图: 终止 64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872741" y="562818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8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/>
          <p:bldP spid="12" grpId="0"/>
          <p:bldP spid="66" grpId="0" animBg="1"/>
          <p:bldP spid="67" grpId="0" animBg="1"/>
          <p:bldP spid="68" grpId="0" animBg="1"/>
          <p:bldP spid="69" grpId="0" animBg="1"/>
          <p:bldP spid="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8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/>
          <p:bldP spid="12" grpId="0"/>
          <p:bldP spid="66" grpId="0" animBg="1"/>
          <p:bldP spid="67" grpId="0" animBg="1"/>
          <p:bldP spid="68" grpId="0" animBg="1"/>
          <p:bldP spid="69" grpId="0" animBg="1"/>
          <p:bldP spid="7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01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年度重要物资采购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6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5385" y="737667"/>
            <a:ext cx="11741229" cy="3715691"/>
          </a:xfrm>
          <a:prstGeom prst="rect">
            <a:avLst/>
          </a:prstGeom>
          <a:pattFill prst="pct3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</p:pic>
      <p:sp>
        <p:nvSpPr>
          <p:cNvPr id="53" name="Text Placeholder 1"/>
          <p:cNvSpPr txBox="1"/>
          <p:nvPr/>
        </p:nvSpPr>
        <p:spPr>
          <a:xfrm>
            <a:off x="450772" y="4748592"/>
            <a:ext cx="3655129" cy="3598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XXXXX</a:t>
            </a: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采购汇总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225385" y="5299316"/>
            <a:ext cx="11741229" cy="0"/>
          </a:xfrm>
          <a:prstGeom prst="line">
            <a:avLst/>
          </a:prstGeom>
          <a:noFill/>
          <a:ln w="9525" cap="flat" cmpd="sng" algn="ctr">
            <a:solidFill>
              <a:srgbClr val="46556A"/>
            </a:solidFill>
            <a:prstDash val="solid"/>
          </a:ln>
          <a:effectLst/>
        </p:spPr>
      </p:cxn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323606" y="5545114"/>
            <a:ext cx="11643007" cy="77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年全年完成采购约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，比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2016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年同比增加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28%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采购量，其中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10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月份采购量是同比增加最高的一个月份。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主要供应商五家，分别为：整整、宣国、十佳、地点、某某，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年五家供货商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1-12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月合计开票金额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万元。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1689891" y="1377263"/>
            <a:ext cx="4077971" cy="2442211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solidFill>
              <a:srgbClr val="314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025193" y="1604185"/>
            <a:ext cx="3096617" cy="196969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0" name="Rectangle 4"/>
          <p:cNvSpPr/>
          <p:nvPr/>
        </p:nvSpPr>
        <p:spPr>
          <a:xfrm>
            <a:off x="5644863" y="3819473"/>
            <a:ext cx="3055428" cy="167867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5981927" y="2964983"/>
            <a:ext cx="2927336" cy="21572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6288969" y="4474144"/>
            <a:ext cx="231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工作的及时性和时效性</a:t>
            </a:r>
          </a:p>
        </p:txBody>
      </p:sp>
      <p:grpSp>
        <p:nvGrpSpPr>
          <p:cNvPr id="83" name="Group 9"/>
          <p:cNvGrpSpPr/>
          <p:nvPr/>
        </p:nvGrpSpPr>
        <p:grpSpPr>
          <a:xfrm>
            <a:off x="1602049" y="5335982"/>
            <a:ext cx="6511752" cy="1281411"/>
            <a:chOff x="6371772" y="1945338"/>
            <a:chExt cx="6511752" cy="1281410"/>
          </a:xfrm>
        </p:grpSpPr>
        <p:sp>
          <p:nvSpPr>
            <p:cNvPr id="85" name="Subtitle 2"/>
            <p:cNvSpPr txBox="1"/>
            <p:nvPr/>
          </p:nvSpPr>
          <p:spPr>
            <a:xfrm>
              <a:off x="6371772" y="2396743"/>
              <a:ext cx="6511752" cy="83000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工作比其它工作，更讲究一个轻重缓急，在轻重缓急的基础上，要迅速及时的处理掉重要及紧急的事务，如果这点做不好，将直接会导致客人的投诉，影响企业形象，从出国留学网经营角度来看，我们是服务性企业，及时快速的采购就是最好的服务。</a:t>
              </a:r>
            </a:p>
          </p:txBody>
        </p:sp>
        <p:sp>
          <p:nvSpPr>
            <p:cNvPr id="86" name="TextBox 12"/>
            <p:cNvSpPr txBox="1"/>
            <p:nvPr/>
          </p:nvSpPr>
          <p:spPr>
            <a:xfrm>
              <a:off x="6371772" y="1945338"/>
              <a:ext cx="2925801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5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工作的及时性和时效性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194"/>
          <p:cNvSpPr txBox="1"/>
          <p:nvPr/>
        </p:nvSpPr>
        <p:spPr>
          <a:xfrm>
            <a:off x="5726037" y="1878224"/>
            <a:ext cx="23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程序的重要性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849178" y="2411898"/>
            <a:ext cx="3141289" cy="1"/>
          </a:xfrm>
          <a:prstGeom prst="line">
            <a:avLst/>
          </a:prstGeom>
          <a:ln w="19050">
            <a:solidFill>
              <a:srgbClr val="314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7"/>
          <p:cNvSpPr txBox="1"/>
          <p:nvPr/>
        </p:nvSpPr>
        <p:spPr>
          <a:xfrm>
            <a:off x="5726037" y="2904580"/>
            <a:ext cx="4250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平时工作中为了更好的更快的完成工作，总想这跳过一些繁琐的程序，我想这可能是我们每个采购员都曾想过的问题，但恰恰就是这些程序，在规范这我们的工作，这些程序也是前辈们在自己工作多年的基础上总结建立的，有可行性，如果脱离了其中的某个环节，工作可能就会出问题。</a:t>
            </a:r>
          </a:p>
        </p:txBody>
      </p:sp>
      <p:sp>
        <p:nvSpPr>
          <p:cNvPr id="47" name="矩形 46"/>
          <p:cNvSpPr/>
          <p:nvPr/>
        </p:nvSpPr>
        <p:spPr>
          <a:xfrm>
            <a:off x="-13312" y="1774181"/>
            <a:ext cx="5331846" cy="374303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044718" y="1774182"/>
            <a:ext cx="1160595" cy="3743030"/>
          </a:xfrm>
          <a:prstGeom prst="rect">
            <a:avLst/>
          </a:prstGeom>
          <a:solidFill>
            <a:srgbClr val="314865"/>
          </a:solidFill>
          <a:ln w="25400">
            <a:solidFill>
              <a:srgbClr val="31486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40"/>
          <p:cNvSpPr/>
          <p:nvPr/>
        </p:nvSpPr>
        <p:spPr bwMode="auto">
          <a:xfrm>
            <a:off x="2640013" y="1368426"/>
            <a:ext cx="2346325" cy="1181100"/>
          </a:xfrm>
          <a:custGeom>
            <a:avLst/>
            <a:gdLst>
              <a:gd name="T0" fmla="*/ 1091 w 1091"/>
              <a:gd name="T1" fmla="*/ 491 h 550"/>
              <a:gd name="T2" fmla="*/ 1032 w 1091"/>
              <a:gd name="T3" fmla="*/ 550 h 550"/>
              <a:gd name="T4" fmla="*/ 973 w 1091"/>
              <a:gd name="T5" fmla="*/ 491 h 550"/>
              <a:gd name="T6" fmla="*/ 1008 w 1091"/>
              <a:gd name="T7" fmla="*/ 491 h 550"/>
              <a:gd name="T8" fmla="*/ 527 w 1091"/>
              <a:gd name="T9" fmla="*/ 44 h 550"/>
              <a:gd name="T10" fmla="*/ 44 w 1091"/>
              <a:gd name="T11" fmla="*/ 527 h 550"/>
              <a:gd name="T12" fmla="*/ 44 w 1091"/>
              <a:gd name="T13" fmla="*/ 527 h 550"/>
              <a:gd name="T14" fmla="*/ 0 w 1091"/>
              <a:gd name="T15" fmla="*/ 527 h 550"/>
              <a:gd name="T16" fmla="*/ 0 w 1091"/>
              <a:gd name="T17" fmla="*/ 527 h 550"/>
              <a:gd name="T18" fmla="*/ 527 w 1091"/>
              <a:gd name="T19" fmla="*/ 0 h 550"/>
              <a:gd name="T20" fmla="*/ 1052 w 1091"/>
              <a:gd name="T21" fmla="*/ 491 h 550"/>
              <a:gd name="T22" fmla="*/ 1091 w 1091"/>
              <a:gd name="T23" fmla="*/ 491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1" h="550">
                <a:moveTo>
                  <a:pt x="1091" y="491"/>
                </a:moveTo>
                <a:cubicBezTo>
                  <a:pt x="1032" y="550"/>
                  <a:pt x="1032" y="550"/>
                  <a:pt x="1032" y="550"/>
                </a:cubicBezTo>
                <a:cubicBezTo>
                  <a:pt x="973" y="491"/>
                  <a:pt x="973" y="491"/>
                  <a:pt x="973" y="491"/>
                </a:cubicBezTo>
                <a:cubicBezTo>
                  <a:pt x="1008" y="491"/>
                  <a:pt x="1008" y="491"/>
                  <a:pt x="1008" y="491"/>
                </a:cubicBezTo>
                <a:cubicBezTo>
                  <a:pt x="990" y="241"/>
                  <a:pt x="781" y="44"/>
                  <a:pt x="527" y="44"/>
                </a:cubicBezTo>
                <a:cubicBezTo>
                  <a:pt x="260" y="44"/>
                  <a:pt x="44" y="261"/>
                  <a:pt x="44" y="527"/>
                </a:cubicBezTo>
                <a:cubicBezTo>
                  <a:pt x="44" y="527"/>
                  <a:pt x="44" y="527"/>
                  <a:pt x="44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236"/>
                  <a:pt x="236" y="0"/>
                  <a:pt x="527" y="0"/>
                </a:cubicBezTo>
                <a:cubicBezTo>
                  <a:pt x="805" y="0"/>
                  <a:pt x="1034" y="217"/>
                  <a:pt x="1052" y="491"/>
                </a:cubicBezTo>
                <a:lnTo>
                  <a:pt x="1091" y="491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3" name="Freeform 41"/>
          <p:cNvSpPr/>
          <p:nvPr/>
        </p:nvSpPr>
        <p:spPr bwMode="auto">
          <a:xfrm>
            <a:off x="4919663" y="4703764"/>
            <a:ext cx="2346325" cy="1177925"/>
          </a:xfrm>
          <a:custGeom>
            <a:avLst/>
            <a:gdLst>
              <a:gd name="T0" fmla="*/ 1090 w 1090"/>
              <a:gd name="T1" fmla="*/ 59 h 549"/>
              <a:gd name="T2" fmla="*/ 1031 w 1090"/>
              <a:gd name="T3" fmla="*/ 0 h 549"/>
              <a:gd name="T4" fmla="*/ 972 w 1090"/>
              <a:gd name="T5" fmla="*/ 59 h 549"/>
              <a:gd name="T6" fmla="*/ 1008 w 1090"/>
              <a:gd name="T7" fmla="*/ 59 h 549"/>
              <a:gd name="T8" fmla="*/ 526 w 1090"/>
              <a:gd name="T9" fmla="*/ 506 h 549"/>
              <a:gd name="T10" fmla="*/ 43 w 1090"/>
              <a:gd name="T11" fmla="*/ 23 h 549"/>
              <a:gd name="T12" fmla="*/ 43 w 1090"/>
              <a:gd name="T13" fmla="*/ 23 h 549"/>
              <a:gd name="T14" fmla="*/ 0 w 1090"/>
              <a:gd name="T15" fmla="*/ 23 h 549"/>
              <a:gd name="T16" fmla="*/ 0 w 1090"/>
              <a:gd name="T17" fmla="*/ 23 h 549"/>
              <a:gd name="T18" fmla="*/ 526 w 1090"/>
              <a:gd name="T19" fmla="*/ 549 h 549"/>
              <a:gd name="T20" fmla="*/ 1052 w 1090"/>
              <a:gd name="T21" fmla="*/ 59 h 549"/>
              <a:gd name="T22" fmla="*/ 1090 w 1090"/>
              <a:gd name="T23" fmla="*/ 5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0" h="549">
                <a:moveTo>
                  <a:pt x="1090" y="59"/>
                </a:moveTo>
                <a:cubicBezTo>
                  <a:pt x="1031" y="0"/>
                  <a:pt x="1031" y="0"/>
                  <a:pt x="1031" y="0"/>
                </a:cubicBezTo>
                <a:cubicBezTo>
                  <a:pt x="972" y="59"/>
                  <a:pt x="972" y="59"/>
                  <a:pt x="972" y="59"/>
                </a:cubicBezTo>
                <a:cubicBezTo>
                  <a:pt x="1008" y="59"/>
                  <a:pt x="1008" y="59"/>
                  <a:pt x="1008" y="59"/>
                </a:cubicBezTo>
                <a:cubicBezTo>
                  <a:pt x="989" y="308"/>
                  <a:pt x="781" y="506"/>
                  <a:pt x="526" y="506"/>
                </a:cubicBezTo>
                <a:cubicBezTo>
                  <a:pt x="260" y="506"/>
                  <a:pt x="43" y="289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13"/>
                  <a:pt x="236" y="549"/>
                  <a:pt x="526" y="549"/>
                </a:cubicBezTo>
                <a:cubicBezTo>
                  <a:pt x="805" y="549"/>
                  <a:pt x="1033" y="332"/>
                  <a:pt x="1052" y="59"/>
                </a:cubicBezTo>
                <a:lnTo>
                  <a:pt x="1090" y="59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" name="Freeform 42"/>
          <p:cNvSpPr/>
          <p:nvPr/>
        </p:nvSpPr>
        <p:spPr bwMode="auto">
          <a:xfrm>
            <a:off x="7265988" y="1368426"/>
            <a:ext cx="2346325" cy="1181100"/>
          </a:xfrm>
          <a:custGeom>
            <a:avLst/>
            <a:gdLst>
              <a:gd name="T0" fmla="*/ 1091 w 1091"/>
              <a:gd name="T1" fmla="*/ 491 h 550"/>
              <a:gd name="T2" fmla="*/ 1032 w 1091"/>
              <a:gd name="T3" fmla="*/ 550 h 550"/>
              <a:gd name="T4" fmla="*/ 973 w 1091"/>
              <a:gd name="T5" fmla="*/ 491 h 550"/>
              <a:gd name="T6" fmla="*/ 1009 w 1091"/>
              <a:gd name="T7" fmla="*/ 491 h 550"/>
              <a:gd name="T8" fmla="*/ 527 w 1091"/>
              <a:gd name="T9" fmla="*/ 44 h 550"/>
              <a:gd name="T10" fmla="*/ 44 w 1091"/>
              <a:gd name="T11" fmla="*/ 527 h 550"/>
              <a:gd name="T12" fmla="*/ 44 w 1091"/>
              <a:gd name="T13" fmla="*/ 527 h 550"/>
              <a:gd name="T14" fmla="*/ 0 w 1091"/>
              <a:gd name="T15" fmla="*/ 527 h 550"/>
              <a:gd name="T16" fmla="*/ 0 w 1091"/>
              <a:gd name="T17" fmla="*/ 527 h 550"/>
              <a:gd name="T18" fmla="*/ 527 w 1091"/>
              <a:gd name="T19" fmla="*/ 0 h 550"/>
              <a:gd name="T20" fmla="*/ 1053 w 1091"/>
              <a:gd name="T21" fmla="*/ 491 h 550"/>
              <a:gd name="T22" fmla="*/ 1091 w 1091"/>
              <a:gd name="T23" fmla="*/ 491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1" h="550">
                <a:moveTo>
                  <a:pt x="1091" y="491"/>
                </a:moveTo>
                <a:cubicBezTo>
                  <a:pt x="1032" y="550"/>
                  <a:pt x="1032" y="550"/>
                  <a:pt x="1032" y="550"/>
                </a:cubicBezTo>
                <a:cubicBezTo>
                  <a:pt x="973" y="491"/>
                  <a:pt x="973" y="491"/>
                  <a:pt x="973" y="491"/>
                </a:cubicBezTo>
                <a:cubicBezTo>
                  <a:pt x="1009" y="491"/>
                  <a:pt x="1009" y="491"/>
                  <a:pt x="1009" y="491"/>
                </a:cubicBezTo>
                <a:cubicBezTo>
                  <a:pt x="990" y="241"/>
                  <a:pt x="781" y="44"/>
                  <a:pt x="527" y="44"/>
                </a:cubicBezTo>
                <a:cubicBezTo>
                  <a:pt x="261" y="44"/>
                  <a:pt x="44" y="261"/>
                  <a:pt x="44" y="527"/>
                </a:cubicBezTo>
                <a:cubicBezTo>
                  <a:pt x="44" y="527"/>
                  <a:pt x="44" y="527"/>
                  <a:pt x="44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236"/>
                  <a:pt x="237" y="0"/>
                  <a:pt x="527" y="0"/>
                </a:cubicBezTo>
                <a:cubicBezTo>
                  <a:pt x="805" y="0"/>
                  <a:pt x="1034" y="217"/>
                  <a:pt x="1053" y="491"/>
                </a:cubicBezTo>
                <a:lnTo>
                  <a:pt x="1091" y="491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1581150" y="2481264"/>
            <a:ext cx="2058988" cy="2085975"/>
            <a:chOff x="1581150" y="2481264"/>
            <a:chExt cx="2058988" cy="2085975"/>
          </a:xfrm>
        </p:grpSpPr>
        <p:sp>
          <p:nvSpPr>
            <p:cNvPr id="106" name="Freeform 32"/>
            <p:cNvSpPr>
              <a:spLocks noEditPoints="1"/>
            </p:cNvSpPr>
            <p:nvPr/>
          </p:nvSpPr>
          <p:spPr bwMode="auto">
            <a:xfrm>
              <a:off x="1581150" y="2713039"/>
              <a:ext cx="1858963" cy="1854200"/>
            </a:xfrm>
            <a:custGeom>
              <a:avLst/>
              <a:gdLst>
                <a:gd name="T0" fmla="*/ 679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79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79 w 864"/>
                <a:gd name="T17" fmla="*/ 48 h 864"/>
                <a:gd name="T18" fmla="*/ 679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79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79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79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79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09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09" y="48"/>
                    <a:pt x="185" y="48"/>
                  </a:cubicBezTo>
                  <a:cubicBezTo>
                    <a:pt x="679" y="48"/>
                    <a:pt x="679" y="48"/>
                    <a:pt x="679" y="48"/>
                  </a:cubicBezTo>
                  <a:close/>
                  <a:moveTo>
                    <a:pt x="679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3" y="864"/>
                    <a:pt x="185" y="864"/>
                  </a:cubicBezTo>
                  <a:cubicBezTo>
                    <a:pt x="679" y="864"/>
                    <a:pt x="679" y="864"/>
                    <a:pt x="679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79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1781175" y="2481264"/>
              <a:ext cx="1858963" cy="617538"/>
            </a:xfrm>
            <a:custGeom>
              <a:avLst/>
              <a:gdLst>
                <a:gd name="T0" fmla="*/ 787 w 864"/>
                <a:gd name="T1" fmla="*/ 288 h 288"/>
                <a:gd name="T2" fmla="*/ 77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7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7" y="288"/>
                    <a:pt x="77" y="288"/>
                    <a:pt x="77" y="288"/>
                  </a:cubicBezTo>
                  <a:cubicBezTo>
                    <a:pt x="35" y="288"/>
                    <a:pt x="0" y="253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30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30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8" name="Title 20"/>
            <p:cNvSpPr txBox="1"/>
            <p:nvPr/>
          </p:nvSpPr>
          <p:spPr bwMode="auto">
            <a:xfrm>
              <a:off x="1802168" y="3245774"/>
              <a:ext cx="137406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09" name="Title 20"/>
            <p:cNvSpPr txBox="1"/>
            <p:nvPr/>
          </p:nvSpPr>
          <p:spPr bwMode="auto">
            <a:xfrm>
              <a:off x="1842294" y="2628450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883025" y="2713039"/>
            <a:ext cx="2082801" cy="2039937"/>
            <a:chOff x="3883025" y="2713039"/>
            <a:chExt cx="2082801" cy="2039937"/>
          </a:xfrm>
        </p:grpSpPr>
        <p:sp>
          <p:nvSpPr>
            <p:cNvPr id="111" name="Freeform 34"/>
            <p:cNvSpPr/>
            <p:nvPr/>
          </p:nvSpPr>
          <p:spPr bwMode="auto">
            <a:xfrm>
              <a:off x="4106863" y="4133851"/>
              <a:ext cx="1858963" cy="619125"/>
            </a:xfrm>
            <a:custGeom>
              <a:avLst/>
              <a:gdLst>
                <a:gd name="T0" fmla="*/ 787 w 864"/>
                <a:gd name="T1" fmla="*/ 288 h 288"/>
                <a:gd name="T2" fmla="*/ 77 w 864"/>
                <a:gd name="T3" fmla="*/ 288 h 288"/>
                <a:gd name="T4" fmla="*/ 0 w 864"/>
                <a:gd name="T5" fmla="*/ 211 h 288"/>
                <a:gd name="T6" fmla="*/ 0 w 864"/>
                <a:gd name="T7" fmla="*/ 76 h 288"/>
                <a:gd name="T8" fmla="*/ 77 w 864"/>
                <a:gd name="T9" fmla="*/ 0 h 288"/>
                <a:gd name="T10" fmla="*/ 787 w 864"/>
                <a:gd name="T11" fmla="*/ 0 h 288"/>
                <a:gd name="T12" fmla="*/ 864 w 864"/>
                <a:gd name="T13" fmla="*/ 76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7" y="288"/>
                    <a:pt x="77" y="288"/>
                    <a:pt x="77" y="288"/>
                  </a:cubicBezTo>
                  <a:cubicBezTo>
                    <a:pt x="35" y="288"/>
                    <a:pt x="0" y="253"/>
                    <a:pt x="0" y="21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30" y="0"/>
                    <a:pt x="864" y="34"/>
                    <a:pt x="864" y="76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30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2" name="Freeform 37"/>
            <p:cNvSpPr>
              <a:spLocks noEditPoints="1"/>
            </p:cNvSpPr>
            <p:nvPr/>
          </p:nvSpPr>
          <p:spPr bwMode="auto">
            <a:xfrm>
              <a:off x="3883025" y="2713039"/>
              <a:ext cx="1858963" cy="1854200"/>
            </a:xfrm>
            <a:custGeom>
              <a:avLst/>
              <a:gdLst>
                <a:gd name="T0" fmla="*/ 680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80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80 w 864"/>
                <a:gd name="T17" fmla="*/ 48 h 864"/>
                <a:gd name="T18" fmla="*/ 680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80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80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80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80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10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10" y="48"/>
                    <a:pt x="185" y="48"/>
                  </a:cubicBezTo>
                  <a:cubicBezTo>
                    <a:pt x="680" y="48"/>
                    <a:pt x="680" y="48"/>
                    <a:pt x="680" y="48"/>
                  </a:cubicBezTo>
                  <a:close/>
                  <a:moveTo>
                    <a:pt x="680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4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4" y="864"/>
                    <a:pt x="185" y="864"/>
                  </a:cubicBezTo>
                  <a:cubicBezTo>
                    <a:pt x="680" y="864"/>
                    <a:pt x="680" y="864"/>
                    <a:pt x="680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80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3" name="Title 20"/>
            <p:cNvSpPr txBox="1"/>
            <p:nvPr/>
          </p:nvSpPr>
          <p:spPr bwMode="auto">
            <a:xfrm>
              <a:off x="4187428" y="4277571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4" name="Title 20"/>
            <p:cNvSpPr txBox="1"/>
            <p:nvPr/>
          </p:nvSpPr>
          <p:spPr bwMode="auto">
            <a:xfrm>
              <a:off x="4123093" y="2881881"/>
              <a:ext cx="1374065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188075" y="2481264"/>
            <a:ext cx="2066926" cy="2085975"/>
            <a:chOff x="6188075" y="2481264"/>
            <a:chExt cx="2066926" cy="2085975"/>
          </a:xfrm>
        </p:grpSpPr>
        <p:sp>
          <p:nvSpPr>
            <p:cNvPr id="116" name="Freeform 35"/>
            <p:cNvSpPr/>
            <p:nvPr/>
          </p:nvSpPr>
          <p:spPr bwMode="auto">
            <a:xfrm>
              <a:off x="6396038" y="2481264"/>
              <a:ext cx="1858963" cy="617538"/>
            </a:xfrm>
            <a:custGeom>
              <a:avLst/>
              <a:gdLst>
                <a:gd name="T0" fmla="*/ 787 w 864"/>
                <a:gd name="T1" fmla="*/ 288 h 288"/>
                <a:gd name="T2" fmla="*/ 76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6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6" y="288"/>
                    <a:pt x="76" y="288"/>
                    <a:pt x="76" y="288"/>
                  </a:cubicBezTo>
                  <a:cubicBezTo>
                    <a:pt x="34" y="288"/>
                    <a:pt x="0" y="253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29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29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6188075" y="2628450"/>
              <a:ext cx="1986359" cy="1938789"/>
              <a:chOff x="6188075" y="2628450"/>
              <a:chExt cx="1986359" cy="1938789"/>
            </a:xfrm>
          </p:grpSpPr>
          <p:sp>
            <p:nvSpPr>
              <p:cNvPr id="118" name="Freeform 38"/>
              <p:cNvSpPr>
                <a:spLocks noEditPoints="1"/>
              </p:cNvSpPr>
              <p:nvPr/>
            </p:nvSpPr>
            <p:spPr bwMode="auto">
              <a:xfrm>
                <a:off x="6188075" y="2713039"/>
                <a:ext cx="1858963" cy="1854200"/>
              </a:xfrm>
              <a:custGeom>
                <a:avLst/>
                <a:gdLst>
                  <a:gd name="T0" fmla="*/ 679 w 864"/>
                  <a:gd name="T1" fmla="*/ 48 h 864"/>
                  <a:gd name="T2" fmla="*/ 816 w 864"/>
                  <a:gd name="T3" fmla="*/ 185 h 864"/>
                  <a:gd name="T4" fmla="*/ 816 w 864"/>
                  <a:gd name="T5" fmla="*/ 680 h 864"/>
                  <a:gd name="T6" fmla="*/ 679 w 864"/>
                  <a:gd name="T7" fmla="*/ 816 h 864"/>
                  <a:gd name="T8" fmla="*/ 185 w 864"/>
                  <a:gd name="T9" fmla="*/ 816 h 864"/>
                  <a:gd name="T10" fmla="*/ 48 w 864"/>
                  <a:gd name="T11" fmla="*/ 680 h 864"/>
                  <a:gd name="T12" fmla="*/ 48 w 864"/>
                  <a:gd name="T13" fmla="*/ 185 h 864"/>
                  <a:gd name="T14" fmla="*/ 185 w 864"/>
                  <a:gd name="T15" fmla="*/ 48 h 864"/>
                  <a:gd name="T16" fmla="*/ 679 w 864"/>
                  <a:gd name="T17" fmla="*/ 48 h 864"/>
                  <a:gd name="T18" fmla="*/ 679 w 864"/>
                  <a:gd name="T19" fmla="*/ 0 h 864"/>
                  <a:gd name="T20" fmla="*/ 185 w 864"/>
                  <a:gd name="T21" fmla="*/ 0 h 864"/>
                  <a:gd name="T22" fmla="*/ 0 w 864"/>
                  <a:gd name="T23" fmla="*/ 185 h 864"/>
                  <a:gd name="T24" fmla="*/ 0 w 864"/>
                  <a:gd name="T25" fmla="*/ 680 h 864"/>
                  <a:gd name="T26" fmla="*/ 185 w 864"/>
                  <a:gd name="T27" fmla="*/ 864 h 864"/>
                  <a:gd name="T28" fmla="*/ 679 w 864"/>
                  <a:gd name="T29" fmla="*/ 864 h 864"/>
                  <a:gd name="T30" fmla="*/ 864 w 864"/>
                  <a:gd name="T31" fmla="*/ 680 h 864"/>
                  <a:gd name="T32" fmla="*/ 864 w 864"/>
                  <a:gd name="T33" fmla="*/ 185 h 864"/>
                  <a:gd name="T34" fmla="*/ 679 w 864"/>
                  <a:gd name="T35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4" h="864">
                    <a:moveTo>
                      <a:pt x="679" y="48"/>
                    </a:moveTo>
                    <a:cubicBezTo>
                      <a:pt x="754" y="48"/>
                      <a:pt x="816" y="110"/>
                      <a:pt x="816" y="185"/>
                    </a:cubicBezTo>
                    <a:cubicBezTo>
                      <a:pt x="816" y="680"/>
                      <a:pt x="816" y="680"/>
                      <a:pt x="816" y="680"/>
                    </a:cubicBezTo>
                    <a:cubicBezTo>
                      <a:pt x="816" y="755"/>
                      <a:pt x="754" y="816"/>
                      <a:pt x="679" y="816"/>
                    </a:cubicBezTo>
                    <a:cubicBezTo>
                      <a:pt x="185" y="816"/>
                      <a:pt x="185" y="816"/>
                      <a:pt x="185" y="816"/>
                    </a:cubicBezTo>
                    <a:cubicBezTo>
                      <a:pt x="109" y="816"/>
                      <a:pt x="48" y="755"/>
                      <a:pt x="48" y="680"/>
                    </a:cubicBezTo>
                    <a:cubicBezTo>
                      <a:pt x="48" y="185"/>
                      <a:pt x="48" y="185"/>
                      <a:pt x="48" y="185"/>
                    </a:cubicBezTo>
                    <a:cubicBezTo>
                      <a:pt x="48" y="110"/>
                      <a:pt x="109" y="48"/>
                      <a:pt x="185" y="48"/>
                    </a:cubicBezTo>
                    <a:cubicBezTo>
                      <a:pt x="679" y="48"/>
                      <a:pt x="679" y="48"/>
                      <a:pt x="679" y="48"/>
                    </a:cubicBezTo>
                    <a:close/>
                    <a:moveTo>
                      <a:pt x="679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83" y="0"/>
                      <a:pt x="0" y="84"/>
                      <a:pt x="0" y="185"/>
                    </a:cubicBezTo>
                    <a:cubicBezTo>
                      <a:pt x="0" y="680"/>
                      <a:pt x="0" y="680"/>
                      <a:pt x="0" y="680"/>
                    </a:cubicBezTo>
                    <a:cubicBezTo>
                      <a:pt x="0" y="781"/>
                      <a:pt x="83" y="864"/>
                      <a:pt x="185" y="864"/>
                    </a:cubicBezTo>
                    <a:cubicBezTo>
                      <a:pt x="679" y="864"/>
                      <a:pt x="679" y="864"/>
                      <a:pt x="679" y="864"/>
                    </a:cubicBezTo>
                    <a:cubicBezTo>
                      <a:pt x="781" y="864"/>
                      <a:pt x="864" y="781"/>
                      <a:pt x="864" y="680"/>
                    </a:cubicBezTo>
                    <a:cubicBezTo>
                      <a:pt x="864" y="185"/>
                      <a:pt x="864" y="185"/>
                      <a:pt x="864" y="185"/>
                    </a:cubicBezTo>
                    <a:cubicBezTo>
                      <a:pt x="864" y="84"/>
                      <a:pt x="781" y="0"/>
                      <a:pt x="679" y="0"/>
                    </a:cubicBezTo>
                    <a:close/>
                  </a:path>
                </a:pathLst>
              </a:custGeom>
              <a:solidFill>
                <a:srgbClr val="3148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9" name="Title 20"/>
              <p:cNvSpPr txBox="1"/>
              <p:nvPr/>
            </p:nvSpPr>
            <p:spPr bwMode="auto">
              <a:xfrm>
                <a:off x="6476603" y="2628450"/>
                <a:ext cx="1697831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zh-CN" altLang="en-US" sz="18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件采购汇总表</a:t>
                </a:r>
                <a:endParaRPr lang="en-US" altLang="zh-CN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0" name="Title 20"/>
              <p:cNvSpPr txBox="1"/>
              <p:nvPr/>
            </p:nvSpPr>
            <p:spPr bwMode="auto">
              <a:xfrm>
                <a:off x="6430523" y="3242134"/>
                <a:ext cx="1374065" cy="1034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 rIns="0" bIns="0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b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请替换文字内容，修改文字内容，也可以直接复制你的内容到此。</a:t>
                </a: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8489950" y="2713039"/>
            <a:ext cx="2122488" cy="2101850"/>
            <a:chOff x="8489950" y="2713039"/>
            <a:chExt cx="2122488" cy="2101850"/>
          </a:xfrm>
        </p:grpSpPr>
        <p:sp>
          <p:nvSpPr>
            <p:cNvPr id="122" name="Freeform 36"/>
            <p:cNvSpPr/>
            <p:nvPr/>
          </p:nvSpPr>
          <p:spPr bwMode="auto">
            <a:xfrm>
              <a:off x="8753475" y="4195764"/>
              <a:ext cx="1858963" cy="619125"/>
            </a:xfrm>
            <a:custGeom>
              <a:avLst/>
              <a:gdLst>
                <a:gd name="T0" fmla="*/ 787 w 864"/>
                <a:gd name="T1" fmla="*/ 288 h 288"/>
                <a:gd name="T2" fmla="*/ 76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6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6" y="288"/>
                    <a:pt x="76" y="288"/>
                    <a:pt x="76" y="288"/>
                  </a:cubicBezTo>
                  <a:cubicBezTo>
                    <a:pt x="34" y="288"/>
                    <a:pt x="0" y="254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29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4"/>
                    <a:pt x="829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3" name="Freeform 39"/>
            <p:cNvSpPr>
              <a:spLocks noEditPoints="1"/>
            </p:cNvSpPr>
            <p:nvPr/>
          </p:nvSpPr>
          <p:spPr bwMode="auto">
            <a:xfrm>
              <a:off x="8489950" y="2713039"/>
              <a:ext cx="1858963" cy="1854200"/>
            </a:xfrm>
            <a:custGeom>
              <a:avLst/>
              <a:gdLst>
                <a:gd name="T0" fmla="*/ 679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79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79 w 864"/>
                <a:gd name="T17" fmla="*/ 48 h 864"/>
                <a:gd name="T18" fmla="*/ 679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79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79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79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79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10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10" y="48"/>
                    <a:pt x="185" y="48"/>
                  </a:cubicBezTo>
                  <a:cubicBezTo>
                    <a:pt x="679" y="48"/>
                    <a:pt x="679" y="48"/>
                    <a:pt x="679" y="48"/>
                  </a:cubicBezTo>
                  <a:close/>
                  <a:moveTo>
                    <a:pt x="679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3" y="864"/>
                    <a:pt x="185" y="864"/>
                  </a:cubicBezTo>
                  <a:cubicBezTo>
                    <a:pt x="679" y="864"/>
                    <a:pt x="679" y="864"/>
                    <a:pt x="679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79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4" name="Title 20"/>
            <p:cNvSpPr txBox="1"/>
            <p:nvPr/>
          </p:nvSpPr>
          <p:spPr bwMode="auto">
            <a:xfrm>
              <a:off x="8765778" y="4343743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5" name="Title 20"/>
            <p:cNvSpPr txBox="1"/>
            <p:nvPr/>
          </p:nvSpPr>
          <p:spPr bwMode="auto">
            <a:xfrm>
              <a:off x="8753475" y="2940814"/>
              <a:ext cx="137406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7" name="直接连接符 126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本框 127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02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洁工作计划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Microsoft Office PowerPoint</Application>
  <PresentationFormat>宽屏</PresentationFormat>
  <Paragraphs>219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Open Sans Light</vt:lpstr>
      <vt:lpstr>宋体</vt:lpstr>
      <vt:lpstr>微软雅黑</vt:lpstr>
      <vt:lpstr>Arial</vt:lpstr>
      <vt:lpstr>Calibri</vt:lpstr>
      <vt:lpstr>Franklin Gothic Book</vt:lpstr>
      <vt:lpstr>Franklin Gothic Medium</vt:lpstr>
      <vt:lpstr>Helvetica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2013-07-01T03:05:00Z</dcterms:created>
  <dcterms:modified xsi:type="dcterms:W3CDTF">2023-01-10T06:03:43Z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F5F47401ABAB4BE781F40F630CB6EFB0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