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505" r:id="rId3"/>
    <p:sldId id="501" r:id="rId4"/>
    <p:sldId id="447" r:id="rId5"/>
    <p:sldId id="480" r:id="rId6"/>
    <p:sldId id="442" r:id="rId7"/>
    <p:sldId id="441" r:id="rId8"/>
    <p:sldId id="483" r:id="rId9"/>
    <p:sldId id="482" r:id="rId10"/>
    <p:sldId id="484" r:id="rId11"/>
    <p:sldId id="485" r:id="rId12"/>
    <p:sldId id="486" r:id="rId13"/>
    <p:sldId id="444" r:id="rId14"/>
    <p:sldId id="487" r:id="rId15"/>
    <p:sldId id="488" r:id="rId16"/>
    <p:sldId id="492" r:id="rId17"/>
    <p:sldId id="493" r:id="rId18"/>
    <p:sldId id="500" r:id="rId19"/>
    <p:sldId id="494" r:id="rId20"/>
    <p:sldId id="504" r:id="rId21"/>
    <p:sldId id="502" r:id="rId22"/>
    <p:sldId id="402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MS UI 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66"/>
    <a:srgbClr val="CC00CC"/>
    <a:srgbClr val="FFFF99"/>
    <a:srgbClr val="FFFFCC"/>
    <a:srgbClr val="0000FF"/>
    <a:srgbClr val="00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B820-D2A7-46B1-A2BA-6DCA6F19038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3254-53E1-46A6-8EC7-3A5ECFC5D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13254-53E1-46A6-8EC7-3A5ECFC5D66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149725"/>
            <a:ext cx="7772400" cy="103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445125"/>
            <a:ext cx="6400800" cy="766763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01600"/>
            <a:ext cx="5832475" cy="6921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27488" cy="2424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702050"/>
            <a:ext cx="4027488" cy="2424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01600"/>
            <a:ext cx="5832475" cy="6921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5562600"/>
            <a:ext cx="648176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354763"/>
            <a:ext cx="64817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0050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886450" y="549275"/>
            <a:ext cx="1709738" cy="51831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4978400" cy="51831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49275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2684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renai.LENOVO-B9B16E97\&#26700;&#38754;\&#19971;&#19979;&#35838;&#20214;\Unit%206\Topic%201\Section%20B\U6T1B-1a.mp3" TargetMode="External"/><Relationship Id="rId1" Type="http://schemas.microsoft.com/office/2007/relationships/media" Target="file:///C:\Documents%20and%20Settings\renai.LENOVO-B9B16E97\&#26700;&#38754;\&#19971;&#19979;&#35838;&#20214;\Unit%206\Topic%201\Section%20B\U6T1B-1a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D:\14&#26149;&#19971;&#19979;&#25945;&#26696;\Unit%206\Topic%201\Section%20B\U6T1B-3.mp3" TargetMode="External"/><Relationship Id="rId1" Type="http://schemas.microsoft.com/office/2007/relationships/media" Target="file:///D:\14&#26149;&#19971;&#19979;&#25945;&#26696;\Unit%206\Topic%201\Section%20B\U6T1B-3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D:\&#35838;&#20214;20131018\14&#26149;&#19971;&#19979;&#35838;&#20214;new\Unit%206\Topic%201\Section%20B\U6T1B-3.mp3" TargetMode="External"/><Relationship Id="rId1" Type="http://schemas.microsoft.com/office/2007/relationships/media" Target="file:///D:\&#35838;&#20214;20131018\14&#26149;&#19971;&#19979;&#35838;&#20214;new\Unit%206\Topic%201\Section%20B\U6T1B-3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8.GIF"/><Relationship Id="rId4" Type="http://schemas.openxmlformats.org/officeDocument/2006/relationships/image" Target="../media/image8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" y="274321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58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There is a study next to my bedroom.</a:t>
            </a:r>
            <a:endParaRPr lang="zh-CN" altLang="en-US" sz="4000" b="1" dirty="0"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58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WordArt 4"/>
          <p:cNvSpPr>
            <a:spLocks noChangeArrowheads="1" noChangeShapeType="1"/>
          </p:cNvSpPr>
          <p:nvPr/>
        </p:nvSpPr>
        <p:spPr bwMode="auto">
          <a:xfrm>
            <a:off x="3331375" y="3962386"/>
            <a:ext cx="2519363" cy="515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/>
              </a:rPr>
              <a:t>Section B</a:t>
            </a:r>
            <a:endParaRPr lang="zh-CN" altLang="en-US" sz="3600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4752" y="586733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5413" y="1733598"/>
            <a:ext cx="3254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Unit 6 </a:t>
            </a:r>
            <a:r>
              <a:rPr lang="en-US" altLang="zh-CN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Topic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1850"/>
            <a:ext cx="4724400" cy="692150"/>
          </a:xfrm>
        </p:spPr>
        <p:txBody>
          <a:bodyPr/>
          <a:lstStyle/>
          <a:p>
            <a:r>
              <a:rPr lang="zh-CN" altLang="en-US" sz="3600">
                <a:solidFill>
                  <a:srgbClr val="0000FF"/>
                </a:solidFill>
              </a:rPr>
              <a:t>books/on the shelves</a:t>
            </a:r>
          </a:p>
        </p:txBody>
      </p:sp>
      <p:pic>
        <p:nvPicPr>
          <p:cNvPr id="24579" name="Picture 3" descr="p28-3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828800"/>
            <a:ext cx="3611563" cy="5029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11638" y="2009775"/>
            <a:ext cx="3255962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A: Are there...?</a:t>
            </a:r>
          </a:p>
          <a:p>
            <a:r>
              <a:rPr lang="zh-CN" altLang="en-US">
                <a:ea typeface="宋体" panose="02010600030101010101" pitchFamily="2" charset="-122"/>
              </a:rPr>
              <a:t>B: ...</a:t>
            </a:r>
          </a:p>
          <a:p>
            <a:r>
              <a:rPr lang="zh-CN" altLang="en-US">
                <a:ea typeface="宋体" panose="02010600030101010101" pitchFamily="2" charset="-122"/>
              </a:rPr>
              <a:t>A: ...</a:t>
            </a:r>
          </a:p>
          <a:p>
            <a:r>
              <a:rPr lang="zh-CN" altLang="en-US">
                <a:ea typeface="宋体" panose="02010600030101010101" pitchFamily="2" charset="-122"/>
              </a:rPr>
              <a:t>B: ...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57262" y="2819416"/>
            <a:ext cx="7153275" cy="3808412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What's in front of the classroom?</a:t>
            </a:r>
          </a:p>
          <a:p>
            <a:r>
              <a:rPr lang="zh-CN" altLang="en-US" sz="2800" b="1" dirty="0">
                <a:solidFill>
                  <a:srgbClr val="0000FF"/>
                </a:solidFill>
              </a:rPr>
              <a:t>in front of 表示在某人或某物的前面，指自身以外的前面；而in the front of 表示在某物的内部的前面。如：</a:t>
            </a:r>
          </a:p>
          <a:p>
            <a:r>
              <a:rPr lang="zh-CN" altLang="en-US" sz="2800" b="1" dirty="0">
                <a:solidFill>
                  <a:srgbClr val="0000FF"/>
                </a:solidFill>
              </a:rPr>
              <a:t>There is a tree in front of my house.</a:t>
            </a:r>
          </a:p>
          <a:p>
            <a:r>
              <a:rPr lang="zh-CN" altLang="en-US" sz="2800" b="1" dirty="0">
                <a:solidFill>
                  <a:srgbClr val="0000FF"/>
                </a:solidFill>
              </a:rPr>
              <a:t>There is a blackboard in the front of the classroom.</a:t>
            </a:r>
          </a:p>
        </p:txBody>
      </p:sp>
      <p:sp>
        <p:nvSpPr>
          <p:cNvPr id="25603" name="WordArt 3"/>
          <p:cNvSpPr>
            <a:spLocks noChangeArrowheads="1" noChangeShapeType="1"/>
          </p:cNvSpPr>
          <p:nvPr/>
        </p:nvSpPr>
        <p:spPr bwMode="auto">
          <a:xfrm>
            <a:off x="2752789" y="1524050"/>
            <a:ext cx="3276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81356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Key Point</a:t>
            </a:r>
            <a:endParaRPr lang="zh-CN" altLang="en-US" sz="3600" b="1" dirty="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38237"/>
          </a:xfrm>
          <a:solidFill>
            <a:srgbClr val="FFFFCC">
              <a:alpha val="70000"/>
            </a:srgbClr>
          </a:solidFill>
        </p:spPr>
        <p:txBody>
          <a:bodyPr/>
          <a:lstStyle/>
          <a:p>
            <a:r>
              <a:rPr lang="zh-CN" altLang="en-US" dirty="0">
                <a:solidFill>
                  <a:srgbClr val="0000FF"/>
                </a:solidFill>
              </a:rPr>
              <a:t>Listen to 1a and </a:t>
            </a:r>
            <a:r>
              <a:rPr lang="en-US" altLang="zh-CN" dirty="0">
                <a:solidFill>
                  <a:srgbClr val="0000FF"/>
                </a:solidFill>
              </a:rPr>
              <a:t>mark T (True) or F (False).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zh-CN" altLang="en-US" b="1" dirty="0">
                <a:solidFill>
                  <a:srgbClr val="0000FF"/>
                </a:solidFill>
              </a:rPr>
              <a:t>1. The sofa is near the desk.            </a:t>
            </a:r>
            <a:r>
              <a:rPr lang="zh-CN" altLang="en-US" b="1" dirty="0">
                <a:solidFill>
                  <a:srgbClr val="0000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（    ）</a:t>
            </a:r>
          </a:p>
          <a:p>
            <a:r>
              <a:rPr lang="zh-CN" altLang="en-US" b="1" dirty="0">
                <a:solidFill>
                  <a:srgbClr val="0000FF"/>
                </a:solidFill>
              </a:rPr>
              <a:t>2. There is a clock on the desk.         (     )</a:t>
            </a:r>
          </a:p>
          <a:p>
            <a:r>
              <a:rPr lang="zh-CN" altLang="en-US" b="1" dirty="0">
                <a:solidFill>
                  <a:srgbClr val="0000FF"/>
                </a:solidFill>
              </a:rPr>
              <a:t>3. The football is under the desk.      (     )</a:t>
            </a:r>
          </a:p>
          <a:p>
            <a:r>
              <a:rPr lang="zh-CN" altLang="en-US" b="1" dirty="0">
                <a:solidFill>
                  <a:srgbClr val="0000FF"/>
                </a:solidFill>
              </a:rPr>
              <a:t>4. Jane's study is nice.                       (     )</a:t>
            </a:r>
          </a:p>
        </p:txBody>
      </p:sp>
      <p:sp>
        <p:nvSpPr>
          <p:cNvPr id="26628" name="WordArt 4"/>
          <p:cNvSpPr>
            <a:spLocks noChangeArrowheads="1" noChangeShapeType="1"/>
          </p:cNvSpPr>
          <p:nvPr/>
        </p:nvSpPr>
        <p:spPr bwMode="auto">
          <a:xfrm>
            <a:off x="7162800" y="1676400"/>
            <a:ext cx="330200" cy="398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T</a:t>
            </a:r>
            <a:endParaRPr lang="zh-CN" altLang="en-US" sz="360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6629" name="WordArt 5"/>
          <p:cNvSpPr>
            <a:spLocks noChangeArrowheads="1" noChangeShapeType="1"/>
          </p:cNvSpPr>
          <p:nvPr/>
        </p:nvSpPr>
        <p:spPr bwMode="auto">
          <a:xfrm>
            <a:off x="7192963" y="2246313"/>
            <a:ext cx="330200" cy="398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F</a:t>
            </a:r>
            <a:endParaRPr lang="zh-CN" altLang="en-US" sz="360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6630" name="WordArt 6"/>
          <p:cNvSpPr>
            <a:spLocks noChangeArrowheads="1" noChangeShapeType="1"/>
          </p:cNvSpPr>
          <p:nvPr/>
        </p:nvSpPr>
        <p:spPr bwMode="auto">
          <a:xfrm>
            <a:off x="7213600" y="2743200"/>
            <a:ext cx="330200" cy="398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F</a:t>
            </a:r>
            <a:endParaRPr lang="zh-CN" altLang="en-US" sz="360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6631" name="WordArt 7"/>
          <p:cNvSpPr>
            <a:spLocks noChangeArrowheads="1" noChangeShapeType="1"/>
          </p:cNvSpPr>
          <p:nvPr/>
        </p:nvSpPr>
        <p:spPr bwMode="auto">
          <a:xfrm>
            <a:off x="7178675" y="3267075"/>
            <a:ext cx="330200" cy="400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T</a:t>
            </a:r>
            <a:endParaRPr lang="zh-CN" altLang="en-US" sz="360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828800" y="3962400"/>
            <a:ext cx="5257800" cy="26670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ea typeface="宋体" panose="02010600030101010101" pitchFamily="2" charset="-122"/>
              </a:rPr>
              <a:t>P29 1a 图</a:t>
            </a:r>
            <a:endParaRPr lang="zh-CN" altLang="en-US"/>
          </a:p>
        </p:txBody>
      </p:sp>
      <p:pic>
        <p:nvPicPr>
          <p:cNvPr id="26633" name="Picture 9" descr="27-1a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3886200"/>
            <a:ext cx="533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U6T1B-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25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audio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/>
        </p:nvSpPr>
        <p:spPr bwMode="auto">
          <a:xfrm>
            <a:off x="457200" y="1676400"/>
            <a:ext cx="77739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 dirty="0">
                <a:solidFill>
                  <a:srgbClr val="9933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Read 1a and answer the questions.</a:t>
            </a:r>
            <a:endParaRPr lang="zh-CN" altLang="en-US" sz="2800" dirty="0">
              <a:solidFill>
                <a:srgbClr val="6666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/>
        </p:nvSpPr>
        <p:spPr bwMode="auto">
          <a:xfrm>
            <a:off x="609600" y="2362200"/>
            <a:ext cx="487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What’s on the desk?</a:t>
            </a:r>
          </a:p>
          <a:p>
            <a:pPr marL="533400" indent="-533400">
              <a:spcBef>
                <a:spcPct val="20000"/>
              </a:spcBef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33400" indent="-533400">
              <a:spcBef>
                <a:spcPct val="20000"/>
              </a:spcBef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33400" indent="-5334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Where is the clock? 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33400" indent="-533400">
              <a:spcBef>
                <a:spcPct val="20000"/>
              </a:spcBef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33400" indent="-5334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ere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’s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football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2819400"/>
            <a:ext cx="7391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There 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 computer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lamp</a:t>
            </a:r>
            <a:r>
              <a:rPr lang="en-US" altLang="zh-CN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and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some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books 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it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2800" b="1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14400" y="4419600"/>
            <a:ext cx="7696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It’s next to Jane’s family photo</a:t>
            </a:r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on the wall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2800" b="1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14400" y="54864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</a:t>
            </a:r>
            <a:r>
              <a:rPr lang="en-US" altLang="zh-CN" b="1">
                <a:solidFill>
                  <a:srgbClr val="FF6600"/>
                </a:solidFill>
              </a:rPr>
              <a:t>’</a:t>
            </a:r>
            <a:r>
              <a:rPr lang="en-US" altLang="zh-CN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under the chair</a:t>
            </a:r>
            <a:r>
              <a:rPr lang="en-US" sz="2800" b="1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  <p:bldP spid="276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505200"/>
            <a:ext cx="8229600" cy="2971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A: Where is your ...?       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B: It's ...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A: Is/ Are there …?         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B: Yes, there is/are.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     No, there isn't/aren't.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A: What’s in/ on/ behind/ under …?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B: There is/are ...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3073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Talk about your study/ bedroom/ living room or other room</a:t>
            </a:r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in your home </a:t>
            </a:r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with your partner, using the following structures.       </a:t>
            </a:r>
          </a:p>
        </p:txBody>
      </p:sp>
      <p:sp>
        <p:nvSpPr>
          <p:cNvPr id="29700" name="WordArt 4" descr="纸袋"/>
          <p:cNvSpPr>
            <a:spLocks noChangeArrowheads="1" noChangeShapeType="1"/>
          </p:cNvSpPr>
          <p:nvPr/>
        </p:nvSpPr>
        <p:spPr bwMode="auto">
          <a:xfrm>
            <a:off x="2819400" y="1066800"/>
            <a:ext cx="388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5000"/>
                    </a:srgbClr>
                  </a:outerShdw>
                </a:effectLst>
                <a:latin typeface="Arial Black" panose="020B0A04020102020204"/>
              </a:rPr>
              <a:t>Pair Work</a:t>
            </a:r>
            <a:endParaRPr lang="zh-CN" altLang="en-US" sz="3600" b="1" dirty="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69100" cy="508000"/>
          </a:xfrm>
        </p:spPr>
        <p:txBody>
          <a:bodyPr/>
          <a:lstStyle/>
          <a:p>
            <a:r>
              <a:rPr lang="zh-CN" altLang="en-US" sz="2800">
                <a:ea typeface="宋体" panose="02010600030101010101" pitchFamily="2" charset="-122"/>
              </a:rPr>
              <a:t>Look at the pictures and complete the conversations. Then listen and check.</a:t>
            </a:r>
          </a:p>
        </p:txBody>
      </p:sp>
      <p:pic>
        <p:nvPicPr>
          <p:cNvPr id="30723" name="Picture 3" descr="p27-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343400" y="4191000"/>
            <a:ext cx="4805363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" y="1447800"/>
            <a:ext cx="7848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996633"/>
                </a:solidFill>
                <a:ea typeface="宋体" panose="02010600030101010101" pitchFamily="2" charset="-122"/>
              </a:rPr>
              <a:t>Mom: What’s ____ the table?</a:t>
            </a:r>
          </a:p>
          <a:p>
            <a:r>
              <a:rPr lang="zh-CN" altLang="en-US" b="1">
                <a:solidFill>
                  <a:srgbClr val="996633"/>
                </a:solidFill>
                <a:ea typeface="宋体" panose="02010600030101010101" pitchFamily="2" charset="-122"/>
              </a:rPr>
              <a:t>Bob:   ____  ___ some keys.</a:t>
            </a:r>
          </a:p>
          <a:p>
            <a:r>
              <a:rPr lang="zh-CN" altLang="en-US" b="1">
                <a:solidFill>
                  <a:srgbClr val="996633"/>
                </a:solidFill>
                <a:ea typeface="宋体" panose="02010600030101010101" pitchFamily="2" charset="-122"/>
              </a:rPr>
              <a:t>        I think they’re Judy’s.</a:t>
            </a:r>
          </a:p>
          <a:p>
            <a:r>
              <a:rPr lang="zh-CN" altLang="en-US" b="1">
                <a:solidFill>
                  <a:srgbClr val="996633"/>
                </a:solidFill>
                <a:ea typeface="宋体" panose="02010600030101010101" pitchFamily="2" charset="-122"/>
              </a:rPr>
              <a:t>Judy:  Oh, yes, they are my ____.</a:t>
            </a:r>
          </a:p>
          <a:p>
            <a:r>
              <a:rPr lang="zh-CN" altLang="en-US" b="1">
                <a:solidFill>
                  <a:srgbClr val="996633"/>
                </a:solidFill>
                <a:ea typeface="宋体" panose="02010600030101010101" pitchFamily="2" charset="-122"/>
              </a:rPr>
              <a:t>Mom:  Don’t put them there.</a:t>
            </a:r>
          </a:p>
          <a:p>
            <a:r>
              <a:rPr lang="zh-CN" altLang="en-US" b="1">
                <a:solidFill>
                  <a:srgbClr val="996633"/>
                </a:solidFill>
                <a:ea typeface="宋体" panose="02010600030101010101" pitchFamily="2" charset="-122"/>
              </a:rPr>
              <a:t>        Put them away, please.</a:t>
            </a:r>
          </a:p>
          <a:p>
            <a:r>
              <a:rPr lang="zh-CN" altLang="en-US" b="1">
                <a:solidFill>
                  <a:srgbClr val="996633"/>
                </a:solidFill>
                <a:ea typeface="宋体" panose="02010600030101010101" pitchFamily="2" charset="-122"/>
              </a:rPr>
              <a:t>Judy:  OK, Mom.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00400" y="1371600"/>
            <a:ext cx="611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ea typeface="宋体" panose="02010600030101010101" pitchFamily="2" charset="-122"/>
              </a:rPr>
              <a:t>on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92250" y="1905000"/>
            <a:ext cx="2393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ea typeface="宋体" panose="02010600030101010101" pitchFamily="2" charset="-122"/>
              </a:rPr>
              <a:t>There</a:t>
            </a:r>
            <a:r>
              <a:rPr 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   </a:t>
            </a:r>
            <a:r>
              <a:rPr lang="en-US" b="1">
                <a:solidFill>
                  <a:srgbClr val="0000FF"/>
                </a:solidFill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72200" y="2819400"/>
            <a:ext cx="1054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ea typeface="宋体" panose="02010600030101010101" pitchFamily="2" charset="-122"/>
              </a:rPr>
              <a:t>keys</a:t>
            </a:r>
          </a:p>
        </p:txBody>
      </p:sp>
      <p:pic>
        <p:nvPicPr>
          <p:cNvPr id="30729" name="U6T1B-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8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165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/>
        </p:nvSpPr>
        <p:spPr bwMode="auto">
          <a:xfrm>
            <a:off x="2133600" y="381000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Look at the pictures and complete the conversations. Then listen and check.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200" y="1417638"/>
            <a:ext cx="8610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Dad: What’s _____ the door?</a:t>
            </a:r>
          </a:p>
          <a:p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Jeff: ________ a football behind it.</a:t>
            </a:r>
          </a:p>
          <a:p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       I think it’s Alan’s.</a:t>
            </a:r>
          </a:p>
          <a:p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Alan: Oh, yes, it’s mine. My dog is playing </a:t>
            </a:r>
          </a:p>
          <a:p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       with it.</a:t>
            </a:r>
          </a:p>
          <a:p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Dad:  Put it </a:t>
            </a:r>
            <a:r>
              <a:rPr lang="zh-CN" altLang="en-US" sz="2800" b="1">
                <a:solidFill>
                  <a:srgbClr val="996633"/>
                </a:solidFill>
                <a:latin typeface="Arial" panose="020B0604020202020204" pitchFamily="34" charset="0"/>
              </a:rPr>
              <a:t>_____</a:t>
            </a:r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, please. You must look</a:t>
            </a:r>
          </a:p>
          <a:p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       after your things.</a:t>
            </a:r>
          </a:p>
          <a:p>
            <a:r>
              <a:rPr lang="zh-CN" altLang="en-US" sz="2800" b="1">
                <a:solidFill>
                  <a:srgbClr val="996633"/>
                </a:solidFill>
                <a:ea typeface="宋体" panose="02010600030101010101" pitchFamily="2" charset="-122"/>
              </a:rPr>
              <a:t>Alan:  OK, Dad.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362200" y="1371600"/>
            <a:ext cx="1452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ea typeface="宋体" panose="02010600030101010101" pitchFamily="2" charset="-122"/>
              </a:rPr>
              <a:t>behind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2182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ea typeface="宋体" panose="02010600030101010101" pitchFamily="2" charset="-122"/>
              </a:rPr>
              <a:t>There’s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362200" y="3506788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ea typeface="宋体" panose="02010600030101010101" pitchFamily="2" charset="-122"/>
              </a:rPr>
              <a:t>away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 rot="10809592" flipV="1">
            <a:off x="228600" y="5334000"/>
            <a:ext cx="487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66"/>
                </a:solidFill>
                <a:ea typeface="宋体" panose="02010600030101010101" pitchFamily="2" charset="-122"/>
              </a:rPr>
              <a:t>put+n.+away=put+away+n.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66"/>
                </a:solidFill>
                <a:ea typeface="宋体" panose="02010600030101010101" pitchFamily="2" charset="-122"/>
              </a:rPr>
              <a:t>put+pron.+away</a:t>
            </a:r>
          </a:p>
        </p:txBody>
      </p:sp>
      <p:pic>
        <p:nvPicPr>
          <p:cNvPr id="31754" name="U6T1B-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8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27-2-2x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00600" y="4038600"/>
            <a:ext cx="4038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9165" fill="hold"/>
                                        <p:tgtEl>
                                          <p:spTgt spid="31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362200" y="5181600"/>
            <a:ext cx="495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0000CC"/>
                </a:solidFill>
                <a:ea typeface="宋体" panose="02010600030101010101" pitchFamily="2" charset="-122"/>
              </a:rPr>
              <a:t>play with + sth.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660033"/>
                </a:solidFill>
                <a:ea typeface="宋体" panose="02010600030101010101" pitchFamily="2" charset="-122"/>
              </a:rPr>
              <a:t>e.g. play with a pen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9600" y="3657600"/>
            <a:ext cx="6248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0000CC"/>
                </a:solidFill>
                <a:ea typeface="宋体" panose="02010600030101010101" pitchFamily="2" charset="-122"/>
              </a:rPr>
              <a:t>play + games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660033"/>
                </a:solidFill>
                <a:ea typeface="宋体" panose="02010600030101010101" pitchFamily="2" charset="-122"/>
              </a:rPr>
              <a:t>e.g. play computer games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09800" y="23622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0000CC"/>
                </a:solidFill>
                <a:ea typeface="宋体" panose="02010600030101010101" pitchFamily="2" charset="-122"/>
              </a:rPr>
              <a:t>play + </a:t>
            </a:r>
            <a:r>
              <a:rPr lang="zh-CN" altLang="en-US" b="1">
                <a:solidFill>
                  <a:srgbClr val="0000CC"/>
                </a:solidFill>
                <a:ea typeface="宋体" panose="02010600030101010101" pitchFamily="2" charset="-122"/>
              </a:rPr>
              <a:t>西洋乐器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660033"/>
                </a:solidFill>
                <a:ea typeface="宋体" panose="02010600030101010101" pitchFamily="2" charset="-122"/>
              </a:rPr>
              <a:t>e.g. play </a:t>
            </a:r>
            <a:r>
              <a:rPr lang="en-US" altLang="zh-CN" b="1">
                <a:solidFill>
                  <a:srgbClr val="FF6600"/>
                </a:solidFill>
                <a:ea typeface="宋体" panose="02010600030101010101" pitchFamily="2" charset="-122"/>
              </a:rPr>
              <a:t>the</a:t>
            </a:r>
            <a:r>
              <a:rPr lang="en-US" altLang="zh-CN" b="1">
                <a:solidFill>
                  <a:srgbClr val="660033"/>
                </a:solidFill>
                <a:ea typeface="宋体" panose="02010600030101010101" pitchFamily="2" charset="-122"/>
              </a:rPr>
              <a:t> guitar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362200" y="1143000"/>
            <a:ext cx="48021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0000CC"/>
                </a:solidFill>
                <a:ea typeface="宋体" panose="02010600030101010101" pitchFamily="2" charset="-122"/>
              </a:rPr>
              <a:t>play + </a:t>
            </a:r>
            <a:r>
              <a:rPr lang="zh-CN" altLang="en-US" b="1">
                <a:solidFill>
                  <a:srgbClr val="0000CC"/>
                </a:solidFill>
                <a:ea typeface="宋体" panose="02010600030101010101" pitchFamily="2" charset="-122"/>
              </a:rPr>
              <a:t>球类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660033"/>
                </a:solidFill>
                <a:ea typeface="宋体" panose="02010600030101010101" pitchFamily="2" charset="-122"/>
              </a:rPr>
              <a:t>e.g. play basketball</a:t>
            </a:r>
          </a:p>
        </p:txBody>
      </p:sp>
      <p:pic>
        <p:nvPicPr>
          <p:cNvPr id="32774" name="Picture 6" descr="u=2424673096,1067125339&amp;fm=0&amp;gp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33400"/>
            <a:ext cx="15684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 descr="u=898221258,2293443620&amp;fm=0&amp;gp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029200"/>
            <a:ext cx="16684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8" descr="图片玩游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244850"/>
            <a:ext cx="2135188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7" name="Picture 9" descr="046bt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830388"/>
            <a:ext cx="1962150" cy="1690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/>
          </p:cNvSpPr>
          <p:nvPr/>
        </p:nvSpPr>
        <p:spPr bwMode="auto">
          <a:xfrm>
            <a:off x="2743200" y="304800"/>
            <a:ext cx="52578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Exercises</a:t>
            </a:r>
            <a:endParaRPr lang="zh-CN" altLang="en-US" sz="4400" b="1" kern="10" spc="-44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893175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</a:pP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1.Why not ______ home and watch TV?</a:t>
            </a:r>
          </a:p>
          <a:p>
            <a:pPr>
              <a:spcBef>
                <a:spcPct val="15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A. go             B. to go      	        C. going</a:t>
            </a:r>
          </a:p>
          <a:p>
            <a:pPr>
              <a:spcBef>
                <a:spcPct val="15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2. Is there a clock next to the photo? </a:t>
            </a:r>
            <a:r>
              <a:rPr lang="zh-CN" altLang="en-US" sz="1800" dirty="0">
                <a:solidFill>
                  <a:schemeClr val="accent2"/>
                </a:solidFill>
              </a:rPr>
              <a:t>__________</a:t>
            </a:r>
            <a:r>
              <a:rPr lang="zh-CN" altLang="en-US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A. Yes, it is.  B. Yes, there is.  C. Yes, there isn’t.</a:t>
            </a:r>
          </a:p>
          <a:p>
            <a:pPr>
              <a:spcBef>
                <a:spcPct val="15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3.There is a bedroom _______ the second floor.</a:t>
            </a:r>
          </a:p>
          <a:p>
            <a:pPr>
              <a:spcBef>
                <a:spcPct val="15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A. on             B. at       	         C. in </a:t>
            </a:r>
          </a:p>
          <a:p>
            <a:pPr>
              <a:spcBef>
                <a:spcPct val="15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4. You must _______ your things. </a:t>
            </a:r>
          </a:p>
          <a:p>
            <a:pPr>
              <a:spcBef>
                <a:spcPct val="15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A. look like   B. look at             C. look after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5943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Choose the best answer.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303713" y="4251325"/>
            <a:ext cx="649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590800" y="1981200"/>
            <a:ext cx="649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372225" y="3124200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819400" y="5410200"/>
            <a:ext cx="86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  <p:bldP spid="3380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/>
          </p:cNvSpPr>
          <p:nvPr/>
        </p:nvSpPr>
        <p:spPr bwMode="auto">
          <a:xfrm>
            <a:off x="2857500" y="234950"/>
            <a:ext cx="33528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1616075"/>
            <a:ext cx="7848600" cy="4789488"/>
          </a:xfrm>
          <a:prstGeom prst="rect">
            <a:avLst/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ea typeface="宋体" panose="02010600030101010101" pitchFamily="2" charset="-122"/>
              </a:rPr>
              <a:t>1.What’s + 表方位的介词短语?</a:t>
            </a:r>
          </a:p>
          <a:p>
            <a:r>
              <a:rPr lang="zh-CN" altLang="en-US" sz="2800" b="1" dirty="0">
                <a:solidFill>
                  <a:srgbClr val="0000FF"/>
                </a:solidFill>
                <a:ea typeface="宋体" panose="02010600030101010101" pitchFamily="2" charset="-122"/>
              </a:rPr>
              <a:t>   There is/are ...</a:t>
            </a:r>
          </a:p>
          <a:p>
            <a:r>
              <a:rPr lang="zh-CN" altLang="en-US" sz="2800" b="1" dirty="0">
                <a:solidFill>
                  <a:srgbClr val="009900"/>
                </a:solidFill>
                <a:ea typeface="宋体" panose="02010600030101010101" pitchFamily="2" charset="-122"/>
              </a:rPr>
              <a:t>2. Is/Are there...?</a:t>
            </a:r>
          </a:p>
          <a:p>
            <a:r>
              <a:rPr lang="zh-CN" altLang="en-US" sz="2800" b="1" dirty="0">
                <a:solidFill>
                  <a:srgbClr val="009900"/>
                </a:solidFill>
                <a:ea typeface="宋体" panose="02010600030101010101" pitchFamily="2" charset="-122"/>
              </a:rPr>
              <a:t>   Yes, there is/are.</a:t>
            </a:r>
          </a:p>
          <a:p>
            <a:r>
              <a:rPr lang="zh-CN" altLang="en-US" sz="2800" b="1" dirty="0">
                <a:solidFill>
                  <a:srgbClr val="009900"/>
                </a:solidFill>
                <a:ea typeface="宋体" panose="02010600030101010101" pitchFamily="2" charset="-122"/>
              </a:rPr>
              <a:t>   No, there isn't/aren't. </a:t>
            </a:r>
            <a:endParaRPr lang="zh-CN" altLang="en-US" sz="2800" b="1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CC00CC"/>
                </a:solidFill>
                <a:ea typeface="宋体" panose="02010600030101010101" pitchFamily="2" charset="-122"/>
              </a:rPr>
              <a:t>3. Some phrases</a:t>
            </a:r>
            <a:r>
              <a:rPr lang="en-US" altLang="zh-CN" sz="2800" b="1" dirty="0">
                <a:solidFill>
                  <a:srgbClr val="CC00CC"/>
                </a:solidFill>
                <a:ea typeface="宋体" panose="02010600030101010101" pitchFamily="2" charset="-122"/>
              </a:rPr>
              <a:t>:</a:t>
            </a:r>
          </a:p>
          <a:p>
            <a:r>
              <a:rPr lang="en-US" altLang="zh-CN" sz="2800" b="1" dirty="0">
                <a:solidFill>
                  <a:srgbClr val="CC00CC"/>
                </a:solidFill>
                <a:ea typeface="宋体" panose="02010600030101010101" pitchFamily="2" charset="-122"/>
              </a:rPr>
              <a:t>   talk about, play with, in front of, in the   </a:t>
            </a:r>
          </a:p>
          <a:p>
            <a:r>
              <a:rPr lang="zh-CN" altLang="en-US" sz="2800" b="1" dirty="0">
                <a:solidFill>
                  <a:srgbClr val="CC00CC"/>
                </a:solidFill>
                <a:ea typeface="宋体" panose="02010600030101010101" pitchFamily="2" charset="-122"/>
              </a:rPr>
              <a:t>   front of, put … away </a:t>
            </a:r>
          </a:p>
          <a:p>
            <a:r>
              <a:rPr lang="zh-CN" altLang="en-US" sz="2800" b="1" dirty="0">
                <a:solidFill>
                  <a:srgbClr val="FF0066"/>
                </a:solidFill>
                <a:ea typeface="宋体" panose="02010600030101010101" pitchFamily="2" charset="-122"/>
              </a:rPr>
              <a:t>4. Don't put them there.</a:t>
            </a:r>
          </a:p>
          <a:p>
            <a:r>
              <a:rPr lang="zh-CN" altLang="en-US" sz="2800" b="1" dirty="0">
                <a:solidFill>
                  <a:srgbClr val="FF0066"/>
                </a:solidFill>
                <a:ea typeface="宋体" panose="02010600030101010101" pitchFamily="2" charset="-122"/>
              </a:rPr>
              <a:t>   Put them away, please.</a:t>
            </a:r>
          </a:p>
          <a:p>
            <a:r>
              <a:rPr lang="zh-CN" altLang="en-US" sz="2800" b="1" dirty="0">
                <a:solidFill>
                  <a:srgbClr val="FF0066"/>
                </a:solidFill>
                <a:ea typeface="宋体" panose="02010600030101010101" pitchFamily="2" charset="-122"/>
              </a:rPr>
              <a:t>   You must look after your things.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410178" y="3886200"/>
            <a:ext cx="1524000" cy="7620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guitar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27151" y="1946287"/>
            <a:ext cx="6934200" cy="873125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There is a guitar </a:t>
            </a:r>
            <a:r>
              <a:rPr lang="zh-CN" altLang="en-US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behind</a:t>
            </a:r>
            <a:r>
              <a:rPr lang="zh-CN" altLang="en-US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the sofa.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295486" y="3771912"/>
            <a:ext cx="1371600" cy="9144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lamp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47814" y="2971812"/>
            <a:ext cx="6789737" cy="8382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There is a lamp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near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the sofa.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/>
          </p:cNvSpPr>
          <p:nvPr/>
        </p:nvSpPr>
        <p:spPr bwMode="auto">
          <a:xfrm>
            <a:off x="2513806" y="152486"/>
            <a:ext cx="3351212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Comic Sans MS" panose="030F0702030302020204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772400" cy="1373188"/>
          </a:xfrm>
          <a:prstGeom prst="rect">
            <a:avLst/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ea typeface="宋体" panose="02010600030101010101" pitchFamily="2" charset="-122"/>
              </a:rPr>
              <a:t>Ask your partner what his/her study or bedroom is like. Then draw a picture about the room he/she describes.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3200400"/>
            <a:ext cx="6092825" cy="2781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Where is your ...?                     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It's ...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Is/ Are there …?            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Yes, there is/are.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No, there isn't/aren't.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What’s in/ on/ behind/ under …?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There is/are ...</a:t>
            </a:r>
            <a:endParaRPr lang="zh-CN" alt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7772400" cy="519113"/>
          </a:xfrm>
          <a:prstGeom prst="rect">
            <a:avLst/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a typeface="宋体" panose="02010600030101010101" pitchFamily="2" charset="-122"/>
              </a:rPr>
              <a:t>Preview Section B</a:t>
            </a:r>
            <a:r>
              <a:rPr lang="en-US" sz="2800" b="1" dirty="0" smtClean="0">
                <a:solidFill>
                  <a:srgbClr val="0000FF"/>
                </a:solidFill>
                <a:ea typeface="宋体" panose="02010600030101010101" pitchFamily="2" charset="-122"/>
              </a:rPr>
              <a:t>.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0513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地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38775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方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92600"/>
            <a:ext cx="91694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花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2997200"/>
            <a:ext cx="7207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沙发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3976688"/>
            <a:ext cx="3784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灯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83413" y="1125538"/>
            <a:ext cx="1814512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WordArt 8"/>
          <p:cNvSpPr>
            <a:spLocks noChangeArrowheads="1" noChangeShapeType="1"/>
          </p:cNvSpPr>
          <p:nvPr/>
        </p:nvSpPr>
        <p:spPr bwMode="auto">
          <a:xfrm>
            <a:off x="1690688" y="1711325"/>
            <a:ext cx="4033837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>
                <a:ln w="9525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60392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75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Thank you</a:t>
            </a:r>
            <a:endParaRPr lang="zh-CN" altLang="en-US" sz="3600" b="1">
              <a:ln w="9525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0392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75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地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38775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方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588" y="4292600"/>
            <a:ext cx="91709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花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2938463"/>
            <a:ext cx="7207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沙发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0388" y="3962400"/>
            <a:ext cx="297021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灯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5575" y="1600200"/>
            <a:ext cx="13700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2008112101344433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46575" y="762000"/>
            <a:ext cx="29686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71650" y="990600"/>
            <a:ext cx="12763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752600" y="2590800"/>
            <a:ext cx="1371600" cy="7620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sz="3600" b="1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clock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419600" y="3352800"/>
            <a:ext cx="1898650" cy="7620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sz="3600" b="1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window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76250" y="4451350"/>
            <a:ext cx="4783138" cy="7620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zh-CN" altLang="en-US" sz="3600" b="1" dirty="0">
                <a:solidFill>
                  <a:srgbClr val="66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There is a clock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on the wall</a:t>
            </a:r>
            <a:r>
              <a:rPr lang="zh-CN" altLang="en-US" sz="3600" b="1" dirty="0">
                <a:solidFill>
                  <a:srgbClr val="66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57200" y="5562600"/>
            <a:ext cx="4781550" cy="1063625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zh-CN" altLang="en-US" sz="3600" b="1" dirty="0">
                <a:solidFill>
                  <a:srgbClr val="66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There is a window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 the wall</a:t>
            </a:r>
            <a:r>
              <a:rPr lang="zh-CN" altLang="en-US" sz="3600" b="1" dirty="0">
                <a:solidFill>
                  <a:srgbClr val="66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90800" y="48768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在墙的表面）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362200" y="60960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（在墙的内部）</a:t>
            </a:r>
          </a:p>
        </p:txBody>
      </p:sp>
      <p:sp>
        <p:nvSpPr>
          <p:cNvPr id="17424" name="箭头 355"/>
          <p:cNvSpPr>
            <a:spLocks noChangeShapeType="1"/>
          </p:cNvSpPr>
          <p:nvPr/>
        </p:nvSpPr>
        <p:spPr bwMode="auto">
          <a:xfrm flipH="1" flipV="1">
            <a:off x="3048000" y="2209800"/>
            <a:ext cx="1143000" cy="2133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5" name="箭头 355"/>
          <p:cNvSpPr>
            <a:spLocks noChangeShapeType="1"/>
          </p:cNvSpPr>
          <p:nvPr/>
        </p:nvSpPr>
        <p:spPr bwMode="auto">
          <a:xfrm flipV="1">
            <a:off x="4776788" y="3505200"/>
            <a:ext cx="1701800" cy="2082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bldLvl="0" animBg="1" autoUpdateAnimBg="0"/>
      <p:bldP spid="17419" grpId="0" bldLvl="0" animBg="1" autoUpdateAnimBg="0"/>
      <p:bldP spid="17420" grpId="0" bldLvl="0" animBg="1" autoUpdateAnimBg="0"/>
      <p:bldP spid="17421" grpId="0" bldLvl="0" animBg="1" autoUpdateAnimBg="0"/>
      <p:bldP spid="17422" grpId="0" autoUpdateAnimBg="0"/>
      <p:bldP spid="17423" grpId="0" autoUpdateAnimBg="0"/>
      <p:bldP spid="17424" grpId="0" animBg="1"/>
      <p:bldP spid="174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地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38775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方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588" y="4292600"/>
            <a:ext cx="91709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花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9475" y="2895600"/>
            <a:ext cx="7207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沙发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200" y="3887788"/>
            <a:ext cx="2895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灯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219200"/>
            <a:ext cx="15240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24088" y="685800"/>
            <a:ext cx="9001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495800" y="4724400"/>
            <a:ext cx="1371600" cy="7620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sz="3600" b="1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chair</a:t>
            </a:r>
            <a:endParaRPr lang="zh-CN" altLang="en-US" b="1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pic>
        <p:nvPicPr>
          <p:cNvPr id="18442" name="Picture 10" descr="2009622_2032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69050" y="1219200"/>
            <a:ext cx="2012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gif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4191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705600" y="1600200"/>
            <a:ext cx="1295400" cy="7620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sz="3600" b="1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door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752600" y="2362200"/>
            <a:ext cx="4343400" cy="11430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There is a chair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 front of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the door.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ldLvl="0" animBg="1" autoUpdateAnimBg="0"/>
      <p:bldP spid="18444" grpId="0" bldLvl="0" animBg="1" autoUpdateAnimBg="0"/>
      <p:bldP spid="18445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E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388" y="0"/>
            <a:ext cx="73183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43000" y="533400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There are some keys </a:t>
            </a:r>
            <a:r>
              <a:rPr lang="en-US" sz="3600" b="1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under</a:t>
            </a:r>
            <a:r>
              <a:rPr lang="en-US" sz="3600" b="1" dirty="0">
                <a:solidFill>
                  <a:srgbClr val="00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the table.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10400" y="3733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keys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81200" y="3810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untitl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95600" y="4572000"/>
            <a:ext cx="530225" cy="522288"/>
          </a:xfrm>
          <a:noFill/>
        </p:spPr>
      </p:pic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543800" y="4191000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r:id="rId5" imgW="69850" imgH="69850" progId="CorelDRAW.Graphic.9">
                  <p:embed/>
                </p:oleObj>
              </mc:Choice>
              <mc:Fallback>
                <p:oleObj r:id="rId5" imgW="69850" imgH="69850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191000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5638800"/>
            <a:ext cx="1100138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WordArt 6"/>
          <p:cNvSpPr>
            <a:spLocks noChangeArrowheads="1" noChangeShapeType="1"/>
          </p:cNvSpPr>
          <p:nvPr/>
        </p:nvSpPr>
        <p:spPr bwMode="auto">
          <a:xfrm>
            <a:off x="2971800" y="152400"/>
            <a:ext cx="5000625" cy="125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449"/>
              </a:avLst>
            </a:prstTxWarp>
          </a:bodyPr>
          <a:lstStyle/>
          <a:p>
            <a:pPr algn="ctr"/>
            <a:r>
              <a:rPr lang="en-US" altLang="zh-CN" sz="3600" b="1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Describe the picture.</a:t>
            </a:r>
            <a:endParaRPr lang="zh-CN" altLang="en-US" sz="3600" b="1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971800" y="1812925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  <a:ea typeface="宋体" panose="02010600030101010101" pitchFamily="2" charset="-122"/>
              </a:rPr>
              <a:t>There is/are...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4573588" cy="83820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and answer.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3962400"/>
            <a:ext cx="7772400" cy="2530475"/>
          </a:xfrm>
          <a:prstGeom prst="rect">
            <a:avLst/>
          </a:prstGeom>
          <a:blipFill dpi="0" rotWithShape="0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A: What’s 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in front of</a:t>
            </a:r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 the classroom?</a:t>
            </a:r>
          </a:p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B: There's a tree in front of it.</a:t>
            </a:r>
          </a:p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A: Is there a student 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in front of</a:t>
            </a:r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 the   </a:t>
            </a:r>
          </a:p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    classroom?</a:t>
            </a:r>
          </a:p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B: No, there isn't.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85800" y="1371600"/>
            <a:ext cx="3276600" cy="24384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ea typeface="宋体" panose="02010600030101010101" pitchFamily="2" charset="-122"/>
              </a:rPr>
              <a:t>P30 2 图1</a:t>
            </a:r>
            <a:endParaRPr lang="zh-CN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343400" y="1828800"/>
            <a:ext cx="396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6666FF"/>
                </a:solidFill>
                <a:ea typeface="宋体" panose="02010600030101010101" pitchFamily="2" charset="-122"/>
              </a:rPr>
              <a:t>a tree/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in front of</a:t>
            </a:r>
            <a:r>
              <a:rPr lang="zh-CN" altLang="en-US" b="1" dirty="0">
                <a:solidFill>
                  <a:srgbClr val="6666FF"/>
                </a:solidFill>
                <a:ea typeface="宋体" panose="02010600030101010101" pitchFamily="2" charset="-122"/>
              </a:rPr>
              <a:t> the classroom</a:t>
            </a:r>
            <a:endParaRPr lang="zh-CN" altLang="en-US" b="1" dirty="0">
              <a:solidFill>
                <a:srgbClr val="6666FF"/>
              </a:solidFill>
            </a:endParaRPr>
          </a:p>
        </p:txBody>
      </p:sp>
      <p:pic>
        <p:nvPicPr>
          <p:cNvPr id="21510" name="Picture 6" descr="p28-3-1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219200"/>
            <a:ext cx="38100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4573588" cy="838200"/>
          </a:xfrm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rgbClr val="009900"/>
                </a:solidFill>
              </a:rPr>
              <a:t>Ask and answer.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3657600"/>
            <a:ext cx="7926388" cy="3017838"/>
          </a:xfrm>
          <a:prstGeom prst="rect">
            <a:avLst/>
          </a:prstGeom>
          <a:blipFill dpi="0" rotWithShape="0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A: Are there two students 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in the front of</a:t>
            </a:r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 the classroom?</a:t>
            </a:r>
          </a:p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B: Yes, there are.</a:t>
            </a:r>
          </a:p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A: Is there a teacher 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in the front of</a:t>
            </a:r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 the classroom?</a:t>
            </a:r>
          </a:p>
          <a:p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B: No, there isn't.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990600" y="1143000"/>
            <a:ext cx="3200400" cy="24384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ea typeface="宋体" panose="02010600030101010101" pitchFamily="2" charset="-122"/>
              </a:rPr>
              <a:t>P30 2 图2</a:t>
            </a:r>
            <a:endParaRPr lang="zh-CN" alt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43400" y="1524000"/>
            <a:ext cx="3962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6666FF"/>
                </a:solidFill>
                <a:ea typeface="宋体" panose="02010600030101010101" pitchFamily="2" charset="-122"/>
              </a:rPr>
              <a:t>two students/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in the front of</a:t>
            </a:r>
            <a:r>
              <a:rPr lang="zh-CN" altLang="en-US" b="1" dirty="0">
                <a:solidFill>
                  <a:srgbClr val="6666FF"/>
                </a:solidFill>
                <a:ea typeface="宋体" panose="02010600030101010101" pitchFamily="2" charset="-122"/>
              </a:rPr>
              <a:t> the classroom</a:t>
            </a:r>
            <a:endParaRPr lang="zh-CN" altLang="en-US" b="1" dirty="0">
              <a:solidFill>
                <a:srgbClr val="6666FF"/>
              </a:solidFill>
            </a:endParaRPr>
          </a:p>
        </p:txBody>
      </p:sp>
      <p:pic>
        <p:nvPicPr>
          <p:cNvPr id="22535" name="Picture 7" descr="p28-3-2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914400"/>
            <a:ext cx="396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2895600" cy="20415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a guitar/ near the window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505200" y="4267200"/>
            <a:ext cx="3124200" cy="20415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A: What's ...?</a:t>
            </a:r>
          </a:p>
          <a:p>
            <a:r>
              <a:rPr lang="zh-CN" altLang="en-US">
                <a:ea typeface="宋体" panose="02010600030101010101" pitchFamily="2" charset="-122"/>
              </a:rPr>
              <a:t>B: There's ...</a:t>
            </a:r>
          </a:p>
          <a:p>
            <a:r>
              <a:rPr lang="zh-CN" altLang="en-US">
                <a:ea typeface="宋体" panose="02010600030101010101" pitchFamily="2" charset="-122"/>
              </a:rPr>
              <a:t>A: Is there...?</a:t>
            </a:r>
          </a:p>
          <a:p>
            <a:r>
              <a:rPr lang="zh-CN" altLang="en-US">
                <a:ea typeface="宋体" panose="02010600030101010101" pitchFamily="2" charset="-122"/>
              </a:rPr>
              <a:t>B: ...</a:t>
            </a:r>
            <a:endParaRPr lang="zh-CN" altLang="en-US"/>
          </a:p>
        </p:txBody>
      </p:sp>
      <p:pic>
        <p:nvPicPr>
          <p:cNvPr id="23556" name="Picture 4" descr="7x-28 副本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E7E6E5"/>
              </a:clrFrom>
              <a:clrTo>
                <a:srgbClr val="E7E6E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76600" y="1293813"/>
            <a:ext cx="4648200" cy="30495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557" name="Group 5"/>
          <p:cNvGrpSpPr/>
          <p:nvPr/>
        </p:nvGrpSpPr>
        <p:grpSpPr bwMode="auto">
          <a:xfrm>
            <a:off x="381000" y="304800"/>
            <a:ext cx="7315200" cy="1143000"/>
            <a:chOff x="0" y="0"/>
            <a:chExt cx="10680" cy="1800"/>
          </a:xfrm>
        </p:grpSpPr>
        <p:sp>
          <p:nvSpPr>
            <p:cNvPr id="23558" name="Text Box 6" descr="paper2"/>
            <p:cNvSpPr txBox="1">
              <a:spLocks noChangeArrowheads="1"/>
            </p:cNvSpPr>
            <p:nvPr/>
          </p:nvSpPr>
          <p:spPr bwMode="auto">
            <a:xfrm>
              <a:off x="0" y="120"/>
              <a:ext cx="10680" cy="168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    You can learn a sentence pattern</a:t>
              </a:r>
              <a:b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</a:b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    by changing a few words in it.</a:t>
              </a:r>
              <a:endParaRPr lang="zh-CN" altLang="en-US" sz="2800" b="1">
                <a:solidFill>
                  <a:srgbClr val="0000FF"/>
                </a:solidFill>
              </a:endParaRPr>
            </a:p>
          </p:txBody>
        </p:sp>
        <p:grpSp>
          <p:nvGrpSpPr>
            <p:cNvPr id="23559" name="Group 7"/>
            <p:cNvGrpSpPr/>
            <p:nvPr/>
          </p:nvGrpSpPr>
          <p:grpSpPr bwMode="auto">
            <a:xfrm>
              <a:off x="0" y="0"/>
              <a:ext cx="2042" cy="1800"/>
              <a:chOff x="0" y="0"/>
              <a:chExt cx="2042" cy="1800"/>
            </a:xfrm>
          </p:grpSpPr>
          <p:pic>
            <p:nvPicPr>
              <p:cNvPr id="23560" name="Picture 8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" y="0"/>
                <a:ext cx="2040" cy="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61" name="WordArt 9"/>
              <p:cNvSpPr>
                <a:spLocks noChangeArrowheads="1" noChangeShapeType="1"/>
              </p:cNvSpPr>
              <p:nvPr/>
            </p:nvSpPr>
            <p:spPr bwMode="auto">
              <a:xfrm>
                <a:off x="0" y="1270"/>
                <a:ext cx="944" cy="518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12700">
                      <a:solidFill>
                        <a:srgbClr val="000099"/>
                      </a:solidFill>
                      <a:round/>
                    </a:ln>
                    <a:solidFill>
                      <a:srgbClr val="33CCFF"/>
                    </a:solidFill>
                    <a:effectLst>
                      <a:outerShdw dist="107763" dir="18900000" algn="ctr" rotWithShape="0">
                        <a:srgbClr val="000099"/>
                      </a:outerShdw>
                    </a:effectLst>
                    <a:latin typeface="Arial Black" panose="020B0A04020102020204"/>
                  </a:rPr>
                  <a:t>Tip</a:t>
                </a:r>
                <a:endParaRPr lang="zh-CN" altLang="en-US" sz="3600" b="1" kern="10">
                  <a:ln w="12700">
                    <a:solidFill>
                      <a:srgbClr val="000099"/>
                    </a:solidFill>
                    <a:round/>
                  </a:ln>
                  <a:solidFill>
                    <a:srgbClr val="33CCFF"/>
                  </a:solidFill>
                  <a:effectLst>
                    <a:outerShdw dist="107763" dir="18900000" algn="ctr" rotWithShape="0">
                      <a:srgbClr val="000099"/>
                    </a:outerShdw>
                  </a:effectLst>
                  <a:latin typeface="Arial Black" panose="020B0A040201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MS UI 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MS UI Gothic" panose="020B0600070205080204" pitchFamily="34" charset="-128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template_3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MS UI 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MS UI Gothic" panose="020B0600070205080204" pitchFamily="34" charset="-128"/>
          </a:defRPr>
        </a:defPPr>
      </a:lstStyle>
    </a:lnDef>
  </a:objectDefaults>
  <a:extraClrSchemeLst>
    <a:extraClrScheme>
      <a:clrScheme name="template_3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3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全屏显示(4:3)</PresentationFormat>
  <Paragraphs>154</Paragraphs>
  <Slides>21</Slides>
  <Notes>1</Notes>
  <HiddenSlides>0</HiddenSlides>
  <MMClips>3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MS UI Gothic</vt:lpstr>
      <vt:lpstr>黑体</vt:lpstr>
      <vt:lpstr>宋体</vt:lpstr>
      <vt:lpstr>微软雅黑</vt:lpstr>
      <vt:lpstr>Arial</vt:lpstr>
      <vt:lpstr>Arial Black</vt:lpstr>
      <vt:lpstr>Bookman Old Style</vt:lpstr>
      <vt:lpstr>Calibri</vt:lpstr>
      <vt:lpstr>Comic Sans MS</vt:lpstr>
      <vt:lpstr>Times New Roman</vt:lpstr>
      <vt:lpstr>Wingdings</vt:lpstr>
      <vt:lpstr>WWW.2PPT.COM</vt:lpstr>
      <vt:lpstr>第一PPT模板网-WWW.1PPT.COM 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Ask and answer.</vt:lpstr>
      <vt:lpstr>Ask and answer.</vt:lpstr>
      <vt:lpstr>PowerPoint 演示文稿</vt:lpstr>
      <vt:lpstr>books/on the shelves</vt:lpstr>
      <vt:lpstr>PowerPoint 演示文稿</vt:lpstr>
      <vt:lpstr>Listen to 1a and mark T (True) or F (False).</vt:lpstr>
      <vt:lpstr>PowerPoint 演示文稿</vt:lpstr>
      <vt:lpstr>PowerPoint 演示文稿</vt:lpstr>
      <vt:lpstr>Look at the pictures and complete the conversations. Then listen and check.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2012-07-21T09:41:00Z</dcterms:created>
  <dcterms:modified xsi:type="dcterms:W3CDTF">2023-01-16T19:35:15Z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9CB19C235A744C599AA294E8F07121E1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