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0" autoAdjust="0"/>
    <p:restoredTop sz="94660"/>
  </p:normalViewPr>
  <p:slideViewPr>
    <p:cSldViewPr snapToGrid="0">
      <p:cViewPr>
        <p:scale>
          <a:sx n="90" d="100"/>
          <a:sy n="90" d="100"/>
        </p:scale>
        <p:origin x="-1572" y="-6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F0E5446-8E2D-447D-8369-0A816E673CF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3326020-E7E8-46B5-9881-25F97CFA17C7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98F9D-83CB-48A7-936F-B9D4EFC9A5E4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D71DE-D7FA-4E86-B987-24390D91076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5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44F20-00F0-4CE2-BBCE-16868AF30F78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C45BD-F40E-4C92-8877-B5CF6D822E2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DDAFF-0F28-4E95-AAB1-CFA6F73B39D6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94F59-549C-4D87-8125-0F1DB1FA554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838200" y="2187445"/>
            <a:ext cx="10515600" cy="2483115"/>
          </a:xfrm>
        </p:spPr>
        <p:txBody>
          <a:bodyPr>
            <a:normAutofit/>
          </a:bodyPr>
          <a:lstStyle>
            <a:lvl1pPr algn="ctr">
              <a:defRPr sz="6000" b="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54013-7280-48F9-9B20-DBDD99700363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D7FEB-9EAC-4967-9547-FE591C821E8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A89BF-183D-4601-879F-C485983739F2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E59EE-9F4F-4FB0-B7F0-F9C327A46D9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1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1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CB229-C19A-4617-B426-30A994C70003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0E52C-658D-475B-865D-3BBFD49AAC6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8500" y="2159000"/>
            <a:ext cx="5715000" cy="1382450"/>
          </a:xfrm>
        </p:spPr>
        <p:txBody>
          <a:bodyPr anchor="b">
            <a:normAutofit/>
          </a:bodyPr>
          <a:lstStyle>
            <a:lvl1pPr algn="ctr"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7" name="内容占位符 36"/>
          <p:cNvSpPr>
            <a:spLocks noGrp="1"/>
          </p:cNvSpPr>
          <p:nvPr>
            <p:ph sz="quarter" idx="13"/>
          </p:nvPr>
        </p:nvSpPr>
        <p:spPr>
          <a:xfrm>
            <a:off x="3238500" y="3733203"/>
            <a:ext cx="5715000" cy="1185937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268EE-7BB5-484B-8C0B-C0FCCC9DD3B3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6D76C-FD23-4F06-9539-4F4B225A7AC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5AF8A-DD36-42F4-B0B2-55449E14005A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5A597-B666-4061-A3B7-3E5B71E6502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1" y="713675"/>
            <a:ext cx="4681655" cy="1428161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642517" y="713673"/>
            <a:ext cx="5711883" cy="540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1" y="2313873"/>
            <a:ext cx="4681655" cy="381158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344BE-28FD-4DCB-A8B6-D52DCE1EC59F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99C94-3E8D-4E45-B819-1F5F60AB97C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444899" y="365125"/>
            <a:ext cx="908901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9446443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BA64A-7FA2-4F35-B466-A355C928C449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DA8A2-02A1-4BF6-9724-072FA2E44E2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 bwMode="auto"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D179BE53-A0A6-4EC2-83BF-31B5450812DA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19E79EFD-0033-4BAE-BDF9-FC0CCA26C8EB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4595813" y="1016000"/>
            <a:ext cx="2784475" cy="552450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0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经典粗圆简" panose="02010609000101010101" charset="-122"/>
                <a:ea typeface="经典粗圆简" panose="02010609000101010101" charset="-122"/>
                <a:cs typeface="经典粗圆简" panose="02010609000101010101" charset="-122"/>
              </a:rPr>
              <a:t>数学一年级 </a:t>
            </a:r>
            <a:endParaRPr lang="zh-CN" altLang="en-US" sz="3000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经典粗圆简" panose="02010609000101010101" charset="-122"/>
              <a:ea typeface="经典粗圆简" panose="02010609000101010101" charset="-122"/>
              <a:cs typeface="经典粗圆简" panose="02010609000101010101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673977" y="1108075"/>
            <a:ext cx="646331" cy="369332"/>
          </a:xfrm>
          <a:prstGeom prst="rect">
            <a:avLst/>
          </a:prstGeom>
          <a:solidFill>
            <a:srgbClr val="4F80BD"/>
          </a:solidFill>
          <a:ln w="28575" cap="rnd" cmpd="sng">
            <a:noFill/>
            <a:prstDash val="solid"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思源宋体 CN Heavy" panose="02020900000000000000" charset="-122"/>
                <a:ea typeface="思源宋体 CN Heavy" panose="02020900000000000000" charset="-122"/>
              </a:rPr>
              <a:t>上册</a:t>
            </a:r>
          </a:p>
        </p:txBody>
      </p:sp>
      <p:sp>
        <p:nvSpPr>
          <p:cNvPr id="9" name="流程图: 卡片 8"/>
          <p:cNvSpPr/>
          <p:nvPr/>
        </p:nvSpPr>
        <p:spPr>
          <a:xfrm>
            <a:off x="2125663" y="1920877"/>
            <a:ext cx="7789863" cy="3216275"/>
          </a:xfrm>
          <a:prstGeom prst="flowChartPunchedCard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3641826" y="2376174"/>
            <a:ext cx="48702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2800" dirty="0">
                <a:solidFill>
                  <a:srgbClr val="4F80BD"/>
                </a:solidFill>
                <a:latin typeface="+mn-ea"/>
                <a:ea typeface="+mn-ea"/>
              </a:rPr>
              <a:t>第</a:t>
            </a:r>
            <a:r>
              <a:rPr lang="en-US" altLang="zh-CN" sz="2800" dirty="0">
                <a:solidFill>
                  <a:srgbClr val="4F80BD"/>
                </a:solidFill>
                <a:latin typeface="+mn-ea"/>
                <a:ea typeface="+mn-ea"/>
              </a:rPr>
              <a:t>8</a:t>
            </a:r>
            <a:r>
              <a:rPr lang="zh-CN" altLang="en-US" sz="2800" dirty="0">
                <a:solidFill>
                  <a:srgbClr val="4F80BD"/>
                </a:solidFill>
                <a:latin typeface="+mn-ea"/>
                <a:ea typeface="+mn-ea"/>
              </a:rPr>
              <a:t>单</a:t>
            </a:r>
            <a:r>
              <a:rPr lang="zh-CN" altLang="en-US" sz="2800" dirty="0" smtClean="0">
                <a:solidFill>
                  <a:srgbClr val="4F80BD"/>
                </a:solidFill>
                <a:latin typeface="+mn-ea"/>
                <a:ea typeface="+mn-ea"/>
              </a:rPr>
              <a:t>元 </a:t>
            </a:r>
            <a:r>
              <a:rPr lang="en-US" altLang="zh-CN" sz="2800" dirty="0" smtClean="0">
                <a:solidFill>
                  <a:srgbClr val="4F80BD"/>
                </a:solidFill>
                <a:latin typeface="+mn-ea"/>
                <a:ea typeface="+mn-ea"/>
                <a:cs typeface="思源宋体 CN Heavy"/>
              </a:rPr>
              <a:t>10</a:t>
            </a:r>
            <a:r>
              <a:rPr lang="zh-CN" altLang="en-US" sz="2800" dirty="0" smtClean="0">
                <a:solidFill>
                  <a:srgbClr val="4F80BD"/>
                </a:solidFill>
                <a:latin typeface="+mn-ea"/>
                <a:ea typeface="+mn-ea"/>
                <a:cs typeface="思源宋体 CN Heavy"/>
              </a:rPr>
              <a:t>以内的加法与减法</a:t>
            </a:r>
          </a:p>
        </p:txBody>
      </p:sp>
      <p:grpSp>
        <p:nvGrpSpPr>
          <p:cNvPr id="19" name="组合 18"/>
          <p:cNvGrpSpPr/>
          <p:nvPr/>
        </p:nvGrpSpPr>
        <p:grpSpPr bwMode="auto">
          <a:xfrm>
            <a:off x="4156869" y="4196844"/>
            <a:ext cx="3840163" cy="36512"/>
            <a:chOff x="5045" y="5946"/>
            <a:chExt cx="4536" cy="56"/>
          </a:xfrm>
        </p:grpSpPr>
        <p:sp>
          <p:nvSpPr>
            <p:cNvPr id="2058" name="矩形 16"/>
            <p:cNvSpPr>
              <a:spLocks noChangeArrowheads="1"/>
            </p:cNvSpPr>
            <p:nvPr/>
          </p:nvSpPr>
          <p:spPr bwMode="auto">
            <a:xfrm>
              <a:off x="5045" y="5961"/>
              <a:ext cx="4536" cy="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2059" name="矩形 17"/>
            <p:cNvSpPr>
              <a:spLocks noChangeArrowheads="1"/>
            </p:cNvSpPr>
            <p:nvPr/>
          </p:nvSpPr>
          <p:spPr bwMode="auto">
            <a:xfrm>
              <a:off x="6888" y="5946"/>
              <a:ext cx="850" cy="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</p:grpSp>
      <p:pic>
        <p:nvPicPr>
          <p:cNvPr id="8" name="图片 7" descr="C:\Users\Diy\Desktop\课件.png课件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9642476" y="3922715"/>
            <a:ext cx="2549525" cy="2935287"/>
          </a:xfrm>
          <a:prstGeom prst="rect">
            <a:avLst/>
          </a:prstGeom>
          <a:effectLst>
            <a:outerShdw blurRad="50800" dist="38100" dir="2700000" algn="tl" rotWithShape="0">
              <a:srgbClr val="4F80BD">
                <a:alpha val="50000"/>
              </a:srgbClr>
            </a:outerShdw>
          </a:effectLst>
        </p:spPr>
      </p:pic>
      <p:sp>
        <p:nvSpPr>
          <p:cNvPr id="14" name="文本框 10"/>
          <p:cNvSpPr txBox="1">
            <a:spLocks noChangeArrowheads="1"/>
          </p:cNvSpPr>
          <p:nvPr/>
        </p:nvSpPr>
        <p:spPr bwMode="auto">
          <a:xfrm>
            <a:off x="3086387" y="3333630"/>
            <a:ext cx="59811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3600" b="1" dirty="0" smtClean="0">
                <a:solidFill>
                  <a:schemeClr val="accent1">
                    <a:lumMod val="75000"/>
                  </a:schemeClr>
                </a:solidFill>
              </a:rPr>
              <a:t>得</a:t>
            </a:r>
            <a:r>
              <a:rPr lang="zh-CN" altLang="en-US" sz="3600" b="1" dirty="0">
                <a:solidFill>
                  <a:schemeClr val="accent1">
                    <a:lumMod val="75000"/>
                  </a:schemeClr>
                </a:solidFill>
              </a:rPr>
              <a:t>数是</a:t>
            </a:r>
            <a:r>
              <a:rPr lang="en-US" altLang="zh-CN" sz="3600" b="1" dirty="0">
                <a:solidFill>
                  <a:schemeClr val="accent1">
                    <a:lumMod val="75000"/>
                  </a:schemeClr>
                </a:solidFill>
              </a:rPr>
              <a:t>9</a:t>
            </a:r>
            <a:r>
              <a:rPr lang="zh-CN" altLang="en-US" sz="3600" b="1" dirty="0">
                <a:solidFill>
                  <a:schemeClr val="accent1">
                    <a:lumMod val="75000"/>
                  </a:schemeClr>
                </a:solidFill>
              </a:rPr>
              <a:t>的加法与相应的减</a:t>
            </a:r>
            <a:r>
              <a:rPr lang="zh-CN" altLang="en-US" sz="3600" b="1" dirty="0" smtClean="0">
                <a:solidFill>
                  <a:schemeClr val="accent1">
                    <a:lumMod val="75000"/>
                  </a:schemeClr>
                </a:solidFill>
              </a:rPr>
              <a:t>法</a:t>
            </a:r>
            <a:endParaRPr lang="zh-CN" alt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0" y="5809280"/>
            <a:ext cx="12192001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8975 0.078802 C -0.284975 0.040414 -0.407384 -0.072348 -0.546913 -0.115244 C -0.686443 -0.158141 -0.856952 -0.135512 -0.926560 -0.135765 " pathEditMode="relative" rAng="-1113980820" ptsTypes="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400" y="-10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ldLvl="0" animBg="1"/>
      <p:bldP spid="9" grpId="0" bldLvl="0" animBg="1"/>
      <p:bldP spid="11" grpId="0" bldLvl="0" animBg="1"/>
      <p:bldP spid="14" grpId="0" bldLvl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7358063" y="4335465"/>
            <a:ext cx="26162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楷体" panose="02010609060101010101" pitchFamily="49" charset="-122"/>
              </a:rPr>
              <a:t>9+0=9</a:t>
            </a:r>
          </a:p>
        </p:txBody>
      </p:sp>
      <p:pic>
        <p:nvPicPr>
          <p:cNvPr id="11267" name="图片 1" descr="QQ图片2019060909520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1351" y="473075"/>
            <a:ext cx="10525125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041525" y="4057650"/>
            <a:ext cx="26162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楷体" panose="02010609060101010101" pitchFamily="49" charset="-122"/>
              </a:rPr>
              <a:t>2+7=9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7358063" y="3308350"/>
            <a:ext cx="26162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楷体" panose="02010609060101010101" pitchFamily="49" charset="-122"/>
              </a:rPr>
              <a:t>4+5=9</a:t>
            </a: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2041525" y="3308350"/>
            <a:ext cx="26162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楷体" panose="02010609060101010101" pitchFamily="49" charset="-122"/>
              </a:rPr>
              <a:t>1+8=9</a:t>
            </a: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2041525" y="4857750"/>
            <a:ext cx="26162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楷体" panose="02010609060101010101" pitchFamily="49" charset="-122"/>
              </a:rPr>
              <a:t>3+6=9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8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文本框 4"/>
          <p:cNvSpPr txBox="1">
            <a:spLocks noChangeArrowheads="1"/>
          </p:cNvSpPr>
          <p:nvPr/>
        </p:nvSpPr>
        <p:spPr bwMode="auto">
          <a:xfrm>
            <a:off x="1039813" y="749300"/>
            <a:ext cx="8850312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小金鱼想和同学们交朋友，它想让大家做减法题（学生口答）</a:t>
            </a:r>
          </a:p>
        </p:txBody>
      </p:sp>
      <p:pic>
        <p:nvPicPr>
          <p:cNvPr id="6" name="图片 5" descr="QQ图片2019060910003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6714" y="2592388"/>
            <a:ext cx="11458575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文本框 4"/>
          <p:cNvSpPr txBox="1">
            <a:spLocks noChangeArrowheads="1"/>
          </p:cNvSpPr>
          <p:nvPr/>
        </p:nvSpPr>
        <p:spPr bwMode="auto">
          <a:xfrm>
            <a:off x="1039813" y="749300"/>
            <a:ext cx="8850312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以开火车的形式口答。</a:t>
            </a:r>
          </a:p>
        </p:txBody>
      </p:sp>
      <p:sp>
        <p:nvSpPr>
          <p:cNvPr id="13315" name="文本框 1"/>
          <p:cNvSpPr txBox="1">
            <a:spLocks noChangeArrowheads="1"/>
          </p:cNvSpPr>
          <p:nvPr/>
        </p:nvSpPr>
        <p:spPr bwMode="auto">
          <a:xfrm>
            <a:off x="1039813" y="1870075"/>
            <a:ext cx="1381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</a:rPr>
              <a:t>5+4=</a:t>
            </a:r>
          </a:p>
        </p:txBody>
      </p:sp>
      <p:sp>
        <p:nvSpPr>
          <p:cNvPr id="13316" name="文本框 3"/>
          <p:cNvSpPr txBox="1">
            <a:spLocks noChangeArrowheads="1"/>
          </p:cNvSpPr>
          <p:nvPr/>
        </p:nvSpPr>
        <p:spPr bwMode="auto">
          <a:xfrm>
            <a:off x="1039813" y="2733675"/>
            <a:ext cx="1381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</a:rPr>
              <a:t>9-7=</a:t>
            </a:r>
          </a:p>
        </p:txBody>
      </p:sp>
      <p:sp>
        <p:nvSpPr>
          <p:cNvPr id="13317" name="文本框 6"/>
          <p:cNvSpPr txBox="1">
            <a:spLocks noChangeArrowheads="1"/>
          </p:cNvSpPr>
          <p:nvPr/>
        </p:nvSpPr>
        <p:spPr bwMode="auto">
          <a:xfrm>
            <a:off x="1039814" y="3622675"/>
            <a:ext cx="13795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</a:rPr>
              <a:t>2+7=</a:t>
            </a:r>
          </a:p>
        </p:txBody>
      </p:sp>
      <p:sp>
        <p:nvSpPr>
          <p:cNvPr id="13318" name="文本框 7"/>
          <p:cNvSpPr txBox="1">
            <a:spLocks noChangeArrowheads="1"/>
          </p:cNvSpPr>
          <p:nvPr/>
        </p:nvSpPr>
        <p:spPr bwMode="auto">
          <a:xfrm>
            <a:off x="1039814" y="4397375"/>
            <a:ext cx="13795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</a:rPr>
              <a:t>9-6=</a:t>
            </a:r>
          </a:p>
        </p:txBody>
      </p:sp>
      <p:sp>
        <p:nvSpPr>
          <p:cNvPr id="13319" name="文本框 8"/>
          <p:cNvSpPr txBox="1">
            <a:spLocks noChangeArrowheads="1"/>
          </p:cNvSpPr>
          <p:nvPr/>
        </p:nvSpPr>
        <p:spPr bwMode="auto">
          <a:xfrm>
            <a:off x="5045075" y="4397375"/>
            <a:ext cx="20843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</a:rPr>
              <a:t>4+5=</a:t>
            </a:r>
          </a:p>
        </p:txBody>
      </p:sp>
      <p:sp>
        <p:nvSpPr>
          <p:cNvPr id="13320" name="文本框 9"/>
          <p:cNvSpPr txBox="1">
            <a:spLocks noChangeArrowheads="1"/>
          </p:cNvSpPr>
          <p:nvPr/>
        </p:nvSpPr>
        <p:spPr bwMode="auto">
          <a:xfrm>
            <a:off x="5045076" y="3487738"/>
            <a:ext cx="1565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</a:rPr>
              <a:t>6+3=</a:t>
            </a:r>
          </a:p>
        </p:txBody>
      </p:sp>
      <p:sp>
        <p:nvSpPr>
          <p:cNvPr id="13321" name="文本框 10"/>
          <p:cNvSpPr txBox="1">
            <a:spLocks noChangeArrowheads="1"/>
          </p:cNvSpPr>
          <p:nvPr/>
        </p:nvSpPr>
        <p:spPr bwMode="auto">
          <a:xfrm>
            <a:off x="5045076" y="2606675"/>
            <a:ext cx="1565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</a:rPr>
              <a:t>9-4=</a:t>
            </a:r>
          </a:p>
        </p:txBody>
      </p:sp>
      <p:sp>
        <p:nvSpPr>
          <p:cNvPr id="13322" name="文本框 11"/>
          <p:cNvSpPr txBox="1">
            <a:spLocks noChangeArrowheads="1"/>
          </p:cNvSpPr>
          <p:nvPr/>
        </p:nvSpPr>
        <p:spPr bwMode="auto">
          <a:xfrm>
            <a:off x="5045075" y="1870075"/>
            <a:ext cx="1824039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</a:rPr>
              <a:t>9-3=</a:t>
            </a:r>
          </a:p>
        </p:txBody>
      </p:sp>
      <p:sp>
        <p:nvSpPr>
          <p:cNvPr id="13323" name="文本框 12"/>
          <p:cNvSpPr txBox="1">
            <a:spLocks noChangeArrowheads="1"/>
          </p:cNvSpPr>
          <p:nvPr/>
        </p:nvSpPr>
        <p:spPr bwMode="auto">
          <a:xfrm>
            <a:off x="8637588" y="4397375"/>
            <a:ext cx="1898651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</a:rPr>
              <a:t>9-5=</a:t>
            </a:r>
          </a:p>
        </p:txBody>
      </p:sp>
      <p:sp>
        <p:nvSpPr>
          <p:cNvPr id="13324" name="文本框 13"/>
          <p:cNvSpPr txBox="1">
            <a:spLocks noChangeArrowheads="1"/>
          </p:cNvSpPr>
          <p:nvPr/>
        </p:nvSpPr>
        <p:spPr bwMode="auto">
          <a:xfrm>
            <a:off x="8637589" y="3487738"/>
            <a:ext cx="1785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</a:rPr>
              <a:t>3+6=</a:t>
            </a:r>
          </a:p>
        </p:txBody>
      </p:sp>
      <p:sp>
        <p:nvSpPr>
          <p:cNvPr id="13325" name="文本框 14"/>
          <p:cNvSpPr txBox="1">
            <a:spLocks noChangeArrowheads="1"/>
          </p:cNvSpPr>
          <p:nvPr/>
        </p:nvSpPr>
        <p:spPr bwMode="auto">
          <a:xfrm>
            <a:off x="8637589" y="2606675"/>
            <a:ext cx="1785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</a:rPr>
              <a:t>7+2=</a:t>
            </a:r>
          </a:p>
        </p:txBody>
      </p:sp>
      <p:sp>
        <p:nvSpPr>
          <p:cNvPr id="13326" name="文本框 15"/>
          <p:cNvSpPr txBox="1">
            <a:spLocks noChangeArrowheads="1"/>
          </p:cNvSpPr>
          <p:nvPr/>
        </p:nvSpPr>
        <p:spPr bwMode="auto">
          <a:xfrm>
            <a:off x="8637588" y="1874838"/>
            <a:ext cx="215900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</a:rPr>
              <a:t>9-2=</a:t>
            </a:r>
          </a:p>
        </p:txBody>
      </p:sp>
      <p:sp>
        <p:nvSpPr>
          <p:cNvPr id="35" name="文本框 34"/>
          <p:cNvSpPr txBox="1">
            <a:spLocks noChangeArrowheads="1"/>
          </p:cNvSpPr>
          <p:nvPr/>
        </p:nvSpPr>
        <p:spPr bwMode="auto">
          <a:xfrm>
            <a:off x="2376489" y="1905000"/>
            <a:ext cx="6477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</a:p>
        </p:txBody>
      </p:sp>
      <p:sp>
        <p:nvSpPr>
          <p:cNvPr id="36" name="文本框 35"/>
          <p:cNvSpPr txBox="1">
            <a:spLocks noChangeArrowheads="1"/>
          </p:cNvSpPr>
          <p:nvPr/>
        </p:nvSpPr>
        <p:spPr bwMode="auto">
          <a:xfrm>
            <a:off x="9942514" y="2606675"/>
            <a:ext cx="4810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9</a:t>
            </a:r>
          </a:p>
        </p:txBody>
      </p:sp>
      <p:sp>
        <p:nvSpPr>
          <p:cNvPr id="37" name="文本框 36"/>
          <p:cNvSpPr txBox="1">
            <a:spLocks noChangeArrowheads="1"/>
          </p:cNvSpPr>
          <p:nvPr/>
        </p:nvSpPr>
        <p:spPr bwMode="auto">
          <a:xfrm>
            <a:off x="9890125" y="3519489"/>
            <a:ext cx="3642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9</a:t>
            </a:r>
          </a:p>
        </p:txBody>
      </p:sp>
      <p:sp>
        <p:nvSpPr>
          <p:cNvPr id="38" name="文本框 37"/>
          <p:cNvSpPr txBox="1">
            <a:spLocks noChangeArrowheads="1"/>
          </p:cNvSpPr>
          <p:nvPr/>
        </p:nvSpPr>
        <p:spPr bwMode="auto">
          <a:xfrm>
            <a:off x="2419350" y="2765425"/>
            <a:ext cx="249239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2</a:t>
            </a:r>
          </a:p>
        </p:txBody>
      </p:sp>
      <p:sp>
        <p:nvSpPr>
          <p:cNvPr id="39" name="文本框 38"/>
          <p:cNvSpPr txBox="1">
            <a:spLocks noChangeArrowheads="1"/>
          </p:cNvSpPr>
          <p:nvPr/>
        </p:nvSpPr>
        <p:spPr bwMode="auto">
          <a:xfrm>
            <a:off x="2376488" y="4427540"/>
            <a:ext cx="24923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3</a:t>
            </a:r>
          </a:p>
        </p:txBody>
      </p:sp>
      <p:sp>
        <p:nvSpPr>
          <p:cNvPr id="40" name="文本框 39"/>
          <p:cNvSpPr txBox="1">
            <a:spLocks noChangeArrowheads="1"/>
          </p:cNvSpPr>
          <p:nvPr/>
        </p:nvSpPr>
        <p:spPr bwMode="auto">
          <a:xfrm>
            <a:off x="6361114" y="1870075"/>
            <a:ext cx="2492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6</a:t>
            </a:r>
          </a:p>
        </p:txBody>
      </p:sp>
      <p:sp>
        <p:nvSpPr>
          <p:cNvPr id="41" name="文本框 40"/>
          <p:cNvSpPr txBox="1">
            <a:spLocks noChangeArrowheads="1"/>
          </p:cNvSpPr>
          <p:nvPr/>
        </p:nvSpPr>
        <p:spPr bwMode="auto">
          <a:xfrm>
            <a:off x="9942514" y="4397375"/>
            <a:ext cx="2492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2" name="文本框 41"/>
          <p:cNvSpPr txBox="1">
            <a:spLocks noChangeArrowheads="1"/>
          </p:cNvSpPr>
          <p:nvPr/>
        </p:nvSpPr>
        <p:spPr bwMode="auto">
          <a:xfrm>
            <a:off x="6361114" y="2668590"/>
            <a:ext cx="24923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5</a:t>
            </a:r>
          </a:p>
        </p:txBody>
      </p:sp>
      <p:sp>
        <p:nvSpPr>
          <p:cNvPr id="43" name="文本框 42"/>
          <p:cNvSpPr txBox="1">
            <a:spLocks noChangeArrowheads="1"/>
          </p:cNvSpPr>
          <p:nvPr/>
        </p:nvSpPr>
        <p:spPr bwMode="auto">
          <a:xfrm>
            <a:off x="2376489" y="3684588"/>
            <a:ext cx="6477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</a:p>
        </p:txBody>
      </p:sp>
      <p:sp>
        <p:nvSpPr>
          <p:cNvPr id="44" name="文本框 43"/>
          <p:cNvSpPr txBox="1">
            <a:spLocks noChangeArrowheads="1"/>
          </p:cNvSpPr>
          <p:nvPr/>
        </p:nvSpPr>
        <p:spPr bwMode="auto">
          <a:xfrm>
            <a:off x="6348413" y="4459290"/>
            <a:ext cx="64611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</a:p>
        </p:txBody>
      </p:sp>
      <p:sp>
        <p:nvSpPr>
          <p:cNvPr id="45" name="文本框 44"/>
          <p:cNvSpPr txBox="1">
            <a:spLocks noChangeArrowheads="1"/>
          </p:cNvSpPr>
          <p:nvPr/>
        </p:nvSpPr>
        <p:spPr bwMode="auto">
          <a:xfrm>
            <a:off x="6348414" y="3519490"/>
            <a:ext cx="48101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9</a:t>
            </a:r>
          </a:p>
        </p:txBody>
      </p:sp>
      <p:sp>
        <p:nvSpPr>
          <p:cNvPr id="46" name="文本框 45"/>
          <p:cNvSpPr txBox="1">
            <a:spLocks noChangeArrowheads="1"/>
          </p:cNvSpPr>
          <p:nvPr/>
        </p:nvSpPr>
        <p:spPr bwMode="auto">
          <a:xfrm>
            <a:off x="9921876" y="1873250"/>
            <a:ext cx="48101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文本框 4"/>
          <p:cNvSpPr txBox="1">
            <a:spLocks noChangeArrowheads="1"/>
          </p:cNvSpPr>
          <p:nvPr/>
        </p:nvSpPr>
        <p:spPr bwMode="auto">
          <a:xfrm>
            <a:off x="1152526" y="777875"/>
            <a:ext cx="8850313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4.</a:t>
            </a:r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</a:rPr>
              <a:t>想一想：</a:t>
            </a:r>
            <a:r>
              <a:rPr lang="zh-CN" sz="3200">
                <a:latin typeface="楷体" panose="02010609060101010101" pitchFamily="49" charset="-122"/>
                <a:ea typeface="楷体" panose="02010609060101010101" pitchFamily="49" charset="-122"/>
              </a:rPr>
              <a:t>你能说出几道加法算式和几道减法算式？</a:t>
            </a:r>
            <a:endParaRPr lang="zh-CN" altLang="en-US" sz="3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" name="图片 1" descr="QQ图片2019060910472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13114" y="2540000"/>
            <a:ext cx="5194300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239713" y="692150"/>
            <a:ext cx="4606927" cy="649288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381001" y="723900"/>
            <a:ext cx="26468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四、课堂小结</a:t>
            </a:r>
          </a:p>
        </p:txBody>
      </p:sp>
      <p:sp>
        <p:nvSpPr>
          <p:cNvPr id="100" name="文本框 99"/>
          <p:cNvSpPr txBox="1">
            <a:spLocks noChangeArrowheads="1"/>
          </p:cNvSpPr>
          <p:nvPr/>
        </p:nvSpPr>
        <p:spPr bwMode="auto">
          <a:xfrm>
            <a:off x="1354139" y="2274889"/>
            <a:ext cx="922178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这节课我们主要学习了得数是</a:t>
            </a:r>
            <a:r>
              <a:rPr lang="zh-CN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  <a:r>
              <a:rPr 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的加法和</a:t>
            </a:r>
            <a:r>
              <a:rPr lang="zh-CN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  <a:r>
              <a:rPr 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减几的口算方法，进一步了解加、减法之间的联系。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10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239713" y="692150"/>
            <a:ext cx="4606927" cy="649288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381001" y="723900"/>
            <a:ext cx="26468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一、创设情境</a:t>
            </a:r>
          </a:p>
        </p:txBody>
      </p:sp>
      <p:pic>
        <p:nvPicPr>
          <p:cNvPr id="2" name="图片 1" descr="QQ图片2019060909190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6464" y="2459040"/>
            <a:ext cx="9932987" cy="310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" name="文本框 99"/>
          <p:cNvSpPr txBox="1">
            <a:spLocks noChangeArrowheads="1"/>
          </p:cNvSpPr>
          <p:nvPr/>
        </p:nvSpPr>
        <p:spPr bwMode="auto">
          <a:xfrm>
            <a:off x="520700" y="1606550"/>
            <a:ext cx="111490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同学们正在操场上进行跳高练习呢，我们一起去看看。</a:t>
            </a:r>
            <a:endParaRPr lang="zh-CN" altLang="en-US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100" grpId="0"/>
      <p:bldP spid="10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239713" y="692150"/>
            <a:ext cx="4606927" cy="649288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381001" y="723900"/>
            <a:ext cx="26468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二、探究新知</a:t>
            </a:r>
          </a:p>
        </p:txBody>
      </p:sp>
      <p:pic>
        <p:nvPicPr>
          <p:cNvPr id="2" name="图片 1" descr="QQ图片2019060909190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125" y="3195640"/>
            <a:ext cx="7102475" cy="221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" name="文本框 99"/>
          <p:cNvSpPr txBox="1">
            <a:spLocks noChangeArrowheads="1"/>
          </p:cNvSpPr>
          <p:nvPr/>
        </p:nvSpPr>
        <p:spPr bwMode="auto">
          <a:xfrm>
            <a:off x="650877" y="1308100"/>
            <a:ext cx="10964863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en-US" altLang="zh-CN" sz="32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．</a:t>
            </a:r>
            <a:r>
              <a:rPr 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一共有多少个同学在跳高？你能由此列出两道加法算式吗？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8212139" y="3462340"/>
            <a:ext cx="34036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064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r>
              <a:rPr 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＋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 </a:t>
            </a:r>
            <a:endParaRPr lang="en-US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8212139" y="4400550"/>
            <a:ext cx="185178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indent="4064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1</a:t>
            </a:r>
            <a:r>
              <a:rPr 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＋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8</a:t>
            </a:r>
            <a:r>
              <a:rPr 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＝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9</a:t>
            </a:r>
            <a:endParaRPr lang="en-US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100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文本框 99"/>
          <p:cNvSpPr txBox="1">
            <a:spLocks noChangeArrowheads="1"/>
          </p:cNvSpPr>
          <p:nvPr/>
        </p:nvSpPr>
        <p:spPr bwMode="auto">
          <a:xfrm>
            <a:off x="817563" y="868363"/>
            <a:ext cx="6773863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每道加法算式表示什么意思。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123" name="文本框 2"/>
          <p:cNvSpPr txBox="1">
            <a:spLocks noChangeArrowheads="1"/>
          </p:cNvSpPr>
          <p:nvPr/>
        </p:nvSpPr>
        <p:spPr bwMode="auto">
          <a:xfrm>
            <a:off x="1349375" y="1987550"/>
            <a:ext cx="3403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064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r>
              <a:rPr 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＋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9 </a:t>
            </a:r>
            <a:endParaRPr lang="en-US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24" name="文本框 3"/>
          <p:cNvSpPr txBox="1">
            <a:spLocks noChangeArrowheads="1"/>
          </p:cNvSpPr>
          <p:nvPr/>
        </p:nvSpPr>
        <p:spPr bwMode="auto">
          <a:xfrm>
            <a:off x="7591426" y="2019300"/>
            <a:ext cx="185178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indent="4064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1</a:t>
            </a:r>
            <a:r>
              <a:rPr lang="zh-CN" sz="28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＋</a:t>
            </a:r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8</a:t>
            </a:r>
            <a:r>
              <a:rPr lang="zh-CN" sz="2800" dirty="0" smtClean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＝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9</a:t>
            </a:r>
            <a:endParaRPr lang="en-US" altLang="en-US" sz="2800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7075488" y="3067051"/>
            <a:ext cx="4362451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有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个同学正在跳高，还有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个同学准备跳高。</a:t>
            </a:r>
            <a:endParaRPr lang="zh-CN" altLang="en-US" sz="32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817564" y="3067051"/>
            <a:ext cx="436403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有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个同学还没</a:t>
            </a:r>
            <a:r>
              <a:rPr 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跳高，有</a:t>
            </a:r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1</a:t>
            </a:r>
            <a:r>
              <a:rPr 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个同学已经在跳高。</a:t>
            </a:r>
            <a:endParaRPr lang="zh-CN" altLang="en-US" sz="32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文本框 99"/>
          <p:cNvSpPr txBox="1">
            <a:spLocks noChangeArrowheads="1"/>
          </p:cNvSpPr>
          <p:nvPr/>
        </p:nvSpPr>
        <p:spPr bwMode="auto">
          <a:xfrm>
            <a:off x="817563" y="868365"/>
            <a:ext cx="101647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r>
              <a:rPr lang="zh-CN" sz="2800">
                <a:latin typeface="楷体" panose="02010609060101010101" pitchFamily="49" charset="-122"/>
                <a:ea typeface="楷体" panose="02010609060101010101" pitchFamily="49" charset="-122"/>
              </a:rPr>
              <a:t>从图画上看，跳高的同学可以分成几部分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1558926" y="4319590"/>
            <a:ext cx="8682039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2</a:t>
            </a:r>
            <a:r>
              <a:rPr lang="zh-CN" altLang="en-US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部分，</a:t>
            </a:r>
            <a:r>
              <a:rPr 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左边是正在跳高的同学，右边是准备跳高的同学。</a:t>
            </a:r>
            <a:endParaRPr lang="zh-CN" altLang="en-US" sz="32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6" name="图片 5" descr="QQ图片2019060909190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25614" y="1539877"/>
            <a:ext cx="7945437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17563" y="868365"/>
            <a:ext cx="101647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r>
              <a:rPr 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从图画上看，跳高的同学可以分成几部分</a:t>
            </a:r>
          </a:p>
        </p:txBody>
      </p:sp>
      <p:pic>
        <p:nvPicPr>
          <p:cNvPr id="8" name="图片 7" descr="QQ图片2019060909190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25614" y="1525588"/>
            <a:ext cx="7945437" cy="248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QQ图片2019060909190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25614" y="1539877"/>
            <a:ext cx="7945437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1012826" y="757240"/>
            <a:ext cx="10166351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latin typeface="楷体" panose="02010609060101010101" pitchFamily="49" charset="-122"/>
                <a:ea typeface="楷体" panose="02010609060101010101" pitchFamily="49" charset="-122"/>
              </a:rPr>
              <a:t>4.</a:t>
            </a:r>
            <a:r>
              <a:rPr lang="zh-CN" sz="2800">
                <a:latin typeface="楷体" panose="02010609060101010101" pitchFamily="49" charset="-122"/>
                <a:ea typeface="楷体" panose="02010609060101010101" pitchFamily="49" charset="-122"/>
              </a:rPr>
              <a:t>你能根据图列出两道不同的减法算式吗？</a:t>
            </a:r>
          </a:p>
        </p:txBody>
      </p:sp>
      <p:pic>
        <p:nvPicPr>
          <p:cNvPr id="8" name="图片 7" descr="QQ图片2019060909190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25614" y="1771650"/>
            <a:ext cx="8374063" cy="261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2078039" y="4724400"/>
            <a:ext cx="29352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r>
              <a:rPr 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en-US" sz="28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7477125" y="4724400"/>
            <a:ext cx="3702051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9</a:t>
            </a:r>
            <a:r>
              <a:rPr lang="zh-CN" sz="2800">
                <a:solidFill>
                  <a:srgbClr val="FF0000"/>
                </a:solidFill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  <a:r>
              <a:rPr lang="zh-CN" sz="2800">
                <a:solidFill>
                  <a:srgbClr val="FF0000"/>
                </a:solidFill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endParaRPr lang="en-US" altLang="en-US" sz="2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901701" y="701675"/>
            <a:ext cx="1016476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5.</a:t>
            </a:r>
            <a:r>
              <a:rPr 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谁能根据情境图说一说算式“</a:t>
            </a:r>
            <a:r>
              <a:rPr lang="zh-CN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  <a:r>
              <a:rPr 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－</a:t>
            </a:r>
            <a:r>
              <a:rPr lang="zh-CN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zh-CN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8”</a:t>
            </a:r>
            <a:r>
              <a:rPr 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表示什么意思？“</a:t>
            </a:r>
            <a:r>
              <a:rPr lang="zh-CN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  <a:r>
              <a:rPr 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－</a:t>
            </a:r>
            <a:r>
              <a:rPr lang="zh-CN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zh-CN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1”</a:t>
            </a:r>
            <a:r>
              <a:rPr 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又表示什么意思？</a:t>
            </a:r>
          </a:p>
        </p:txBody>
      </p:sp>
      <p:pic>
        <p:nvPicPr>
          <p:cNvPr id="8" name="图片 7" descr="QQ图片2019060909190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2189164"/>
            <a:ext cx="6437313" cy="297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6586539" y="1655763"/>
            <a:ext cx="5400675" cy="203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总共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个同学在跳高，减去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个正在跳高的同学，还剩下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个准备跳高同学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6586539" y="3860800"/>
            <a:ext cx="518477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总共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9</a:t>
            </a: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个同学在跳高，减去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8</a:t>
            </a: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个准备跳高同学</a:t>
            </a:r>
            <a:endParaRPr lang="en-US" altLang="en-US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，还剩下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1</a:t>
            </a: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个正在跳高的同学</a:t>
            </a:r>
            <a:endParaRPr lang="en-US" altLang="en-US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790576" y="438150"/>
            <a:ext cx="1016476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摆圆片：拿出</a:t>
            </a:r>
            <a:r>
              <a:rPr lang="zh-CN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  <a:r>
              <a:rPr 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个圆片，分成两堆，你想怎样分就怎样分，但不能再分成刚才的</a:t>
            </a:r>
            <a:r>
              <a:rPr lang="zh-CN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个和</a:t>
            </a:r>
            <a:r>
              <a:rPr lang="zh-CN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个了，然后请同学们填出“试一试”中的</a:t>
            </a:r>
            <a:r>
              <a:rPr lang="zh-CN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道算式。</a:t>
            </a:r>
          </a:p>
        </p:txBody>
      </p:sp>
      <p:pic>
        <p:nvPicPr>
          <p:cNvPr id="4" name="图片 3" descr="QQ图片20190609094130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6325" y="1836740"/>
            <a:ext cx="10040939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4" descr="QQ图片2019060909443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6526" y="3917952"/>
            <a:ext cx="8932863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912939" y="4075115"/>
            <a:ext cx="35321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4     5     9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1912939" y="4857750"/>
            <a:ext cx="35321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5     4     9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6408739" y="4941890"/>
            <a:ext cx="35321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9     4     5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6408739" y="4075115"/>
            <a:ext cx="35321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9     5     4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239713" y="692150"/>
            <a:ext cx="4606927" cy="649288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381001" y="723900"/>
            <a:ext cx="26468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一、巩固拓展</a:t>
            </a:r>
          </a:p>
        </p:txBody>
      </p:sp>
      <p:sp>
        <p:nvSpPr>
          <p:cNvPr id="100" name="文本框 99"/>
          <p:cNvSpPr txBox="1">
            <a:spLocks noChangeArrowheads="1"/>
          </p:cNvSpPr>
          <p:nvPr/>
        </p:nvSpPr>
        <p:spPr bwMode="auto">
          <a:xfrm>
            <a:off x="1150939" y="1851027"/>
            <a:ext cx="1115060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</a:rPr>
              <a:t>哪</a:t>
            </a:r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</a:rPr>
              <a:t>张卡片上的数相加等于九？</a:t>
            </a:r>
          </a:p>
        </p:txBody>
      </p:sp>
      <p:pic>
        <p:nvPicPr>
          <p:cNvPr id="3" name="图片 2" descr="QQ图片2019060909520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9" y="2692400"/>
            <a:ext cx="10126663" cy="236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10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heme/theme1.xml><?xml version="1.0" encoding="utf-8"?>
<a:theme xmlns:a="http://schemas.openxmlformats.org/drawingml/2006/main" name="WWW.2PPT.COM">
  <a:themeElements>
    <a:clrScheme name="自定义 2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475</Words>
  <Application>Microsoft Office PowerPoint</Application>
  <PresentationFormat>宽屏</PresentationFormat>
  <Paragraphs>67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4" baseType="lpstr">
      <vt:lpstr>黑体</vt:lpstr>
      <vt:lpstr>经典粗圆简</vt:lpstr>
      <vt:lpstr>楷体</vt:lpstr>
      <vt:lpstr>思源宋体 CN Heavy</vt:lpstr>
      <vt:lpstr>宋体</vt:lpstr>
      <vt:lpstr>微软雅黑</vt:lpstr>
      <vt:lpstr>Arial</vt:lpstr>
      <vt:lpstr>Calibri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2018-03-01T02:03:00Z</dcterms:created>
  <dcterms:modified xsi:type="dcterms:W3CDTF">2023-01-16T19:35:24Z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1C1D8AA33D1B45A89691F045079AEEB5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