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9" r:id="rId3"/>
    <p:sldId id="285" r:id="rId4"/>
    <p:sldId id="261" r:id="rId5"/>
    <p:sldId id="265" r:id="rId6"/>
    <p:sldId id="266" r:id="rId7"/>
    <p:sldId id="267" r:id="rId8"/>
    <p:sldId id="268" r:id="rId9"/>
    <p:sldId id="286" r:id="rId10"/>
    <p:sldId id="287" r:id="rId11"/>
    <p:sldId id="288" r:id="rId12"/>
    <p:sldId id="282" r:id="rId13"/>
    <p:sldId id="284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F0F0F0"/>
    <a:srgbClr val="1B33AB"/>
    <a:srgbClr val="00A6AD"/>
    <a:srgbClr val="C71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9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227674" y="1917423"/>
            <a:ext cx="8068945" cy="2465705"/>
            <a:chOff x="4313" y="1158"/>
            <a:chExt cx="12707" cy="3883"/>
          </a:xfrm>
        </p:grpSpPr>
        <p:sp>
          <p:nvSpPr>
            <p:cNvPr id="10" name="Rectangle 5"/>
            <p:cNvSpPr/>
            <p:nvPr/>
          </p:nvSpPr>
          <p:spPr>
            <a:xfrm>
              <a:off x="9508" y="3734"/>
              <a:ext cx="488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None/>
              </a:pPr>
              <a:endParaRPr sz="4800" b="1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endParaRPr>
            </a:p>
          </p:txBody>
        </p:sp>
        <p:sp>
          <p:nvSpPr>
            <p:cNvPr id="11" name="文本框 5"/>
            <p:cNvSpPr txBox="1"/>
            <p:nvPr/>
          </p:nvSpPr>
          <p:spPr>
            <a:xfrm>
              <a:off x="4313" y="1158"/>
              <a:ext cx="12707" cy="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 smtClean="0">
                  <a:latin typeface="微软雅黑" panose="020B0503020204020204" charset="-122"/>
                  <a:ea typeface="微软雅黑" panose="020B0503020204020204" charset="-122"/>
                </a:rPr>
                <a:t>Unit 8</a:t>
              </a:r>
            </a:p>
            <a:p>
              <a:pPr algn="ctr"/>
              <a:r>
                <a:rPr lang="en-US" altLang="zh-CN" sz="4800" dirty="0" smtClean="0">
                  <a:latin typeface="微软雅黑" panose="020B0503020204020204" charset="-122"/>
                  <a:ea typeface="微软雅黑" panose="020B0503020204020204" charset="-122"/>
                </a:rPr>
                <a:t>It must belong to Carla.</a:t>
              </a:r>
              <a:endParaRPr lang="zh-CN" altLang="en-US" sz="4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1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14277" y="219745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4930025" y="3967629"/>
            <a:ext cx="2351926" cy="830997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第</a:t>
            </a:r>
            <a:r>
              <a:rPr lang="en-US" altLang="zh-CN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3</a:t>
            </a:r>
            <a:r>
              <a:rPr lang="zh-CN" altLang="en-US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课时</a:t>
            </a:r>
            <a:endParaRPr lang="zh-CN" altLang="en-US" sz="4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597" y="5645194"/>
            <a:ext cx="12193597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68893" y="1486269"/>
            <a:ext cx="10667584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)7. (2017·</a:t>
            </a:r>
            <a:r>
              <a:rPr lang="zh-CN" altLang="en-US" sz="2400" b="1" dirty="0" smtClean="0">
                <a:latin typeface="Times New Roman" panose="02020603050405020304" charset="0"/>
              </a:rPr>
              <a:t>滨州</a:t>
            </a:r>
            <a:r>
              <a:rPr lang="en-US" altLang="zh-CN" sz="2400" b="1" dirty="0" smtClean="0">
                <a:latin typeface="Times New Roman" panose="02020603050405020304" charset="0"/>
              </a:rPr>
              <a:t>)As a teacher, I really feel worried to see so many students  ________ glasses.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wearing  		B. dressing		C. putting on  	D. being in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5" name="文本框 9"/>
          <p:cNvSpPr txBox="1"/>
          <p:nvPr/>
        </p:nvSpPr>
        <p:spPr>
          <a:xfrm>
            <a:off x="780538" y="3624310"/>
            <a:ext cx="10192261" cy="2169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ea typeface="仿宋" panose="02010609060101010101" charset="-122"/>
              </a:rPr>
              <a:t>考查动词</a:t>
            </a:r>
            <a:r>
              <a:rPr lang="en-US" altLang="zh-CN" sz="2200" b="1" dirty="0" smtClean="0">
                <a:ea typeface="仿宋" panose="02010609060101010101" charset="-122"/>
              </a:rPr>
              <a:t>(</a:t>
            </a:r>
            <a:r>
              <a:rPr lang="zh-CN" altLang="en-US" sz="2200" b="1" dirty="0" smtClean="0">
                <a:ea typeface="仿宋" panose="02010609060101010101" charset="-122"/>
              </a:rPr>
              <a:t>短语</a:t>
            </a:r>
            <a:r>
              <a:rPr lang="en-US" altLang="zh-CN" sz="2200" b="1" dirty="0" smtClean="0">
                <a:ea typeface="仿宋" panose="02010609060101010101" charset="-122"/>
              </a:rPr>
              <a:t>)</a:t>
            </a:r>
            <a:r>
              <a:rPr lang="zh-CN" altLang="en-US" sz="2200" b="1" dirty="0" smtClean="0">
                <a:ea typeface="仿宋" panose="02010609060101010101" charset="-122"/>
              </a:rPr>
              <a:t>辨析。</a:t>
            </a:r>
            <a:r>
              <a:rPr lang="en-US" altLang="zh-CN" sz="2200" b="1" dirty="0" smtClean="0">
                <a:ea typeface="仿宋" panose="02010609060101010101" charset="-122"/>
              </a:rPr>
              <a:t>wear</a:t>
            </a:r>
            <a:r>
              <a:rPr lang="zh-CN" altLang="en-US" sz="2200" b="1" dirty="0" smtClean="0">
                <a:ea typeface="仿宋" panose="02010609060101010101" charset="-122"/>
              </a:rPr>
              <a:t>强调“穿、戴”的状态，其宾语是衣帽或眼镜等名词；</a:t>
            </a:r>
            <a:r>
              <a:rPr lang="en-US" altLang="zh-CN" sz="2200" b="1" dirty="0" smtClean="0">
                <a:ea typeface="仿宋" panose="02010609060101010101" charset="-122"/>
              </a:rPr>
              <a:t>dress</a:t>
            </a:r>
            <a:r>
              <a:rPr lang="zh-CN" altLang="en-US" sz="2200" b="1" dirty="0" smtClean="0">
                <a:ea typeface="仿宋" panose="02010609060101010101" charset="-122"/>
              </a:rPr>
              <a:t>意为“打扮”，其后常接人；</a:t>
            </a:r>
            <a:r>
              <a:rPr lang="en-US" altLang="zh-CN" sz="2200" b="1" dirty="0" smtClean="0">
                <a:ea typeface="仿宋" panose="02010609060101010101" charset="-122"/>
              </a:rPr>
              <a:t>put on</a:t>
            </a:r>
            <a:r>
              <a:rPr lang="zh-CN" altLang="en-US" sz="2200" b="1" dirty="0" smtClean="0">
                <a:ea typeface="仿宋" panose="02010609060101010101" charset="-122"/>
              </a:rPr>
              <a:t>强调“穿”的动作；</a:t>
            </a:r>
            <a:r>
              <a:rPr lang="en-US" altLang="zh-CN" sz="2200" b="1" dirty="0" smtClean="0">
                <a:ea typeface="仿宋" panose="02010609060101010101" charset="-122"/>
              </a:rPr>
              <a:t>be in</a:t>
            </a:r>
            <a:r>
              <a:rPr lang="zh-CN" altLang="en-US" sz="2200" b="1" dirty="0" smtClean="0">
                <a:ea typeface="仿宋" panose="02010609060101010101" charset="-122"/>
              </a:rPr>
              <a:t>表示状态，其后接衣服或颜色。句意：作为一名老师，看到这么多学生戴眼镜我真的感到担忧。题空处表示状态，且宾语是</a:t>
            </a:r>
            <a:r>
              <a:rPr lang="en-US" altLang="zh-CN" sz="2200" b="1" dirty="0" smtClean="0">
                <a:ea typeface="仿宋" panose="02010609060101010101" charset="-122"/>
              </a:rPr>
              <a:t>glasses</a:t>
            </a:r>
            <a:r>
              <a:rPr lang="zh-CN" altLang="en-US" sz="2200" b="1" dirty="0" smtClean="0">
                <a:ea typeface="仿宋" panose="02010609060101010101" charset="-122"/>
              </a:rPr>
              <a:t>，故选</a:t>
            </a:r>
            <a:r>
              <a:rPr lang="en-US" altLang="zh-CN" sz="2200" b="1" dirty="0" smtClean="0">
                <a:ea typeface="仿宋" panose="02010609060101010101" charset="-122"/>
              </a:rPr>
              <a:t>A</a:t>
            </a:r>
            <a:r>
              <a:rPr lang="zh-CN" altLang="en-US" sz="2200" b="1" dirty="0" smtClean="0">
                <a:ea typeface="仿宋" panose="02010609060101010101" charset="-122"/>
              </a:rPr>
              <a:t>。</a:t>
            </a:r>
            <a:endParaRPr lang="zh-CN" altLang="en-US" sz="2200" b="1" dirty="0" smtClean="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10607669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)8. —Jane  ________ her mother.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—Yes, they just look the same, like sisters.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looks after  	B. runs after		C. takes after  	D. takes off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481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文本框 9"/>
          <p:cNvSpPr txBox="1"/>
          <p:nvPr/>
        </p:nvSpPr>
        <p:spPr>
          <a:xfrm>
            <a:off x="780538" y="3624310"/>
            <a:ext cx="10192261" cy="2169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ea typeface="仿宋" panose="02010609060101010101" charset="-122"/>
              </a:rPr>
              <a:t>考查动词短语辨析。句意：“简</a:t>
            </a:r>
            <a:r>
              <a:rPr lang="en-US" altLang="zh-CN" sz="2200" b="1" dirty="0" smtClean="0">
                <a:ea typeface="仿宋" panose="02010609060101010101" charset="-122"/>
              </a:rPr>
              <a:t>________</a:t>
            </a:r>
            <a:r>
              <a:rPr lang="zh-CN" altLang="en-US" sz="2200" b="1" dirty="0" smtClean="0">
                <a:ea typeface="仿宋" panose="02010609060101010101" charset="-122"/>
              </a:rPr>
              <a:t>她的妈妈。”“是的，她们看起来一样，像姐妹。”</a:t>
            </a:r>
            <a:r>
              <a:rPr lang="en-US" altLang="zh-CN" sz="2200" b="1" dirty="0" smtClean="0">
                <a:ea typeface="仿宋" panose="02010609060101010101" charset="-122"/>
              </a:rPr>
              <a:t>look after</a:t>
            </a:r>
            <a:r>
              <a:rPr lang="zh-CN" altLang="en-US" sz="2200" b="1" dirty="0" smtClean="0">
                <a:ea typeface="仿宋" panose="02010609060101010101" charset="-122"/>
              </a:rPr>
              <a:t>意为“照顾，照料”；</a:t>
            </a:r>
            <a:r>
              <a:rPr lang="en-US" altLang="zh-CN" sz="2200" b="1" dirty="0" smtClean="0">
                <a:ea typeface="仿宋" panose="02010609060101010101" charset="-122"/>
              </a:rPr>
              <a:t>run after</a:t>
            </a:r>
            <a:r>
              <a:rPr lang="zh-CN" altLang="en-US" sz="2200" b="1" dirty="0" smtClean="0">
                <a:ea typeface="仿宋" panose="02010609060101010101" charset="-122"/>
              </a:rPr>
              <a:t>意为“追逐，追赶”；</a:t>
            </a:r>
            <a:r>
              <a:rPr lang="en-US" altLang="zh-CN" sz="2200" b="1" dirty="0" smtClean="0">
                <a:ea typeface="仿宋" panose="02010609060101010101" charset="-122"/>
              </a:rPr>
              <a:t>take after</a:t>
            </a:r>
            <a:r>
              <a:rPr lang="zh-CN" altLang="en-US" sz="2200" b="1" dirty="0" smtClean="0">
                <a:ea typeface="仿宋" panose="02010609060101010101" charset="-122"/>
              </a:rPr>
              <a:t>意为“</a:t>
            </a:r>
            <a:r>
              <a:rPr lang="en-US" altLang="zh-CN" sz="2200" b="1" dirty="0" smtClean="0">
                <a:ea typeface="仿宋" panose="02010609060101010101" charset="-122"/>
              </a:rPr>
              <a:t>(</a:t>
            </a:r>
            <a:r>
              <a:rPr lang="zh-CN" altLang="en-US" sz="2200" b="1" dirty="0" smtClean="0">
                <a:ea typeface="仿宋" panose="02010609060101010101" charset="-122"/>
              </a:rPr>
              <a:t>外貌或行为</a:t>
            </a:r>
            <a:r>
              <a:rPr lang="en-US" altLang="zh-CN" sz="2200" b="1" dirty="0" smtClean="0">
                <a:ea typeface="仿宋" panose="02010609060101010101" charset="-122"/>
              </a:rPr>
              <a:t>)</a:t>
            </a:r>
            <a:r>
              <a:rPr lang="zh-CN" altLang="en-US" sz="2200" b="1" dirty="0" smtClean="0">
                <a:ea typeface="仿宋" panose="02010609060101010101" charset="-122"/>
              </a:rPr>
              <a:t>像”；</a:t>
            </a:r>
            <a:r>
              <a:rPr lang="en-US" altLang="zh-CN" sz="2200" b="1" dirty="0" smtClean="0">
                <a:ea typeface="仿宋" panose="02010609060101010101" charset="-122"/>
              </a:rPr>
              <a:t>take off</a:t>
            </a:r>
            <a:r>
              <a:rPr lang="zh-CN" altLang="en-US" sz="2200" b="1" dirty="0" smtClean="0">
                <a:ea typeface="仿宋" panose="02010609060101010101" charset="-122"/>
              </a:rPr>
              <a:t>意为“脱下，起飞”。由句意可知选</a:t>
            </a:r>
            <a:r>
              <a:rPr lang="en-US" altLang="zh-CN" sz="2200" b="1" dirty="0" smtClean="0">
                <a:ea typeface="仿宋" panose="02010609060101010101" charset="-122"/>
              </a:rPr>
              <a:t>C</a:t>
            </a:r>
            <a:r>
              <a:rPr lang="zh-CN" altLang="en-US" sz="2200" b="1" dirty="0" smtClean="0">
                <a:ea typeface="仿宋" panose="02010609060101010101" charset="-122"/>
              </a:rPr>
              <a:t>。</a:t>
            </a:r>
            <a:endParaRPr lang="zh-CN" altLang="en-US" sz="2200" b="1" dirty="0" smtClean="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41960" y="1729104"/>
            <a:ext cx="11257671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A: Excuse me, Tom.  Is this your backpack?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B: 1. _______________.  Mine is in my desk.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A: 2. _______________________________________</a:t>
            </a:r>
            <a:r>
              <a:rPr lang="zh-CN" altLang="en-US" sz="2400" b="1" dirty="0" smtClean="0">
                <a:latin typeface="Times New Roman" panose="02020603050405020304" charset="0"/>
              </a:rPr>
              <a:t>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B: It might be Mary's.  I saw her looking for her backpack just now.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A: 3. _________________.  Hers is brown, but this one is pink.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B: Well, let's see what's in the backpack.  Oh, there is a hair band in it.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83362" y="2383171"/>
            <a:ext cx="1641796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No(, it isn't)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588963" y="994856"/>
            <a:ext cx="389561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Ⅴ.  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用适当的句子补全对话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5058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文本框 10"/>
          <p:cNvSpPr txBox="1"/>
          <p:nvPr/>
        </p:nvSpPr>
        <p:spPr>
          <a:xfrm>
            <a:off x="1483869" y="2963109"/>
            <a:ext cx="5474897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Whose backpack is this/Whose might it be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1459303" y="4075289"/>
            <a:ext cx="2100447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 It can't be hers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50723" y="1142954"/>
            <a:ext cx="11400503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A: It might be Lucy's.  She has long hair and she's always forgetting things.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B: Oh, there's a book written by J. K.  Rowling, too.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A: 4. ___________________.  Because J. K.   Rowling is her favorite writer.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B: Yes, 5. _______________.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A: Let's find Lucy and give it to her.</a:t>
            </a:r>
          </a:p>
        </p:txBody>
      </p:sp>
      <p:sp>
        <p:nvSpPr>
          <p:cNvPr id="10" name="文本框 10"/>
          <p:cNvSpPr txBox="1"/>
          <p:nvPr/>
        </p:nvSpPr>
        <p:spPr>
          <a:xfrm>
            <a:off x="1282467" y="2348527"/>
            <a:ext cx="2261901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It must be Lucy's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1796747" y="2919066"/>
            <a:ext cx="162166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you're right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7145" y="1026795"/>
            <a:ext cx="4001135" cy="6769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2562" y="1104265"/>
            <a:ext cx="2644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A </a:t>
            </a: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教材</a:t>
            </a: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要点回归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2115" y="174688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10"/>
          <p:cNvSpPr/>
          <p:nvPr/>
        </p:nvSpPr>
        <p:spPr>
          <a:xfrm>
            <a:off x="502285" y="1746885"/>
            <a:ext cx="513634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Ⅰ.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根据句意及首字母提示补全单词</a:t>
            </a:r>
          </a:p>
        </p:txBody>
      </p:sp>
      <p:sp>
        <p:nvSpPr>
          <p:cNvPr id="14" name="文本框 7"/>
          <p:cNvSpPr txBox="1"/>
          <p:nvPr/>
        </p:nvSpPr>
        <p:spPr>
          <a:xfrm>
            <a:off x="208915" y="2252274"/>
            <a:ext cx="11370310" cy="27959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1. Flight 846 l________ safely ten minutes ago with 300 passengers.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2. My brother often r________ for exercise in the park.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3. You'd better wear a s________ when you attend an important meeting.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4. It's said that an a________ visited the small village. But no one has seen it.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5. There are so many people standing there to wait to c________ the bus. </a:t>
            </a:r>
          </a:p>
        </p:txBody>
      </p:sp>
      <p:sp>
        <p:nvSpPr>
          <p:cNvPr id="15" name="矩形 14"/>
          <p:cNvSpPr/>
          <p:nvPr/>
        </p:nvSpPr>
        <p:spPr>
          <a:xfrm>
            <a:off x="1980796" y="2373886"/>
            <a:ext cx="97174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err="1" smtClean="0">
                <a:solidFill>
                  <a:srgbClr val="C00000"/>
                </a:solidFill>
                <a:sym typeface="+mn-ea"/>
              </a:rPr>
              <a:t>anded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64166" y="2950320"/>
            <a:ext cx="62869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err="1" smtClean="0">
                <a:solidFill>
                  <a:srgbClr val="C00000"/>
                </a:solidFill>
                <a:sym typeface="+mn-ea"/>
              </a:rPr>
              <a:t>uns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234498" y="3485713"/>
            <a:ext cx="51969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err="1" smtClean="0">
                <a:solidFill>
                  <a:srgbClr val="C00000"/>
                </a:solidFill>
                <a:sym typeface="+mn-ea"/>
              </a:rPr>
              <a:t>uit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752723" y="4065816"/>
            <a:ext cx="64152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lien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270640" y="4599404"/>
            <a:ext cx="71981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err="1" smtClean="0">
                <a:solidFill>
                  <a:srgbClr val="C00000"/>
                </a:solidFill>
                <a:sym typeface="+mn-ea"/>
              </a:rPr>
              <a:t>atch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7"/>
          <p:cNvSpPr txBox="1"/>
          <p:nvPr/>
        </p:nvSpPr>
        <p:spPr>
          <a:xfrm>
            <a:off x="380998" y="3021009"/>
            <a:ext cx="11201401" cy="27959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1. Tom is kind and helpful. He ________ be popular in your class.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2. The woman ________ a book in her hand might be a teacher.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3. That man standing over there ________ be Mr.  Li. He has gone to Beijing.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4. Let's get ready ________ the English exam.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5. My mother doesn't feel well. I ________ look after her at home.</a:t>
            </a:r>
          </a:p>
        </p:txBody>
      </p:sp>
      <p:sp>
        <p:nvSpPr>
          <p:cNvPr id="13" name="矩形 12"/>
          <p:cNvSpPr/>
          <p:nvPr/>
        </p:nvSpPr>
        <p:spPr>
          <a:xfrm>
            <a:off x="4723617" y="3159275"/>
            <a:ext cx="111896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must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687906" y="3724138"/>
            <a:ext cx="104708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with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967016" y="4271477"/>
            <a:ext cx="116831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can't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C00000"/>
              </a:solidFill>
              <a:sym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188521" y="4805860"/>
            <a:ext cx="61100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for 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794206" y="5349272"/>
            <a:ext cx="110966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have to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841007" y="2360613"/>
            <a:ext cx="5326439" cy="5232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must,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can’t, have to, with, for</a:t>
            </a:r>
            <a:endParaRPr kumimoji="0" lang="zh-CN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21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2115" y="145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Rectangle 10"/>
          <p:cNvSpPr/>
          <p:nvPr/>
        </p:nvSpPr>
        <p:spPr>
          <a:xfrm>
            <a:off x="555040" y="1410578"/>
            <a:ext cx="451758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Ⅱ.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从方框中选单词或短语填空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  <p:bldP spid="19" grpId="0"/>
      <p:bldP spid="20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标-0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0350" y="949569"/>
            <a:ext cx="4222750" cy="8043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5216" y="1073687"/>
            <a:ext cx="263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B </a:t>
            </a:r>
            <a:r>
              <a:rPr lang="zh-CN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知识</a:t>
            </a:r>
            <a:r>
              <a:rPr lang="zh-CN" altLang="zh-C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综合运用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70535" y="2386330"/>
            <a:ext cx="10877403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)1. The woman  ________ be a teacher, because I saw her teaching some students just now.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must  		B. may		C. can't  		D. could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12165" y="2556376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588963" y="1880712"/>
            <a:ext cx="2039341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Ⅲ.  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单项填空</a:t>
            </a:r>
            <a:endParaRPr lang="zh-CN" altLang="en-US" sz="2400" b="1" dirty="0">
              <a:solidFill>
                <a:srgbClr val="F1AF00"/>
              </a:solidFill>
              <a:latin typeface="Times New Roman" panose="02020603050405020304" charset="0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1032058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)2. He was so tired that he fell  ________ quickly.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sleeping  		B. asleep		C. sleepy   		D. sleep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13648" y="1443407"/>
            <a:ext cx="10265629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)3. There is  ________ with my computer.  I'll get it repaired tomorrow.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something wrong		B. wrong something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C. anything wrong		D. wrong anything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文本框 9"/>
          <p:cNvSpPr txBox="1"/>
          <p:nvPr/>
        </p:nvSpPr>
        <p:spPr>
          <a:xfrm>
            <a:off x="780538" y="3624310"/>
            <a:ext cx="10192261" cy="11541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ea typeface="仿宋" panose="02010609060101010101" charset="-122"/>
              </a:rPr>
              <a:t>考查复合不定代词。这是一个肯定陈述句，因此用</a:t>
            </a:r>
            <a:r>
              <a:rPr lang="en-US" altLang="zh-CN" sz="2200" b="1" dirty="0" smtClean="0">
                <a:ea typeface="仿宋" panose="02010609060101010101" charset="-122"/>
              </a:rPr>
              <a:t>something</a:t>
            </a:r>
            <a:r>
              <a:rPr lang="zh-CN" altLang="en-US" sz="2200" b="1" dirty="0" smtClean="0">
                <a:ea typeface="仿宋" panose="02010609060101010101" charset="-122"/>
              </a:rPr>
              <a:t>；而形容词修饰复合不定代词的时候，必须要放在它的后面，故选</a:t>
            </a:r>
            <a:r>
              <a:rPr lang="en-US" altLang="zh-CN" sz="2200" b="1" dirty="0" smtClean="0">
                <a:ea typeface="仿宋" panose="02010609060101010101" charset="-122"/>
              </a:rPr>
              <a:t>A</a:t>
            </a:r>
            <a:r>
              <a:rPr lang="zh-CN" altLang="en-US" sz="2200" b="1" dirty="0" smtClean="0">
                <a:ea typeface="仿宋" panose="02010609060101010101" charset="-122"/>
              </a:rPr>
              <a:t>。</a:t>
            </a:r>
            <a:endParaRPr lang="zh-CN" altLang="en-US" sz="2200" b="1" dirty="0" smtClean="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68893" y="1486269"/>
            <a:ext cx="9587865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)4. (2017·</a:t>
            </a:r>
            <a:r>
              <a:rPr lang="zh-CN" altLang="en-US" sz="2400" b="1" dirty="0" smtClean="0">
                <a:latin typeface="Times New Roman" panose="02020603050405020304" charset="0"/>
              </a:rPr>
              <a:t>重庆</a:t>
            </a:r>
            <a:r>
              <a:rPr lang="en-US" altLang="zh-CN" sz="2400" b="1" dirty="0" smtClean="0">
                <a:latin typeface="Times New Roman" panose="02020603050405020304" charset="0"/>
              </a:rPr>
              <a:t>)—May I take the dog with me, sir?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—________.  Pets are not allowed to enter the hall.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Yes, you may			B. No, you mustn't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C. Yes, you can			D. No, you needn't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5" name="文本框 9"/>
          <p:cNvSpPr txBox="1"/>
          <p:nvPr/>
        </p:nvSpPr>
        <p:spPr>
          <a:xfrm>
            <a:off x="780538" y="3727546"/>
            <a:ext cx="10737952" cy="16619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ea typeface="仿宋" panose="02010609060101010101" charset="-122"/>
              </a:rPr>
              <a:t>考查情态动词。句意：“先生，我可以带上这条狗吗？”“</a:t>
            </a:r>
            <a:r>
              <a:rPr lang="en-US" altLang="zh-CN" sz="2200" b="1" dirty="0" smtClean="0">
                <a:ea typeface="仿宋" panose="02010609060101010101" charset="-122"/>
              </a:rPr>
              <a:t>________</a:t>
            </a:r>
            <a:r>
              <a:rPr lang="zh-CN" altLang="en-US" sz="2200" b="1" dirty="0" smtClean="0">
                <a:ea typeface="仿宋" panose="02010609060101010101" charset="-122"/>
              </a:rPr>
              <a:t>。宠物是不允许进入大厅的。”由“</a:t>
            </a:r>
            <a:r>
              <a:rPr lang="en-US" altLang="zh-CN" sz="2200" b="1" dirty="0" smtClean="0">
                <a:ea typeface="仿宋" panose="02010609060101010101" charset="-122"/>
              </a:rPr>
              <a:t>Pets are not allowed to enter the hall. ”</a:t>
            </a:r>
            <a:r>
              <a:rPr lang="zh-CN" altLang="en-US" sz="2200" b="1" dirty="0" smtClean="0">
                <a:ea typeface="仿宋" panose="02010609060101010101" charset="-122"/>
              </a:rPr>
              <a:t>可知应作否定回答，先排除</a:t>
            </a:r>
            <a:r>
              <a:rPr lang="en-US" altLang="zh-CN" sz="2200" b="1" dirty="0" smtClean="0">
                <a:ea typeface="仿宋" panose="02010609060101010101" charset="-122"/>
              </a:rPr>
              <a:t>A</a:t>
            </a:r>
            <a:r>
              <a:rPr lang="zh-CN" altLang="en-US" sz="2200" b="1" dirty="0" smtClean="0">
                <a:ea typeface="仿宋" panose="02010609060101010101" charset="-122"/>
              </a:rPr>
              <a:t>、</a:t>
            </a:r>
            <a:r>
              <a:rPr lang="en-US" altLang="zh-CN" sz="2200" b="1" dirty="0" smtClean="0">
                <a:ea typeface="仿宋" panose="02010609060101010101" charset="-122"/>
              </a:rPr>
              <a:t>C</a:t>
            </a:r>
            <a:r>
              <a:rPr lang="zh-CN" altLang="en-US" sz="2200" b="1" dirty="0" smtClean="0">
                <a:ea typeface="仿宋" panose="02010609060101010101" charset="-122"/>
              </a:rPr>
              <a:t>；“</a:t>
            </a:r>
            <a:r>
              <a:rPr lang="en-US" altLang="zh-CN" sz="2200" b="1" dirty="0" smtClean="0">
                <a:ea typeface="仿宋" panose="02010609060101010101" charset="-122"/>
              </a:rPr>
              <a:t>No, you needn't. ”</a:t>
            </a:r>
            <a:r>
              <a:rPr lang="zh-CN" altLang="en-US" sz="2200" b="1" dirty="0" smtClean="0">
                <a:ea typeface="仿宋" panose="02010609060101010101" charset="-122"/>
              </a:rPr>
              <a:t>意为“不，你不必”，不符合句意。故选</a:t>
            </a:r>
            <a:r>
              <a:rPr lang="en-US" altLang="zh-CN" sz="2200" b="1" dirty="0" smtClean="0">
                <a:ea typeface="仿宋" panose="02010609060101010101" charset="-122"/>
              </a:rPr>
              <a:t>B</a:t>
            </a:r>
            <a:r>
              <a:rPr lang="zh-CN" altLang="en-US" sz="2200" b="1" dirty="0" smtClean="0">
                <a:ea typeface="仿宋" panose="02010609060101010101" charset="-122"/>
              </a:rPr>
              <a:t>。</a:t>
            </a:r>
            <a:endParaRPr lang="zh-CN" altLang="en-US" sz="2200" b="1" dirty="0" smtClean="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10622417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)5. (2017·</a:t>
            </a:r>
            <a:r>
              <a:rPr lang="zh-CN" altLang="en-US" sz="2400" b="1" dirty="0" smtClean="0">
                <a:latin typeface="Times New Roman" panose="02020603050405020304" charset="0"/>
              </a:rPr>
              <a:t>安顺</a:t>
            </a:r>
            <a:r>
              <a:rPr lang="en-US" altLang="zh-CN" sz="2400" b="1" dirty="0" smtClean="0">
                <a:latin typeface="Times New Roman" panose="02020603050405020304" charset="0"/>
              </a:rPr>
              <a:t>)Don't make any noise, because the baby  ________ in the next room.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is sleeping  	B. sleeps		C. will sleep  		D. was sleeping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文本框 9"/>
          <p:cNvSpPr txBox="1"/>
          <p:nvPr/>
        </p:nvSpPr>
        <p:spPr>
          <a:xfrm>
            <a:off x="780538" y="3624310"/>
            <a:ext cx="10192261" cy="11371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ea typeface="仿宋" panose="02010609060101010101" charset="-122"/>
              </a:rPr>
              <a:t>考查动词的时态。句意：不要发出噪声，因为宝宝正在隔壁房间里睡觉。根据句意可知应用现在进行时。故选</a:t>
            </a:r>
            <a:r>
              <a:rPr lang="en-US" altLang="zh-CN" sz="2200" b="1" dirty="0" smtClean="0">
                <a:ea typeface="仿宋" panose="02010609060101010101" charset="-122"/>
              </a:rPr>
              <a:t>A</a:t>
            </a:r>
            <a:r>
              <a:rPr lang="zh-CN" altLang="en-US" sz="2200" b="1" dirty="0" smtClean="0">
                <a:ea typeface="仿宋" panose="02010609060101010101" charset="-122"/>
              </a:rPr>
              <a:t>。</a:t>
            </a:r>
            <a:endParaRPr lang="zh-CN" altLang="en-US" sz="2200" b="1" dirty="0" smtClean="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13648" y="1443407"/>
            <a:ext cx="10811320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)6. —I don't know the young woman  ________ an umbrella in her hand.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—Oh, that's my aunt.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about  		B. for		C. with  		D. of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Microsoft Office PowerPoint</Application>
  <PresentationFormat>宽屏</PresentationFormat>
  <Paragraphs>81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2018-02-07T04:03:00Z</dcterms:created>
  <dcterms:modified xsi:type="dcterms:W3CDTF">2023-01-16T19:35:29Z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851DF9C20A98426B9A32A9C70434B820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