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7" r:id="rId2"/>
    <p:sldId id="258" r:id="rId3"/>
    <p:sldId id="308" r:id="rId4"/>
    <p:sldId id="320" r:id="rId5"/>
    <p:sldId id="286" r:id="rId6"/>
    <p:sldId id="303" r:id="rId7"/>
    <p:sldId id="321" r:id="rId8"/>
    <p:sldId id="322" r:id="rId9"/>
    <p:sldId id="323" r:id="rId10"/>
    <p:sldId id="324" r:id="rId11"/>
    <p:sldId id="325" r:id="rId12"/>
    <p:sldId id="280" r:id="rId13"/>
    <p:sldId id="316" r:id="rId14"/>
    <p:sldId id="306" r:id="rId15"/>
    <p:sldId id="310" r:id="rId16"/>
    <p:sldId id="291" r:id="rId17"/>
    <p:sldId id="298" r:id="rId18"/>
    <p:sldId id="326" r:id="rId19"/>
    <p:sldId id="328" r:id="rId20"/>
    <p:sldId id="32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o Tao" initials="TT"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8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2818" autoAdjust="0"/>
  </p:normalViewPr>
  <p:slideViewPr>
    <p:cSldViewPr snapToGrid="0">
      <p:cViewPr varScale="1">
        <p:scale>
          <a:sx n="116" d="100"/>
          <a:sy n="116" d="100"/>
        </p:scale>
        <p:origin x="-35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715EE-3B03-4D2D-B87F-C1C933DDB61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6DF3B-9234-45E1-9B81-8D140CFA6B0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12</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13</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14</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0095" y="489775"/>
            <a:ext cx="3972495"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第</a:t>
            </a:r>
            <a:r>
              <a:rPr lang="zh-CN" altLang="en-US" sz="3200" dirty="0">
                <a:solidFill>
                  <a:srgbClr val="FFFFFF"/>
                </a:solidFill>
                <a:latin typeface="微软雅黑" panose="020B0503020204020204" pitchFamily="34" charset="-122"/>
              </a:rPr>
              <a:t>六</a:t>
            </a:r>
            <a:r>
              <a:rPr lang="zh-CN" altLang="en-US" sz="3200" dirty="0" smtClean="0">
                <a:solidFill>
                  <a:srgbClr val="FFFFFF"/>
                </a:solidFill>
                <a:latin typeface="微软雅黑" panose="020B0503020204020204" pitchFamily="34" charset="-122"/>
              </a:rPr>
              <a:t>单元 </a:t>
            </a:r>
            <a:r>
              <a:rPr lang="zh-CN" altLang="en-US" sz="3200" dirty="0">
                <a:solidFill>
                  <a:srgbClr val="FFFFFF"/>
                </a:solidFill>
                <a:latin typeface="微软雅黑" panose="020B0503020204020204" pitchFamily="34" charset="-122"/>
              </a:rPr>
              <a:t>运算律</a:t>
            </a:r>
          </a:p>
        </p:txBody>
      </p:sp>
      <p:sp>
        <p:nvSpPr>
          <p:cNvPr id="4" name="文本框 3"/>
          <p:cNvSpPr txBox="1"/>
          <p:nvPr/>
        </p:nvSpPr>
        <p:spPr>
          <a:xfrm>
            <a:off x="-10095" y="1713055"/>
            <a:ext cx="12192000" cy="1175706"/>
          </a:xfrm>
          <a:prstGeom prst="rect">
            <a:avLst/>
          </a:prstGeom>
          <a:noFill/>
        </p:spPr>
        <p:txBody>
          <a:bodyPr wrap="square">
            <a:spAutoFit/>
          </a:bodyPr>
          <a:lstStyle/>
          <a:p>
            <a:pPr algn="ctr">
              <a:lnSpc>
                <a:spcPct val="130000"/>
              </a:lnSpc>
              <a:defRPr/>
            </a:pPr>
            <a:r>
              <a:rPr lang="en-US" altLang="zh-CN" sz="6000" b="1" dirty="0" smtClean="0">
                <a:solidFill>
                  <a:schemeClr val="tx1">
                    <a:lumMod val="65000"/>
                    <a:lumOff val="35000"/>
                  </a:schemeClr>
                </a:solidFill>
                <a:latin typeface="微软雅黑" panose="020B0503020204020204" pitchFamily="34" charset="-122"/>
                <a:ea typeface="微软雅黑" panose="020B0503020204020204" pitchFamily="34" charset="-122"/>
              </a:rPr>
              <a:t>6.1 </a:t>
            </a:r>
            <a:r>
              <a:rPr lang="zh-CN" altLang="zh-CN" sz="6000" b="1" dirty="0">
                <a:solidFill>
                  <a:schemeClr val="tx1">
                    <a:lumMod val="65000"/>
                    <a:lumOff val="35000"/>
                  </a:schemeClr>
                </a:solidFill>
                <a:latin typeface="微软雅黑" panose="020B0503020204020204" pitchFamily="34" charset="-122"/>
                <a:ea typeface="微软雅黑" panose="020B0503020204020204" pitchFamily="34" charset="-122"/>
              </a:rPr>
              <a:t>加法交换律和结合律</a:t>
            </a:r>
          </a:p>
        </p:txBody>
      </p:sp>
      <p:pic>
        <p:nvPicPr>
          <p:cNvPr id="1026" name="Picture 2"/>
          <p:cNvPicPr>
            <a:picLocks noChangeAspect="1" noChangeArrowheads="1"/>
          </p:cNvPicPr>
          <p:nvPr/>
        </p:nvPicPr>
        <p:blipFill>
          <a:blip r:embed="rId3"/>
          <a:srcRect/>
          <a:stretch>
            <a:fillRect/>
          </a:stretch>
        </p:blipFill>
        <p:spPr bwMode="auto">
          <a:xfrm rot="21438713">
            <a:off x="1166845" y="3413957"/>
            <a:ext cx="3716256" cy="1050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p:cNvPicPr>
            <a:picLocks noChangeAspect="1" noChangeArrowheads="1"/>
          </p:cNvPicPr>
          <p:nvPr/>
        </p:nvPicPr>
        <p:blipFill>
          <a:blip r:embed="rId4"/>
          <a:srcRect/>
          <a:stretch>
            <a:fillRect/>
          </a:stretch>
        </p:blipFill>
        <p:spPr bwMode="auto">
          <a:xfrm rot="21430700">
            <a:off x="1198728" y="4570323"/>
            <a:ext cx="6997125" cy="1082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矩形 6"/>
          <p:cNvSpPr/>
          <p:nvPr/>
        </p:nvSpPr>
        <p:spPr>
          <a:xfrm>
            <a:off x="0" y="6055725"/>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3" name="矩形 2"/>
          <p:cNvSpPr/>
          <p:nvPr/>
        </p:nvSpPr>
        <p:spPr>
          <a:xfrm>
            <a:off x="802688" y="2217056"/>
            <a:ext cx="10263898" cy="1405193"/>
          </a:xfrm>
          <a:prstGeom prst="rect">
            <a:avLst/>
          </a:prstGeom>
        </p:spPr>
        <p:txBody>
          <a:bodyPr wrap="square">
            <a:spAutoFit/>
          </a:bodyPr>
          <a:lstStyle/>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【方法小结】</a:t>
            </a:r>
            <a:r>
              <a:rPr lang="zh-CN" altLang="zh-CN" sz="2000" dirty="0">
                <a:solidFill>
                  <a:schemeClr val="accent1">
                    <a:lumMod val="50000"/>
                  </a:schemeClr>
                </a:solidFill>
                <a:latin typeface="楷体" panose="02010609060101010101" pitchFamily="49" charset="-122"/>
                <a:ea typeface="楷体" panose="02010609060101010101" pitchFamily="49" charset="-122"/>
              </a:rPr>
              <a:t>如果用字母</a:t>
            </a:r>
            <a:r>
              <a:rPr lang="en-US" altLang="zh-CN" sz="2000" dirty="0">
                <a:solidFill>
                  <a:schemeClr val="accent1">
                    <a:lumMod val="50000"/>
                  </a:schemeClr>
                </a:solidFill>
                <a:latin typeface="楷体" panose="02010609060101010101" pitchFamily="49" charset="-122"/>
                <a:ea typeface="楷体" panose="02010609060101010101" pitchFamily="49" charset="-122"/>
              </a:rPr>
              <a:t>a</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r>
              <a:rPr lang="en-US" altLang="zh-CN" sz="2000" dirty="0">
                <a:solidFill>
                  <a:schemeClr val="accent1">
                    <a:lumMod val="50000"/>
                  </a:schemeClr>
                </a:solidFill>
                <a:latin typeface="楷体" panose="02010609060101010101" pitchFamily="49" charset="-122"/>
                <a:ea typeface="楷体" panose="02010609060101010101" pitchFamily="49" charset="-122"/>
              </a:rPr>
              <a:t>b</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r>
              <a:rPr lang="en-US" altLang="zh-CN" sz="2000" dirty="0">
                <a:solidFill>
                  <a:schemeClr val="accent1">
                    <a:lumMod val="50000"/>
                  </a:schemeClr>
                </a:solidFill>
                <a:latin typeface="楷体" panose="02010609060101010101" pitchFamily="49" charset="-122"/>
                <a:ea typeface="楷体" panose="02010609060101010101" pitchFamily="49" charset="-122"/>
              </a:rPr>
              <a:t>c</a:t>
            </a:r>
            <a:r>
              <a:rPr lang="zh-CN" altLang="zh-CN" sz="2000" dirty="0">
                <a:solidFill>
                  <a:schemeClr val="accent1">
                    <a:lumMod val="50000"/>
                  </a:schemeClr>
                </a:solidFill>
                <a:latin typeface="楷体" panose="02010609060101010101" pitchFamily="49" charset="-122"/>
                <a:ea typeface="楷体" panose="02010609060101010101" pitchFamily="49" charset="-122"/>
              </a:rPr>
              <a:t>分别表示三个加数，那么可以写成（</a:t>
            </a:r>
            <a:r>
              <a:rPr lang="en-US" altLang="zh-CN" sz="2000" dirty="0">
                <a:solidFill>
                  <a:schemeClr val="accent1">
                    <a:lumMod val="50000"/>
                  </a:schemeClr>
                </a:solidFill>
                <a:latin typeface="楷体" panose="02010609060101010101" pitchFamily="49" charset="-122"/>
                <a:ea typeface="楷体" panose="02010609060101010101" pitchFamily="49" charset="-122"/>
              </a:rPr>
              <a:t>a + b</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r>
              <a:rPr lang="en-US" altLang="zh-CN" sz="2000" dirty="0">
                <a:solidFill>
                  <a:schemeClr val="accent1">
                    <a:lumMod val="50000"/>
                  </a:schemeClr>
                </a:solidFill>
                <a:latin typeface="楷体" panose="02010609060101010101" pitchFamily="49" charset="-122"/>
                <a:ea typeface="楷体" panose="02010609060101010101" pitchFamily="49" charset="-122"/>
              </a:rPr>
              <a:t>+ c = a +</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r>
              <a:rPr lang="en-US" altLang="zh-CN" sz="2000" dirty="0">
                <a:solidFill>
                  <a:schemeClr val="accent1">
                    <a:lumMod val="50000"/>
                  </a:schemeClr>
                </a:solidFill>
                <a:latin typeface="楷体" panose="02010609060101010101" pitchFamily="49" charset="-122"/>
                <a:ea typeface="楷体" panose="02010609060101010101" pitchFamily="49" charset="-122"/>
              </a:rPr>
              <a:t>b + c</a:t>
            </a:r>
            <a:r>
              <a:rPr lang="zh-CN" altLang="zh-CN" sz="2000" dirty="0">
                <a:solidFill>
                  <a:schemeClr val="accent1">
                    <a:lumMod val="50000"/>
                  </a:schemeClr>
                </a:solidFill>
                <a:latin typeface="楷体" panose="02010609060101010101" pitchFamily="49" charset="-122"/>
                <a:ea typeface="楷体" panose="02010609060101010101" pitchFamily="49" charset="-122"/>
              </a:rPr>
              <a:t>），这就是加法结合律，在连加运算中，如果发现某两个加数可以凑成整十整百数，就可以运用加法的结合律先进行运算。</a:t>
            </a:r>
          </a:p>
        </p:txBody>
      </p:sp>
      <p:pic>
        <p:nvPicPr>
          <p:cNvPr id="2050" name="Picture 2" descr="C:\Users\Administrator\Desktop\课件插图\坐书.png"/>
          <p:cNvPicPr>
            <a:picLocks noChangeAspect="1" noChangeArrowheads="1"/>
          </p:cNvPicPr>
          <p:nvPr/>
        </p:nvPicPr>
        <p:blipFill>
          <a:blip r:embed="rId2"/>
          <a:srcRect/>
          <a:stretch>
            <a:fillRect/>
          </a:stretch>
        </p:blipFill>
        <p:spPr bwMode="auto">
          <a:xfrm>
            <a:off x="9915685" y="4360985"/>
            <a:ext cx="2049914" cy="2379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4" name="矩形 3"/>
          <p:cNvSpPr/>
          <p:nvPr/>
        </p:nvSpPr>
        <p:spPr>
          <a:xfrm>
            <a:off x="703386" y="1398622"/>
            <a:ext cx="10597660" cy="1384995"/>
          </a:xfrm>
          <a:prstGeom prst="rect">
            <a:avLst/>
          </a:prstGeom>
        </p:spPr>
        <p:txBody>
          <a:bodyPr wrap="square">
            <a:spAutoFit/>
          </a:bodyPr>
          <a:lstStyle/>
          <a:p>
            <a:pPr>
              <a:lnSpc>
                <a:spcPct val="150000"/>
              </a:lnSpc>
            </a:pPr>
            <a:r>
              <a:rPr lang="zh-CN" altLang="zh-CN" sz="2800" b="1" dirty="0" smtClean="0">
                <a:latin typeface="微软雅黑" panose="020B0503020204020204" pitchFamily="34" charset="-122"/>
                <a:ea typeface="微软雅黑" panose="020B0503020204020204" pitchFamily="34" charset="-122"/>
              </a:rPr>
              <a:t>【小练习】</a:t>
            </a:r>
            <a:r>
              <a:rPr lang="zh-CN" altLang="zh-CN" sz="2800" dirty="0" smtClean="0">
                <a:latin typeface="微软雅黑" panose="020B0503020204020204" pitchFamily="34" charset="-122"/>
                <a:ea typeface="微软雅黑" panose="020B0503020204020204" pitchFamily="34" charset="-122"/>
              </a:rPr>
              <a:t>算一算</a:t>
            </a:r>
            <a:r>
              <a:rPr lang="zh-CN" altLang="zh-CN" sz="2800" dirty="0">
                <a:latin typeface="微软雅黑" panose="020B0503020204020204" pitchFamily="34" charset="-122"/>
                <a:ea typeface="微软雅黑" panose="020B0503020204020204" pitchFamily="34" charset="-122"/>
              </a:rPr>
              <a:t>，比一比，每组中哪一个算式计算比较简便？</a:t>
            </a:r>
          </a:p>
          <a:p>
            <a:pPr>
              <a:lnSpc>
                <a:spcPct val="15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143 + 68 + 232          </a:t>
            </a:r>
            <a:r>
              <a:rPr lang="en-US" altLang="zh-CN" sz="2800" dirty="0" smtClean="0">
                <a:latin typeface="微软雅黑" panose="020B0503020204020204" pitchFamily="34" charset="-122"/>
                <a:ea typeface="微软雅黑" panose="020B0503020204020204" pitchFamily="34" charset="-122"/>
              </a:rPr>
              <a:t> 143 </a:t>
            </a:r>
            <a:r>
              <a:rPr lang="en-US" altLang="zh-CN" sz="2800"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68 + 232</a:t>
            </a:r>
            <a:r>
              <a:rPr lang="zh-CN" altLang="zh-CN"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p:txBody>
      </p:sp>
      <p:sp>
        <p:nvSpPr>
          <p:cNvPr id="5" name="矩形 4"/>
          <p:cNvSpPr/>
          <p:nvPr/>
        </p:nvSpPr>
        <p:spPr>
          <a:xfrm>
            <a:off x="1072016" y="4651102"/>
            <a:ext cx="8542723" cy="523220"/>
          </a:xfrm>
          <a:prstGeom prst="rect">
            <a:avLst/>
          </a:prstGeom>
        </p:spPr>
        <p:txBody>
          <a:bodyPr wrap="none">
            <a:spAutoFit/>
          </a:bodyPr>
          <a:lstStyle/>
          <a:p>
            <a:r>
              <a:rPr lang="en-US" altLang="zh-CN"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169 + 351 + 249         169 +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351 + 249</a:t>
            </a:r>
            <a:r>
              <a:rPr lang="zh-CN" altLang="zh-CN" sz="2800" dirty="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6" name="矩形 5"/>
          <p:cNvSpPr/>
          <p:nvPr/>
        </p:nvSpPr>
        <p:spPr>
          <a:xfrm>
            <a:off x="1828800" y="2659910"/>
            <a:ext cx="2625969" cy="1200329"/>
          </a:xfrm>
          <a:prstGeom prst="rect">
            <a:avLst/>
          </a:prstGeom>
        </p:spPr>
        <p:txBody>
          <a:bodyPr wrap="square">
            <a:spAutoFit/>
          </a:bodyPr>
          <a:lstStyle/>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=211</a:t>
            </a:r>
            <a:r>
              <a:rPr lang="zh-CN" altLang="en-US" sz="2400" dirty="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232                </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443 </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8" name="矩形 7"/>
          <p:cNvSpPr/>
          <p:nvPr/>
        </p:nvSpPr>
        <p:spPr>
          <a:xfrm>
            <a:off x="5591884" y="2648188"/>
            <a:ext cx="2625969" cy="1135054"/>
          </a:xfrm>
          <a:prstGeom prst="rect">
            <a:avLst/>
          </a:prstGeom>
        </p:spPr>
        <p:txBody>
          <a:bodyPr wrap="square">
            <a:spAutoFit/>
          </a:bodyPr>
          <a:lstStyle/>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=143</a:t>
            </a:r>
            <a:r>
              <a:rPr lang="zh-CN" altLang="en-US" sz="2400" dirty="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300                </a:t>
            </a:r>
          </a:p>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=443 </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a:xfrm>
            <a:off x="1840524" y="5110018"/>
            <a:ext cx="2625969" cy="1135054"/>
          </a:xfrm>
          <a:prstGeom prst="rect">
            <a:avLst/>
          </a:prstGeom>
        </p:spPr>
        <p:txBody>
          <a:bodyPr wrap="square">
            <a:spAutoFit/>
          </a:bodyPr>
          <a:lstStyle/>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=520</a:t>
            </a:r>
            <a:r>
              <a:rPr lang="zh-CN" altLang="en-US" sz="2400" dirty="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249                </a:t>
            </a:r>
          </a:p>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=769 </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0" name="矩形 9"/>
          <p:cNvSpPr/>
          <p:nvPr/>
        </p:nvSpPr>
        <p:spPr>
          <a:xfrm>
            <a:off x="5603608" y="5121742"/>
            <a:ext cx="2625969" cy="1135054"/>
          </a:xfrm>
          <a:prstGeom prst="rect">
            <a:avLst/>
          </a:prstGeom>
        </p:spPr>
        <p:txBody>
          <a:bodyPr wrap="square">
            <a:spAutoFit/>
          </a:bodyPr>
          <a:lstStyle/>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=169</a:t>
            </a:r>
            <a:r>
              <a:rPr lang="zh-CN" altLang="en-US" sz="2400" dirty="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600                </a:t>
            </a:r>
          </a:p>
          <a:p>
            <a:pPr>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=769 </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1" name="矩形 10"/>
          <p:cNvSpPr/>
          <p:nvPr/>
        </p:nvSpPr>
        <p:spPr>
          <a:xfrm>
            <a:off x="1165800" y="3935522"/>
            <a:ext cx="8542723" cy="553998"/>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zh-CN" sz="2000" dirty="0">
                <a:solidFill>
                  <a:srgbClr val="FF0000"/>
                </a:solidFill>
                <a:latin typeface="楷体" panose="02010609060101010101" pitchFamily="49" charset="-122"/>
                <a:ea typeface="楷体" panose="02010609060101010101" pitchFamily="49" charset="-122"/>
              </a:rPr>
              <a:t>两个算式的结果都是</a:t>
            </a:r>
            <a:r>
              <a:rPr lang="en-US" altLang="zh-CN" sz="2000" dirty="0">
                <a:solidFill>
                  <a:srgbClr val="FF0000"/>
                </a:solidFill>
                <a:latin typeface="楷体" panose="02010609060101010101" pitchFamily="49" charset="-122"/>
                <a:ea typeface="楷体" panose="02010609060101010101" pitchFamily="49" charset="-122"/>
              </a:rPr>
              <a:t>443</a:t>
            </a:r>
            <a:r>
              <a:rPr lang="zh-CN" altLang="zh-CN" sz="2000" dirty="0">
                <a:solidFill>
                  <a:srgbClr val="FF0000"/>
                </a:solidFill>
                <a:latin typeface="楷体" panose="02010609060101010101" pitchFamily="49" charset="-122"/>
                <a:ea typeface="楷体" panose="02010609060101010101" pitchFamily="49" charset="-122"/>
              </a:rPr>
              <a:t>，后一个算式比较</a:t>
            </a:r>
            <a:r>
              <a:rPr lang="zh-CN" altLang="zh-CN" sz="2000" dirty="0" smtClean="0">
                <a:solidFill>
                  <a:srgbClr val="FF0000"/>
                </a:solidFill>
                <a:latin typeface="楷体" panose="02010609060101010101" pitchFamily="49" charset="-122"/>
                <a:ea typeface="楷体" panose="02010609060101010101" pitchFamily="49" charset="-122"/>
              </a:rPr>
              <a:t>简便</a:t>
            </a:r>
            <a:r>
              <a:rPr lang="zh-CN" altLang="en-US" sz="2000" dirty="0" smtClean="0">
                <a:solidFill>
                  <a:srgbClr val="FF0000"/>
                </a:solidFill>
                <a:latin typeface="楷体" panose="02010609060101010101" pitchFamily="49" charset="-122"/>
                <a:ea typeface="楷体" panose="02010609060101010101" pitchFamily="49" charset="-122"/>
              </a:rPr>
              <a:t>。</a:t>
            </a:r>
            <a:r>
              <a:rPr lang="en-US" altLang="zh-CN" sz="2000" dirty="0" smtClean="0">
                <a:solidFill>
                  <a:srgbClr val="FF0000"/>
                </a:solidFill>
                <a:latin typeface="楷体" panose="02010609060101010101" pitchFamily="49" charset="-122"/>
                <a:ea typeface="楷体" panose="02010609060101010101" pitchFamily="49" charset="-122"/>
              </a:rPr>
              <a:t> </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12" name="矩形 11"/>
          <p:cNvSpPr/>
          <p:nvPr/>
        </p:nvSpPr>
        <p:spPr>
          <a:xfrm>
            <a:off x="1165800" y="6257110"/>
            <a:ext cx="8542723" cy="481863"/>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zh-CN" sz="2000" dirty="0">
                <a:solidFill>
                  <a:srgbClr val="FF0000"/>
                </a:solidFill>
                <a:latin typeface="楷体" panose="02010609060101010101" pitchFamily="49" charset="-122"/>
                <a:ea typeface="楷体" panose="02010609060101010101" pitchFamily="49" charset="-122"/>
              </a:rPr>
              <a:t>两个算式的结果都是</a:t>
            </a:r>
            <a:r>
              <a:rPr lang="en-US" altLang="zh-CN" sz="2000" dirty="0">
                <a:solidFill>
                  <a:srgbClr val="FF0000"/>
                </a:solidFill>
                <a:latin typeface="楷体" panose="02010609060101010101" pitchFamily="49" charset="-122"/>
                <a:ea typeface="楷体" panose="02010609060101010101" pitchFamily="49" charset="-122"/>
              </a:rPr>
              <a:t>769</a:t>
            </a:r>
            <a:r>
              <a:rPr lang="zh-CN" altLang="zh-CN" sz="2000" dirty="0">
                <a:solidFill>
                  <a:srgbClr val="FF0000"/>
                </a:solidFill>
                <a:latin typeface="楷体" panose="02010609060101010101" pitchFamily="49" charset="-122"/>
                <a:ea typeface="楷体" panose="02010609060101010101" pitchFamily="49" charset="-122"/>
              </a:rPr>
              <a:t>，后一个算式比较简便</a:t>
            </a:r>
            <a:r>
              <a:rPr lang="zh-CN" altLang="en-US" sz="2000" dirty="0">
                <a:solidFill>
                  <a:srgbClr val="FF0000"/>
                </a:solidFill>
                <a:latin typeface="楷体" panose="02010609060101010101" pitchFamily="49" charset="-122"/>
                <a:ea typeface="楷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500"/>
                                        <p:tgtEl>
                                          <p:spTgt spid="9"/>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76221" y="1466786"/>
            <a:ext cx="9979347" cy="3970318"/>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1. </a:t>
            </a:r>
            <a:r>
              <a:rPr lang="zh-CN" altLang="zh-CN" sz="2800" dirty="0" smtClean="0">
                <a:latin typeface="微软雅黑" panose="020B0503020204020204" pitchFamily="34" charset="-122"/>
                <a:ea typeface="微软雅黑" panose="020B0503020204020204" pitchFamily="34" charset="-122"/>
              </a:rPr>
              <a:t>说</a:t>
            </a:r>
            <a:r>
              <a:rPr lang="zh-CN" altLang="zh-CN" sz="2800" dirty="0">
                <a:latin typeface="微软雅黑" panose="020B0503020204020204" pitchFamily="34" charset="-122"/>
                <a:ea typeface="微软雅黑" panose="020B0503020204020204" pitchFamily="34" charset="-122"/>
              </a:rPr>
              <a:t>说下面的等式各应用了什么运算律。</a:t>
            </a:r>
          </a:p>
          <a:p>
            <a:pPr>
              <a:lnSpc>
                <a:spcPct val="150000"/>
              </a:lnSpc>
            </a:pPr>
            <a:r>
              <a:rPr lang="en-US" altLang="zh-CN" sz="2800" dirty="0" smtClean="0">
                <a:latin typeface="微软雅黑" panose="020B0503020204020204" pitchFamily="34" charset="-122"/>
                <a:ea typeface="微软雅黑" panose="020B0503020204020204" pitchFamily="34" charset="-122"/>
              </a:rPr>
              <a:t>    64 </a:t>
            </a:r>
            <a:r>
              <a:rPr lang="en-US" altLang="zh-CN" sz="2800" dirty="0">
                <a:latin typeface="微软雅黑" panose="020B0503020204020204" pitchFamily="34" charset="-122"/>
                <a:ea typeface="微软雅黑" panose="020B0503020204020204" pitchFamily="34" charset="-122"/>
              </a:rPr>
              <a:t>+ 53 = 53 + 64          </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37 + 55</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+ 45 = 37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55 + 45</a:t>
            </a:r>
            <a:r>
              <a:rPr lang="zh-CN" altLang="zh-CN" sz="2800" dirty="0" smtClean="0">
                <a:latin typeface="微软雅黑" panose="020B0503020204020204" pitchFamily="34" charset="-122"/>
                <a:ea typeface="微软雅黑" panose="020B0503020204020204" pitchFamily="34" charset="-122"/>
              </a:rPr>
              <a:t>）</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endParaRPr lang="zh-CN"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    63 </a:t>
            </a:r>
            <a:r>
              <a:rPr lang="en-US" altLang="zh-CN"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26 + 37</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63 + 37</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+ 26</a:t>
            </a:r>
          </a:p>
        </p:txBody>
      </p:sp>
      <p:sp>
        <p:nvSpPr>
          <p:cNvPr id="3" name="五边形 7"/>
          <p:cNvSpPr>
            <a:spLocks noChangeArrowheads="1"/>
          </p:cNvSpPr>
          <p:nvPr/>
        </p:nvSpPr>
        <p:spPr bwMode="auto">
          <a:xfrm>
            <a:off x="1" y="501650"/>
            <a:ext cx="2637166"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pic>
        <p:nvPicPr>
          <p:cNvPr id="1026" name="Picture 2" descr="C:\Users\Administrator\Desktop\课件插图\背书包男孩.png"/>
          <p:cNvPicPr>
            <a:picLocks noChangeAspect="1" noChangeArrowheads="1"/>
          </p:cNvPicPr>
          <p:nvPr/>
        </p:nvPicPr>
        <p:blipFill>
          <a:blip r:embed="rId3"/>
          <a:srcRect/>
          <a:stretch>
            <a:fillRect/>
          </a:stretch>
        </p:blipFill>
        <p:spPr bwMode="auto">
          <a:xfrm>
            <a:off x="10113375" y="4196862"/>
            <a:ext cx="1525078" cy="2415723"/>
          </a:xfrm>
          <a:prstGeom prst="rect">
            <a:avLst/>
          </a:prstGeom>
          <a:noFill/>
          <a:extLst>
            <a:ext uri="{909E8E84-426E-40DD-AFC4-6F175D3DCCD1}">
              <a14:hiddenFill xmlns:a14="http://schemas.microsoft.com/office/drawing/2010/main">
                <a:solidFill>
                  <a:srgbClr val="FFFFFF"/>
                </a:solidFill>
              </a14:hiddenFill>
            </a:ext>
          </a:extLst>
        </p:spPr>
      </p:pic>
      <p:sp>
        <p:nvSpPr>
          <p:cNvPr id="20" name="矩形 19"/>
          <p:cNvSpPr/>
          <p:nvPr/>
        </p:nvSpPr>
        <p:spPr>
          <a:xfrm>
            <a:off x="1181019" y="2804163"/>
            <a:ext cx="8542723" cy="481863"/>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zh-CN" sz="2000" dirty="0">
                <a:solidFill>
                  <a:srgbClr val="FF0000"/>
                </a:solidFill>
                <a:latin typeface="楷体" panose="02010609060101010101" pitchFamily="49" charset="-122"/>
                <a:ea typeface="楷体" panose="02010609060101010101" pitchFamily="49" charset="-122"/>
              </a:rPr>
              <a:t>加法交换律</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23" name="矩形 22"/>
          <p:cNvSpPr/>
          <p:nvPr/>
        </p:nvSpPr>
        <p:spPr>
          <a:xfrm>
            <a:off x="1181018" y="4118365"/>
            <a:ext cx="8542723" cy="553998"/>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zh-CN" sz="2000" dirty="0" smtClean="0">
                <a:solidFill>
                  <a:srgbClr val="FF0000"/>
                </a:solidFill>
                <a:latin typeface="楷体" panose="02010609060101010101" pitchFamily="49" charset="-122"/>
                <a:ea typeface="楷体" panose="02010609060101010101" pitchFamily="49" charset="-122"/>
              </a:rPr>
              <a:t>加法</a:t>
            </a:r>
            <a:r>
              <a:rPr lang="zh-CN" altLang="en-US" sz="2000" dirty="0">
                <a:solidFill>
                  <a:srgbClr val="FF0000"/>
                </a:solidFill>
                <a:latin typeface="楷体" panose="02010609060101010101" pitchFamily="49" charset="-122"/>
                <a:ea typeface="楷体" panose="02010609060101010101" pitchFamily="49" charset="-122"/>
              </a:rPr>
              <a:t>结合</a:t>
            </a:r>
            <a:r>
              <a:rPr lang="zh-CN" altLang="zh-CN" sz="2000" dirty="0" smtClean="0">
                <a:solidFill>
                  <a:srgbClr val="FF0000"/>
                </a:solidFill>
                <a:latin typeface="楷体" panose="02010609060101010101" pitchFamily="49" charset="-122"/>
                <a:ea typeface="楷体" panose="02010609060101010101" pitchFamily="49" charset="-122"/>
              </a:rPr>
              <a:t>律</a:t>
            </a:r>
            <a:endParaRPr lang="zh-CN" altLang="en-US" sz="2000" dirty="0">
              <a:solidFill>
                <a:srgbClr val="FF0000"/>
              </a:solidFill>
              <a:latin typeface="楷体" panose="02010609060101010101" pitchFamily="49" charset="-122"/>
              <a:ea typeface="楷体" panose="02010609060101010101" pitchFamily="49" charset="-122"/>
            </a:endParaRPr>
          </a:p>
        </p:txBody>
      </p:sp>
      <p:sp>
        <p:nvSpPr>
          <p:cNvPr id="24" name="矩形 23"/>
          <p:cNvSpPr/>
          <p:nvPr/>
        </p:nvSpPr>
        <p:spPr>
          <a:xfrm>
            <a:off x="1181019" y="5466520"/>
            <a:ext cx="8542723" cy="481863"/>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zh-CN" sz="2000" dirty="0">
                <a:solidFill>
                  <a:srgbClr val="FF0000"/>
                </a:solidFill>
                <a:latin typeface="楷体" panose="02010609060101010101" pitchFamily="49" charset="-122"/>
                <a:ea typeface="楷体" panose="02010609060101010101" pitchFamily="49" charset="-122"/>
              </a:rPr>
              <a:t>加法交换律和加法结合律 </a:t>
            </a:r>
            <a:endParaRPr lang="zh-CN" altLang="en-US" sz="2000" dirty="0">
              <a:solidFill>
                <a:srgbClr val="FF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Administrator\Desktop\课件插图\熊看书.png"/>
          <p:cNvPicPr>
            <a:picLocks noChangeAspect="1" noChangeArrowheads="1"/>
          </p:cNvPicPr>
          <p:nvPr/>
        </p:nvPicPr>
        <p:blipFill>
          <a:blip r:embed="rId3"/>
          <a:srcRect/>
          <a:stretch>
            <a:fillRect/>
          </a:stretch>
        </p:blipFill>
        <p:spPr bwMode="auto">
          <a:xfrm>
            <a:off x="10084899" y="4812080"/>
            <a:ext cx="2028336" cy="2028336"/>
          </a:xfrm>
          <a:prstGeom prst="rect">
            <a:avLst/>
          </a:prstGeom>
          <a:noFill/>
          <a:extLst>
            <a:ext uri="{909E8E84-426E-40DD-AFC4-6F175D3DCCD1}">
              <a14:hiddenFill xmlns:a14="http://schemas.microsoft.com/office/drawing/2010/main">
                <a:solidFill>
                  <a:srgbClr val="FFFFFF"/>
                </a:solidFill>
              </a14:hiddenFill>
            </a:ext>
          </a:extLst>
        </p:spPr>
      </p:pic>
      <p:sp>
        <p:nvSpPr>
          <p:cNvPr id="3" name="五边形 7"/>
          <p:cNvSpPr>
            <a:spLocks noChangeArrowheads="1"/>
          </p:cNvSpPr>
          <p:nvPr/>
        </p:nvSpPr>
        <p:spPr bwMode="auto">
          <a:xfrm>
            <a:off x="1" y="501650"/>
            <a:ext cx="257294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2" name="矩形 1"/>
          <p:cNvSpPr/>
          <p:nvPr/>
        </p:nvSpPr>
        <p:spPr>
          <a:xfrm>
            <a:off x="866301" y="1558350"/>
            <a:ext cx="10458191" cy="3539430"/>
          </a:xfrm>
          <a:prstGeom prst="rect">
            <a:avLst/>
          </a:prstGeom>
        </p:spPr>
        <p:txBody>
          <a:bodyPr wrap="square">
            <a:spAutoFit/>
          </a:bodyPr>
          <a:lstStyle/>
          <a:p>
            <a:pPr>
              <a:lnSpc>
                <a:spcPct val="200000"/>
              </a:lnSpc>
            </a:pPr>
            <a:r>
              <a:rPr lang="en-US" altLang="zh-CN" sz="2800" dirty="0" smtClean="0">
                <a:latin typeface="微软雅黑" panose="020B0503020204020204" pitchFamily="34" charset="-122"/>
                <a:ea typeface="微软雅黑" panose="020B0503020204020204" pitchFamily="34" charset="-122"/>
              </a:rPr>
              <a:t>2. </a:t>
            </a:r>
            <a:r>
              <a:rPr lang="zh-CN" altLang="zh-CN" sz="2800" dirty="0">
                <a:latin typeface="微软雅黑" panose="020B0503020204020204" pitchFamily="34" charset="-122"/>
                <a:ea typeface="微软雅黑" panose="020B0503020204020204" pitchFamily="34" charset="-122"/>
              </a:rPr>
              <a:t>判断题。</a:t>
            </a:r>
          </a:p>
          <a:p>
            <a:pPr>
              <a:lnSpc>
                <a:spcPct val="200000"/>
              </a:lnSpc>
            </a:pP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243 + 75 = 75 + 243</a:t>
            </a:r>
            <a:r>
              <a:rPr lang="zh-CN" altLang="zh-CN" sz="2800" dirty="0">
                <a:latin typeface="微软雅黑" panose="020B0503020204020204" pitchFamily="34" charset="-122"/>
                <a:ea typeface="微软雅黑" panose="020B0503020204020204" pitchFamily="34" charset="-122"/>
              </a:rPr>
              <a:t>，应用了加法交换律。</a:t>
            </a:r>
            <a:r>
              <a:rPr lang="en-US" altLang="zh-CN" sz="2800" dirty="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endParaRPr lang="zh-CN" altLang="zh-CN" sz="2800" dirty="0">
              <a:latin typeface="微软雅黑" panose="020B0503020204020204" pitchFamily="34" charset="-122"/>
              <a:ea typeface="微软雅黑" panose="020B0503020204020204" pitchFamily="34" charset="-122"/>
            </a:endParaRPr>
          </a:p>
          <a:p>
            <a:pPr>
              <a:lnSpc>
                <a:spcPct val="200000"/>
              </a:lnSpc>
            </a:pP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56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20 + 7</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56 + 20</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+ 7</a:t>
            </a:r>
            <a:r>
              <a:rPr lang="zh-CN" altLang="zh-CN" sz="2800" dirty="0">
                <a:latin typeface="微软雅黑" panose="020B0503020204020204" pitchFamily="34" charset="-122"/>
                <a:ea typeface="微软雅黑" panose="020B0503020204020204" pitchFamily="34" charset="-122"/>
              </a:rPr>
              <a:t>，应用了加法交换律和加法结合律。</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p>
        </p:txBody>
      </p:sp>
      <p:sp>
        <p:nvSpPr>
          <p:cNvPr id="16" name="矩形 15"/>
          <p:cNvSpPr/>
          <p:nvPr/>
        </p:nvSpPr>
        <p:spPr>
          <a:xfrm>
            <a:off x="9747542" y="5890192"/>
            <a:ext cx="290464"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9939666" y="2719844"/>
            <a:ext cx="473206" cy="584775"/>
          </a:xfrm>
          <a:prstGeom prst="rect">
            <a:avLst/>
          </a:prstGeom>
          <a:noFill/>
        </p:spPr>
        <p:txBody>
          <a:bodyPr wrap="none" rtlCol="0">
            <a:spAutoFit/>
          </a:bodyPr>
          <a:lstStyle/>
          <a:p>
            <a:r>
              <a:rPr lang="zh-CN" altLang="en-US" sz="3200" b="1" dirty="0" smtClean="0">
                <a:solidFill>
                  <a:srgbClr val="FF0000"/>
                </a:solidFill>
                <a:latin typeface="微软雅黑" panose="020B0503020204020204" pitchFamily="34" charset="-122"/>
                <a:ea typeface="微软雅黑" panose="020B0503020204020204" pitchFamily="34" charset="-122"/>
              </a:rPr>
              <a:t>√</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9991114" y="4419689"/>
            <a:ext cx="497252" cy="584775"/>
          </a:xfrm>
          <a:prstGeom prst="rect">
            <a:avLst/>
          </a:prstGeom>
          <a:noFill/>
        </p:spPr>
        <p:txBody>
          <a:bodyPr wrap="none" rtlCol="0">
            <a:spAutoFit/>
          </a:bodyPr>
          <a:lstStyle/>
          <a:p>
            <a:r>
              <a:rPr lang="en-US" altLang="zh-CN" sz="3200" b="1" dirty="0" smtClean="0">
                <a:solidFill>
                  <a:srgbClr val="FF0000"/>
                </a:solidFill>
                <a:latin typeface="微软雅黑" panose="020B0503020204020204" pitchFamily="34" charset="-122"/>
                <a:ea typeface="微软雅黑" panose="020B0503020204020204" pitchFamily="34" charset="-122"/>
              </a:rPr>
              <a:t>×</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1" y="501650"/>
            <a:ext cx="257294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2" name="矩形 1"/>
          <p:cNvSpPr/>
          <p:nvPr/>
        </p:nvSpPr>
        <p:spPr>
          <a:xfrm>
            <a:off x="866301" y="1370782"/>
            <a:ext cx="10458191" cy="3970318"/>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3. </a:t>
            </a:r>
            <a:r>
              <a:rPr lang="zh-CN" altLang="zh-CN" sz="2800" dirty="0">
                <a:latin typeface="微软雅黑" panose="020B0503020204020204" pitchFamily="34" charset="-122"/>
                <a:ea typeface="微软雅黑" panose="020B0503020204020204" pitchFamily="34" charset="-122"/>
              </a:rPr>
              <a:t>你能用简便方法计算吗？</a:t>
            </a:r>
          </a:p>
          <a:p>
            <a:pPr>
              <a:lnSpc>
                <a:spcPct val="150000"/>
              </a:lnSpc>
            </a:pPr>
            <a:r>
              <a:rPr lang="en-US" altLang="zh-CN" sz="2800" dirty="0" smtClean="0">
                <a:latin typeface="微软雅黑" panose="020B0503020204020204" pitchFamily="34" charset="-122"/>
                <a:ea typeface="微软雅黑" panose="020B0503020204020204" pitchFamily="34" charset="-122"/>
              </a:rPr>
              <a:t>    54 + 62 + 38=     </a:t>
            </a:r>
          </a:p>
          <a:p>
            <a:pPr>
              <a:lnSpc>
                <a:spcPct val="200000"/>
              </a:lnSpc>
            </a:pPr>
            <a:endParaRPr lang="en-US" altLang="zh-CN" sz="2800" dirty="0">
              <a:latin typeface="微软雅黑" panose="020B0503020204020204" pitchFamily="34" charset="-122"/>
              <a:ea typeface="微软雅黑" panose="020B0503020204020204" pitchFamily="34" charset="-122"/>
            </a:endParaRPr>
          </a:p>
          <a:p>
            <a:pPr>
              <a:lnSpc>
                <a:spcPct val="200000"/>
              </a:lnSpc>
            </a:pPr>
            <a:r>
              <a:rPr lang="en-US" altLang="zh-CN" sz="2800" dirty="0" smtClean="0">
                <a:latin typeface="微软雅黑" panose="020B0503020204020204" pitchFamily="34" charset="-122"/>
                <a:ea typeface="微软雅黑" panose="020B0503020204020204" pitchFamily="34" charset="-122"/>
              </a:rPr>
              <a:t>    </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33 +</a:t>
            </a:r>
            <a:r>
              <a:rPr lang="zh-CN" altLang="zh-CN"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47 + 67</a:t>
            </a:r>
            <a:r>
              <a:rPr lang="zh-CN" altLang="zh-CN"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a:t>
            </a:r>
            <a:endParaRPr lang="zh-CN" altLang="zh-CN" sz="2800" dirty="0">
              <a:latin typeface="微软雅黑" panose="020B0503020204020204" pitchFamily="34" charset="-122"/>
              <a:ea typeface="微软雅黑" panose="020B0503020204020204" pitchFamily="34" charset="-122"/>
            </a:endParaRPr>
          </a:p>
        </p:txBody>
      </p:sp>
      <p:sp>
        <p:nvSpPr>
          <p:cNvPr id="16" name="矩形 15"/>
          <p:cNvSpPr/>
          <p:nvPr/>
        </p:nvSpPr>
        <p:spPr>
          <a:xfrm>
            <a:off x="9747542" y="5890192"/>
            <a:ext cx="290464" cy="523220"/>
          </a:xfrm>
          <a:prstGeom prst="rect">
            <a:avLst/>
          </a:prstGeom>
        </p:spPr>
        <p:txBody>
          <a:bodyPr wrap="none">
            <a:spAutoFit/>
          </a:bodyPr>
          <a:lstStyle/>
          <a:p>
            <a:r>
              <a:rPr lang="en-US" altLang="zh-CN" sz="2800" dirty="0" smtClean="0">
                <a:solidFill>
                  <a:srgbClr val="FF0000"/>
                </a:solidFill>
                <a:latin typeface="微软雅黑" panose="020B0503020204020204" pitchFamily="34" charset="-122"/>
                <a:ea typeface="微软雅黑" panose="020B0503020204020204" pitchFamily="34" charset="-122"/>
              </a:rPr>
              <a:t>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1055077" y="2751423"/>
            <a:ext cx="2730235" cy="1689052"/>
          </a:xfrm>
          <a:prstGeom prst="rect">
            <a:avLst/>
          </a:prstGeom>
          <a:noFill/>
        </p:spPr>
        <p:txBody>
          <a:bodyPr wrap="none" rtlCol="0">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=54</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62</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38</a:t>
            </a:r>
            <a:r>
              <a:rPr lang="zh-CN" altLang="en-US" sz="2400" dirty="0" smtClean="0">
                <a:solidFill>
                  <a:srgbClr val="FF0000"/>
                </a:solidFill>
                <a:latin typeface="微软雅黑" panose="020B0503020204020204" pitchFamily="34" charset="-122"/>
                <a:ea typeface="微软雅黑" panose="020B0503020204020204" pitchFamily="34" charset="-122"/>
              </a:rPr>
              <a:t>）</a:t>
            </a:r>
            <a:endParaRPr lang="en-US" altLang="zh-CN" sz="2400" dirty="0" smtClean="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=54</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100</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=154</a:t>
            </a: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1066801" y="5154639"/>
            <a:ext cx="2730235" cy="1754326"/>
          </a:xfrm>
          <a:prstGeom prst="rect">
            <a:avLst/>
          </a:prstGeom>
          <a:noFill/>
        </p:spPr>
        <p:txBody>
          <a:bodyPr wrap="none" rtlCol="0">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33</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67</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47</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=100</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47</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=147</a:t>
            </a:r>
            <a:endParaRPr lang="zh-CN" altLang="en-US" sz="2400" dirty="0">
              <a:solidFill>
                <a:srgbClr val="FF0000"/>
              </a:solidFill>
              <a:latin typeface="微软雅黑" panose="020B0503020204020204" pitchFamily="34" charset="-122"/>
              <a:ea typeface="微软雅黑" panose="020B0503020204020204" pitchFamily="34" charset="-122"/>
            </a:endParaRPr>
          </a:p>
        </p:txBody>
      </p:sp>
      <p:pic>
        <p:nvPicPr>
          <p:cNvPr id="4098" name="Picture 2" descr="C:\Users\Administrator\Desktop\课件插图\玩飞机.png"/>
          <p:cNvPicPr>
            <a:picLocks noChangeAspect="1" noChangeArrowheads="1"/>
          </p:cNvPicPr>
          <p:nvPr/>
        </p:nvPicPr>
        <p:blipFill>
          <a:blip r:embed="rId3"/>
          <a:srcRect/>
          <a:stretch>
            <a:fillRect/>
          </a:stretch>
        </p:blipFill>
        <p:spPr bwMode="auto">
          <a:xfrm>
            <a:off x="9523946" y="4557705"/>
            <a:ext cx="2350601" cy="2205777"/>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3819878" y="2018531"/>
            <a:ext cx="814647" cy="662554"/>
          </a:xfrm>
          <a:prstGeom prst="rect">
            <a:avLst/>
          </a:prstGeom>
        </p:spPr>
        <p:txBody>
          <a:bodyPr wrap="none">
            <a:spAutoFit/>
          </a:bodyPr>
          <a:lstStyle/>
          <a:p>
            <a:pPr>
              <a:lnSpc>
                <a:spcPct val="150000"/>
              </a:lnSpc>
            </a:pPr>
            <a:r>
              <a:rPr lang="en-US" altLang="zh-CN" sz="2800" dirty="0">
                <a:solidFill>
                  <a:srgbClr val="FF0000"/>
                </a:solidFill>
                <a:latin typeface="微软雅黑" panose="020B0503020204020204" pitchFamily="34" charset="-122"/>
                <a:ea typeface="微软雅黑" panose="020B0503020204020204" pitchFamily="34" charset="-122"/>
              </a:rPr>
              <a:t>154</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1" name="矩形 10"/>
          <p:cNvSpPr/>
          <p:nvPr/>
        </p:nvSpPr>
        <p:spPr>
          <a:xfrm>
            <a:off x="4395234" y="4510924"/>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147</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5"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572948"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课堂练习</a:t>
            </a:r>
          </a:p>
        </p:txBody>
      </p:sp>
      <p:sp>
        <p:nvSpPr>
          <p:cNvPr id="3" name="矩形 2"/>
          <p:cNvSpPr/>
          <p:nvPr/>
        </p:nvSpPr>
        <p:spPr>
          <a:xfrm>
            <a:off x="866301" y="1558350"/>
            <a:ext cx="10458191" cy="2677656"/>
          </a:xfrm>
          <a:prstGeom prst="rect">
            <a:avLst/>
          </a:prstGeom>
        </p:spPr>
        <p:txBody>
          <a:bodyPr wrap="square">
            <a:spAutoFit/>
          </a:bodyPr>
          <a:lstStyle/>
          <a:p>
            <a:pPr>
              <a:lnSpc>
                <a:spcPct val="200000"/>
              </a:lnSpc>
            </a:pPr>
            <a:r>
              <a:rPr lang="en-US" altLang="zh-CN" sz="2800" dirty="0">
                <a:latin typeface="微软雅黑" panose="020B0503020204020204" pitchFamily="34" charset="-122"/>
                <a:ea typeface="微软雅黑" panose="020B0503020204020204" pitchFamily="34" charset="-122"/>
              </a:rPr>
              <a:t>4</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找</a:t>
            </a:r>
            <a:r>
              <a:rPr lang="zh-CN" altLang="zh-CN" sz="2800" dirty="0">
                <a:latin typeface="微软雅黑" panose="020B0503020204020204" pitchFamily="34" charset="-122"/>
                <a:ea typeface="微软雅黑" panose="020B0503020204020204" pitchFamily="34" charset="-122"/>
              </a:rPr>
              <a:t>朋友：哪两个数的和是</a:t>
            </a:r>
            <a:r>
              <a:rPr lang="en-US" altLang="zh-CN" sz="2800" dirty="0">
                <a:latin typeface="微软雅黑" panose="020B0503020204020204" pitchFamily="34" charset="-122"/>
                <a:ea typeface="微软雅黑" panose="020B0503020204020204" pitchFamily="34" charset="-122"/>
              </a:rPr>
              <a:t>100</a:t>
            </a:r>
            <a:r>
              <a:rPr lang="zh-CN" altLang="zh-CN" sz="2800" dirty="0">
                <a:latin typeface="微软雅黑" panose="020B0503020204020204" pitchFamily="34" charset="-122"/>
                <a:ea typeface="微软雅黑" panose="020B0503020204020204" pitchFamily="34" charset="-122"/>
              </a:rPr>
              <a:t>？</a:t>
            </a:r>
          </a:p>
          <a:p>
            <a:pPr>
              <a:lnSpc>
                <a:spcPct val="200000"/>
              </a:lnSpc>
            </a:pPr>
            <a:r>
              <a:rPr lang="en-US" altLang="zh-CN" sz="2800" dirty="0" smtClean="0">
                <a:latin typeface="微软雅黑" panose="020B0503020204020204" pitchFamily="34" charset="-122"/>
                <a:ea typeface="微软雅黑" panose="020B0503020204020204" pitchFamily="34" charset="-122"/>
              </a:rPr>
              <a:t>   </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75    </a:t>
            </a:r>
            <a:r>
              <a:rPr lang="en-US" altLang="zh-CN" sz="2800" dirty="0">
                <a:latin typeface="微软雅黑" panose="020B0503020204020204" pitchFamily="34" charset="-122"/>
                <a:ea typeface="微软雅黑" panose="020B0503020204020204" pitchFamily="34" charset="-122"/>
              </a:rPr>
              <a:t>64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81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36  </a:t>
            </a:r>
            <a:r>
              <a:rPr lang="en-US" altLang="zh-CN" sz="2800" dirty="0" smtClean="0">
                <a:latin typeface="微软雅黑" panose="020B0503020204020204" pitchFamily="34" charset="-122"/>
                <a:ea typeface="微软雅黑" panose="020B0503020204020204" pitchFamily="34" charset="-122"/>
              </a:rPr>
              <a:t>  25    </a:t>
            </a:r>
            <a:r>
              <a:rPr lang="en-US" altLang="zh-CN" sz="2800" dirty="0">
                <a:latin typeface="微软雅黑" panose="020B0503020204020204" pitchFamily="34" charset="-122"/>
                <a:ea typeface="微软雅黑" panose="020B0503020204020204" pitchFamily="34" charset="-122"/>
              </a:rPr>
              <a:t>56  </a:t>
            </a:r>
            <a:r>
              <a:rPr lang="en-US" altLang="zh-CN" sz="2800" dirty="0" smtClean="0">
                <a:latin typeface="微软雅黑" panose="020B0503020204020204" pitchFamily="34" charset="-122"/>
                <a:ea typeface="微软雅黑" panose="020B0503020204020204" pitchFamily="34" charset="-122"/>
              </a:rPr>
              <a:t>  46    19    </a:t>
            </a:r>
            <a:r>
              <a:rPr lang="en-US" altLang="zh-CN" sz="2800" dirty="0">
                <a:latin typeface="微软雅黑" panose="020B0503020204020204" pitchFamily="34" charset="-122"/>
                <a:ea typeface="微软雅黑" panose="020B0503020204020204" pitchFamily="34" charset="-122"/>
              </a:rPr>
              <a:t>54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44</a:t>
            </a:r>
            <a:endParaRPr lang="zh-CN" altLang="zh-CN" sz="2800" dirty="0">
              <a:latin typeface="微软雅黑" panose="020B0503020204020204" pitchFamily="34" charset="-122"/>
              <a:ea typeface="微软雅黑" panose="020B0503020204020204" pitchFamily="34" charset="-122"/>
            </a:endParaRPr>
          </a:p>
        </p:txBody>
      </p:sp>
      <p:sp>
        <p:nvSpPr>
          <p:cNvPr id="19" name="矩形 18"/>
          <p:cNvSpPr/>
          <p:nvPr/>
        </p:nvSpPr>
        <p:spPr>
          <a:xfrm>
            <a:off x="1181019" y="5325844"/>
            <a:ext cx="8542723" cy="481863"/>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en-US" altLang="zh-CN" sz="2000" dirty="0">
                <a:solidFill>
                  <a:srgbClr val="FF0000"/>
                </a:solidFill>
                <a:latin typeface="楷体" panose="02010609060101010101" pitchFamily="49" charset="-122"/>
                <a:ea typeface="楷体" panose="02010609060101010101" pitchFamily="49" charset="-122"/>
              </a:rPr>
              <a:t>75</a:t>
            </a:r>
            <a:r>
              <a:rPr lang="zh-CN" altLang="zh-CN" sz="2000" dirty="0">
                <a:solidFill>
                  <a:srgbClr val="FF0000"/>
                </a:solidFill>
                <a:latin typeface="楷体" panose="02010609060101010101" pitchFamily="49" charset="-122"/>
                <a:ea typeface="楷体" panose="02010609060101010101" pitchFamily="49" charset="-122"/>
              </a:rPr>
              <a:t>和</a:t>
            </a:r>
            <a:r>
              <a:rPr lang="en-US" altLang="zh-CN" sz="2000" dirty="0">
                <a:solidFill>
                  <a:srgbClr val="FF0000"/>
                </a:solidFill>
                <a:latin typeface="楷体" panose="02010609060101010101" pitchFamily="49" charset="-122"/>
                <a:ea typeface="楷体" panose="02010609060101010101" pitchFamily="49" charset="-122"/>
              </a:rPr>
              <a:t>25  64</a:t>
            </a:r>
            <a:r>
              <a:rPr lang="zh-CN" altLang="zh-CN" sz="2000" dirty="0">
                <a:solidFill>
                  <a:srgbClr val="FF0000"/>
                </a:solidFill>
                <a:latin typeface="楷体" panose="02010609060101010101" pitchFamily="49" charset="-122"/>
                <a:ea typeface="楷体" panose="02010609060101010101" pitchFamily="49" charset="-122"/>
              </a:rPr>
              <a:t>和</a:t>
            </a:r>
            <a:r>
              <a:rPr lang="en-US" altLang="zh-CN" sz="2000" dirty="0">
                <a:solidFill>
                  <a:srgbClr val="FF0000"/>
                </a:solidFill>
                <a:latin typeface="楷体" panose="02010609060101010101" pitchFamily="49" charset="-122"/>
                <a:ea typeface="楷体" panose="02010609060101010101" pitchFamily="49" charset="-122"/>
              </a:rPr>
              <a:t>36  81</a:t>
            </a:r>
            <a:r>
              <a:rPr lang="zh-CN" altLang="zh-CN" sz="2000" dirty="0">
                <a:solidFill>
                  <a:srgbClr val="FF0000"/>
                </a:solidFill>
                <a:latin typeface="楷体" panose="02010609060101010101" pitchFamily="49" charset="-122"/>
                <a:ea typeface="楷体" panose="02010609060101010101" pitchFamily="49" charset="-122"/>
              </a:rPr>
              <a:t>和</a:t>
            </a:r>
            <a:r>
              <a:rPr lang="en-US" altLang="zh-CN" sz="2000" dirty="0">
                <a:solidFill>
                  <a:srgbClr val="FF0000"/>
                </a:solidFill>
                <a:latin typeface="楷体" panose="02010609060101010101" pitchFamily="49" charset="-122"/>
                <a:ea typeface="楷体" panose="02010609060101010101" pitchFamily="49" charset="-122"/>
              </a:rPr>
              <a:t>19  56</a:t>
            </a:r>
            <a:r>
              <a:rPr lang="zh-CN" altLang="zh-CN" sz="2000" dirty="0">
                <a:solidFill>
                  <a:srgbClr val="FF0000"/>
                </a:solidFill>
                <a:latin typeface="楷体" panose="02010609060101010101" pitchFamily="49" charset="-122"/>
                <a:ea typeface="楷体" panose="02010609060101010101" pitchFamily="49" charset="-122"/>
              </a:rPr>
              <a:t>和</a:t>
            </a:r>
            <a:r>
              <a:rPr lang="en-US" altLang="zh-CN" sz="2000" dirty="0">
                <a:solidFill>
                  <a:srgbClr val="FF0000"/>
                </a:solidFill>
                <a:latin typeface="楷体" panose="02010609060101010101" pitchFamily="49" charset="-122"/>
                <a:ea typeface="楷体" panose="02010609060101010101" pitchFamily="49" charset="-122"/>
              </a:rPr>
              <a:t>44  46</a:t>
            </a:r>
            <a:r>
              <a:rPr lang="zh-CN" altLang="zh-CN" sz="2000" dirty="0">
                <a:solidFill>
                  <a:srgbClr val="FF0000"/>
                </a:solidFill>
                <a:latin typeface="楷体" panose="02010609060101010101" pitchFamily="49" charset="-122"/>
                <a:ea typeface="楷体" panose="02010609060101010101" pitchFamily="49" charset="-122"/>
              </a:rPr>
              <a:t>和</a:t>
            </a:r>
            <a:r>
              <a:rPr lang="en-US" altLang="zh-CN" sz="2000" dirty="0">
                <a:solidFill>
                  <a:srgbClr val="FF0000"/>
                </a:solidFill>
                <a:latin typeface="楷体" panose="02010609060101010101" pitchFamily="49" charset="-122"/>
                <a:ea typeface="楷体" panose="02010609060101010101" pitchFamily="49" charset="-122"/>
              </a:rPr>
              <a:t>54</a:t>
            </a:r>
            <a:endParaRPr lang="zh-CN" altLang="en-US" sz="2000" dirty="0">
              <a:solidFill>
                <a:srgbClr val="FF0000"/>
              </a:solidFill>
              <a:latin typeface="楷体" panose="02010609060101010101" pitchFamily="49" charset="-122"/>
              <a:ea typeface="楷体" panose="02010609060101010101" pitchFamily="49" charset="-122"/>
            </a:endParaRPr>
          </a:p>
        </p:txBody>
      </p:sp>
      <p:pic>
        <p:nvPicPr>
          <p:cNvPr id="5122" name="Picture 2" descr="C:\Users\Administrator\Desktop\课件插图\向左蜜蜂.png"/>
          <p:cNvPicPr>
            <a:picLocks noChangeAspect="1" noChangeArrowheads="1"/>
          </p:cNvPicPr>
          <p:nvPr/>
        </p:nvPicPr>
        <p:blipFill>
          <a:blip r:embed="rId2"/>
          <a:srcRect/>
          <a:stretch>
            <a:fillRect/>
          </a:stretch>
        </p:blipFill>
        <p:spPr bwMode="auto">
          <a:xfrm>
            <a:off x="10034439" y="4376682"/>
            <a:ext cx="1919069" cy="23813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9" name="五边形 7"/>
          <p:cNvSpPr>
            <a:spLocks noChangeArrowheads="1"/>
          </p:cNvSpPr>
          <p:nvPr/>
        </p:nvSpPr>
        <p:spPr bwMode="auto">
          <a:xfrm>
            <a:off x="0" y="501650"/>
            <a:ext cx="2583543"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课后习题</a:t>
            </a:r>
          </a:p>
        </p:txBody>
      </p:sp>
      <p:sp>
        <p:nvSpPr>
          <p:cNvPr id="2" name="矩形 1"/>
          <p:cNvSpPr/>
          <p:nvPr/>
        </p:nvSpPr>
        <p:spPr>
          <a:xfrm>
            <a:off x="890952" y="1588369"/>
            <a:ext cx="10621109" cy="3323987"/>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1. </a:t>
            </a:r>
            <a:r>
              <a:rPr lang="zh-CN" altLang="zh-CN" sz="2800" dirty="0" smtClean="0">
                <a:latin typeface="微软雅黑" panose="020B0503020204020204" pitchFamily="34" charset="-122"/>
                <a:ea typeface="微软雅黑" panose="020B0503020204020204" pitchFamily="34" charset="-122"/>
              </a:rPr>
              <a:t>计算</a:t>
            </a:r>
            <a:r>
              <a:rPr lang="zh-CN" altLang="zh-CN" sz="2800" dirty="0">
                <a:latin typeface="微软雅黑" panose="020B0503020204020204" pitchFamily="34" charset="-122"/>
                <a:ea typeface="微软雅黑" panose="020B0503020204020204" pitchFamily="34" charset="-122"/>
              </a:rPr>
              <a:t>下面各题，并用加法交换律进行验算。</a:t>
            </a:r>
          </a:p>
          <a:p>
            <a:pPr>
              <a:lnSpc>
                <a:spcPct val="150000"/>
              </a:lnSpc>
            </a:pPr>
            <a:r>
              <a:rPr lang="en-US" altLang="zh-CN" sz="2800" dirty="0" smtClean="0">
                <a:latin typeface="微软雅黑" panose="020B0503020204020204" pitchFamily="34" charset="-122"/>
                <a:ea typeface="微软雅黑" panose="020B0503020204020204" pitchFamily="34" charset="-122"/>
              </a:rPr>
              <a:t>    564 </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145=                           253 </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29=        </a:t>
            </a:r>
          </a:p>
          <a:p>
            <a:pPr>
              <a:lnSpc>
                <a:spcPct val="150000"/>
              </a:lnSpc>
            </a:pPr>
            <a:endParaRPr lang="en-US" altLang="zh-CN" sz="2800" dirty="0">
              <a:latin typeface="微软雅黑" panose="020B0503020204020204" pitchFamily="34" charset="-122"/>
              <a:ea typeface="微软雅黑" panose="020B0503020204020204" pitchFamily="34" charset="-122"/>
            </a:endParaRPr>
          </a:p>
          <a:p>
            <a:pPr>
              <a:lnSpc>
                <a:spcPct val="150000"/>
              </a:lnSpc>
            </a:pP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76 </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285=</a:t>
            </a:r>
            <a:endParaRPr lang="zh-CN" altLang="zh-CN" sz="2800" dirty="0">
              <a:latin typeface="微软雅黑" panose="020B0503020204020204" pitchFamily="34" charset="-122"/>
              <a:ea typeface="微软雅黑" panose="020B0503020204020204" pitchFamily="34" charset="-122"/>
            </a:endParaRPr>
          </a:p>
        </p:txBody>
      </p:sp>
      <p:pic>
        <p:nvPicPr>
          <p:cNvPr id="3074" name="Picture 2" descr="C:\Users\Administrator\Desktop\课件插图\朗诵.png"/>
          <p:cNvPicPr>
            <a:picLocks noChangeAspect="1" noChangeArrowheads="1"/>
          </p:cNvPicPr>
          <p:nvPr/>
        </p:nvPicPr>
        <p:blipFill>
          <a:blip r:embed="rId3"/>
          <a:srcRect/>
          <a:stretch>
            <a:fillRect/>
          </a:stretch>
        </p:blipFill>
        <p:spPr bwMode="auto">
          <a:xfrm>
            <a:off x="9686790" y="4218424"/>
            <a:ext cx="2224224" cy="2483905"/>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p:cNvSpPr/>
          <p:nvPr/>
        </p:nvSpPr>
        <p:spPr>
          <a:xfrm>
            <a:off x="1125420" y="2730248"/>
            <a:ext cx="2625969" cy="1754326"/>
          </a:xfrm>
          <a:prstGeom prst="rect">
            <a:avLst/>
          </a:prstGeom>
        </p:spPr>
        <p:txBody>
          <a:bodyPr wrap="square">
            <a:spAutoFit/>
          </a:bodyPr>
          <a:lstStyle/>
          <a:p>
            <a:pPr>
              <a:lnSpc>
                <a:spcPct val="150000"/>
              </a:lnSpc>
            </a:pPr>
            <a:r>
              <a:rPr lang="zh-CN" altLang="en-US" sz="2400" dirty="0" smtClean="0">
                <a:solidFill>
                  <a:srgbClr val="FF0000"/>
                </a:solidFill>
                <a:latin typeface="微软雅黑" panose="020B0503020204020204" pitchFamily="34" charset="-122"/>
                <a:ea typeface="微软雅黑" panose="020B0503020204020204" pitchFamily="34" charset="-122"/>
              </a:rPr>
              <a:t>验算：</a:t>
            </a:r>
            <a:endParaRPr lang="en-US" altLang="zh-CN" sz="2400" dirty="0" smtClean="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=145</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564                </a:t>
            </a:r>
            <a:endParaRPr lang="en-US"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=709</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1" name="矩形 10"/>
          <p:cNvSpPr/>
          <p:nvPr/>
        </p:nvSpPr>
        <p:spPr>
          <a:xfrm>
            <a:off x="3376251" y="2242960"/>
            <a:ext cx="1125411" cy="662554"/>
          </a:xfrm>
          <a:prstGeom prst="rect">
            <a:avLst/>
          </a:prstGeom>
        </p:spPr>
        <p:txBody>
          <a:bodyPr wrap="squar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709</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12" name="矩形 11"/>
          <p:cNvSpPr/>
          <p:nvPr/>
        </p:nvSpPr>
        <p:spPr>
          <a:xfrm>
            <a:off x="7959974" y="2242960"/>
            <a:ext cx="1125411" cy="662554"/>
          </a:xfrm>
          <a:prstGeom prst="rect">
            <a:avLst/>
          </a:prstGeom>
        </p:spPr>
        <p:txBody>
          <a:bodyPr wrap="squar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282</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13" name="矩形 12"/>
          <p:cNvSpPr/>
          <p:nvPr/>
        </p:nvSpPr>
        <p:spPr>
          <a:xfrm>
            <a:off x="5873263" y="2717298"/>
            <a:ext cx="2625969" cy="1754326"/>
          </a:xfrm>
          <a:prstGeom prst="rect">
            <a:avLst/>
          </a:prstGeom>
        </p:spPr>
        <p:txBody>
          <a:bodyPr wrap="square">
            <a:spAutoFit/>
          </a:bodyPr>
          <a:lstStyle/>
          <a:p>
            <a:pPr>
              <a:lnSpc>
                <a:spcPct val="150000"/>
              </a:lnSpc>
            </a:pPr>
            <a:r>
              <a:rPr lang="zh-CN" altLang="en-US" sz="2400" dirty="0" smtClean="0">
                <a:solidFill>
                  <a:srgbClr val="FF0000"/>
                </a:solidFill>
                <a:latin typeface="微软雅黑" panose="020B0503020204020204" pitchFamily="34" charset="-122"/>
                <a:ea typeface="微软雅黑" panose="020B0503020204020204" pitchFamily="34" charset="-122"/>
              </a:rPr>
              <a:t>验算：</a:t>
            </a:r>
            <a:endParaRPr lang="en-US" altLang="zh-CN" sz="2400" dirty="0" smtClean="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=29</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253                </a:t>
            </a:r>
            <a:endParaRPr lang="en-US"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=282</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4" name="矩形 13"/>
          <p:cNvSpPr/>
          <p:nvPr/>
        </p:nvSpPr>
        <p:spPr>
          <a:xfrm>
            <a:off x="3165237" y="4169723"/>
            <a:ext cx="1125411" cy="662554"/>
          </a:xfrm>
          <a:prstGeom prst="rect">
            <a:avLst/>
          </a:prstGeom>
        </p:spPr>
        <p:txBody>
          <a:bodyPr wrap="squar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361</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20" name="矩形 19"/>
          <p:cNvSpPr/>
          <p:nvPr/>
        </p:nvSpPr>
        <p:spPr>
          <a:xfrm>
            <a:off x="1137144" y="4617652"/>
            <a:ext cx="2625969" cy="1754326"/>
          </a:xfrm>
          <a:prstGeom prst="rect">
            <a:avLst/>
          </a:prstGeom>
        </p:spPr>
        <p:txBody>
          <a:bodyPr wrap="square">
            <a:spAutoFit/>
          </a:bodyPr>
          <a:lstStyle/>
          <a:p>
            <a:pPr>
              <a:lnSpc>
                <a:spcPct val="150000"/>
              </a:lnSpc>
            </a:pPr>
            <a:r>
              <a:rPr lang="zh-CN" altLang="en-US" sz="2400" dirty="0" smtClean="0">
                <a:solidFill>
                  <a:srgbClr val="FF0000"/>
                </a:solidFill>
                <a:latin typeface="微软雅黑" panose="020B0503020204020204" pitchFamily="34" charset="-122"/>
                <a:ea typeface="微软雅黑" panose="020B0503020204020204" pitchFamily="34" charset="-122"/>
              </a:rPr>
              <a:t>验算：</a:t>
            </a:r>
            <a:endParaRPr lang="en-US" altLang="zh-CN" sz="2400" dirty="0" smtClean="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=285</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76                </a:t>
            </a:r>
            <a:endParaRPr lang="en-US"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=361</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up)">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up)">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p:bldP spid="14"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p:cNvSpPr txBox="1"/>
          <p:nvPr/>
        </p:nvSpPr>
        <p:spPr>
          <a:xfrm>
            <a:off x="865001" y="1731221"/>
            <a:ext cx="10731930" cy="1384995"/>
          </a:xfrm>
          <a:prstGeom prst="rect">
            <a:avLst/>
          </a:prstGeom>
          <a:noFill/>
        </p:spPr>
        <p:txBody>
          <a:bodyPr wrap="square" rtlCol="0">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2</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计算</a:t>
            </a:r>
            <a:r>
              <a:rPr lang="zh-CN" altLang="zh-CN" sz="2800" dirty="0">
                <a:latin typeface="微软雅黑" panose="020B0503020204020204" pitchFamily="34" charset="-122"/>
                <a:ea typeface="微软雅黑" panose="020B0503020204020204" pitchFamily="34" charset="-122"/>
              </a:rPr>
              <a:t>下面各题</a:t>
            </a:r>
          </a:p>
          <a:p>
            <a:pPr>
              <a:lnSpc>
                <a:spcPct val="150000"/>
              </a:lnSpc>
            </a:pPr>
            <a:r>
              <a:rPr lang="en-US" altLang="zh-CN" sz="2800" dirty="0" smtClean="0">
                <a:latin typeface="微软雅黑" panose="020B0503020204020204" pitchFamily="34" charset="-122"/>
                <a:ea typeface="微软雅黑" panose="020B0503020204020204" pitchFamily="34" charset="-122"/>
              </a:rPr>
              <a:t>    282 </a:t>
            </a:r>
            <a:r>
              <a:rPr lang="en-US" altLang="zh-CN" sz="2800" dirty="0">
                <a:latin typeface="微软雅黑" panose="020B0503020204020204" pitchFamily="34" charset="-122"/>
                <a:ea typeface="微软雅黑" panose="020B0503020204020204" pitchFamily="34" charset="-122"/>
              </a:rPr>
              <a:t>+ 47 + 153 + </a:t>
            </a:r>
            <a:r>
              <a:rPr lang="en-US" altLang="zh-CN" sz="2800" dirty="0" smtClean="0">
                <a:latin typeface="微软雅黑" panose="020B0503020204020204" pitchFamily="34" charset="-122"/>
                <a:ea typeface="微软雅黑" panose="020B0503020204020204" pitchFamily="34" charset="-122"/>
              </a:rPr>
              <a:t>18=                   236 </a:t>
            </a:r>
            <a:r>
              <a:rPr lang="en-US" altLang="zh-CN" sz="2800" dirty="0">
                <a:latin typeface="微软雅黑" panose="020B0503020204020204" pitchFamily="34" charset="-122"/>
                <a:ea typeface="微软雅黑" panose="020B0503020204020204" pitchFamily="34" charset="-122"/>
              </a:rPr>
              <a:t>+ 64 + </a:t>
            </a:r>
            <a:r>
              <a:rPr lang="en-US" altLang="zh-CN" sz="2800" dirty="0" smtClean="0">
                <a:latin typeface="微软雅黑" panose="020B0503020204020204" pitchFamily="34" charset="-122"/>
                <a:ea typeface="微软雅黑" panose="020B0503020204020204" pitchFamily="34" charset="-122"/>
              </a:rPr>
              <a:t>36=</a:t>
            </a:r>
            <a:endParaRPr lang="en-US" altLang="zh-CN" sz="2800" dirty="0">
              <a:latin typeface="微软雅黑" panose="020B0503020204020204" pitchFamily="34" charset="-122"/>
              <a:ea typeface="微软雅黑" panose="020B0503020204020204" pitchFamily="34" charset="-122"/>
            </a:endParaRPr>
          </a:p>
        </p:txBody>
      </p:sp>
      <p:sp>
        <p:nvSpPr>
          <p:cNvPr id="21" name="五边形 7"/>
          <p:cNvSpPr>
            <a:spLocks noChangeArrowheads="1"/>
          </p:cNvSpPr>
          <p:nvPr/>
        </p:nvSpPr>
        <p:spPr bwMode="auto">
          <a:xfrm>
            <a:off x="0" y="501650"/>
            <a:ext cx="2583543"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课后习题</a:t>
            </a:r>
          </a:p>
        </p:txBody>
      </p:sp>
      <p:sp>
        <p:nvSpPr>
          <p:cNvPr id="14" name="矩形 13"/>
          <p:cNvSpPr/>
          <p:nvPr/>
        </p:nvSpPr>
        <p:spPr>
          <a:xfrm>
            <a:off x="1078528" y="3128830"/>
            <a:ext cx="4433066" cy="1754326"/>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282</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18</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47</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153</a:t>
            </a:r>
            <a:r>
              <a:rPr lang="zh-CN" altLang="en-US" sz="2400" dirty="0" smtClean="0">
                <a:solidFill>
                  <a:srgbClr val="FF0000"/>
                </a:solidFill>
                <a:latin typeface="微软雅黑" panose="020B0503020204020204" pitchFamily="34" charset="-122"/>
                <a:ea typeface="微软雅黑" panose="020B0503020204020204" pitchFamily="34" charset="-122"/>
              </a:rPr>
              <a:t>）</a:t>
            </a:r>
            <a:endParaRPr lang="en-US"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=300</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200</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=500</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2" name="矩形 1"/>
          <p:cNvSpPr/>
          <p:nvPr/>
        </p:nvSpPr>
        <p:spPr>
          <a:xfrm>
            <a:off x="5104271" y="2376826"/>
            <a:ext cx="814647" cy="662554"/>
          </a:xfrm>
          <a:prstGeom prst="rect">
            <a:avLst/>
          </a:prstGeom>
        </p:spPr>
        <p:txBody>
          <a:bodyPr wrap="none">
            <a:spAutoFit/>
          </a:bodyPr>
          <a:lstStyle/>
          <a:p>
            <a:pPr>
              <a:lnSpc>
                <a:spcPct val="150000"/>
              </a:lnSpc>
            </a:pPr>
            <a:r>
              <a:rPr lang="en-US" altLang="zh-CN" sz="2800" dirty="0">
                <a:solidFill>
                  <a:srgbClr val="FF0000"/>
                </a:solidFill>
                <a:latin typeface="微软雅黑" panose="020B0503020204020204" pitchFamily="34" charset="-122"/>
                <a:ea typeface="微软雅黑" panose="020B0503020204020204" pitchFamily="34" charset="-122"/>
              </a:rPr>
              <a:t>500</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22" name="矩形 21"/>
          <p:cNvSpPr/>
          <p:nvPr/>
        </p:nvSpPr>
        <p:spPr>
          <a:xfrm>
            <a:off x="6811076" y="3117108"/>
            <a:ext cx="4536865" cy="1754326"/>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=236</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64</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36</a:t>
            </a:r>
            <a:r>
              <a:rPr lang="zh-CN" altLang="en-US" sz="2400" dirty="0" smtClean="0">
                <a:solidFill>
                  <a:srgbClr val="FF0000"/>
                </a:solidFill>
                <a:latin typeface="微软雅黑" panose="020B0503020204020204" pitchFamily="34" charset="-122"/>
                <a:ea typeface="微软雅黑" panose="020B0503020204020204" pitchFamily="34" charset="-122"/>
              </a:rPr>
              <a:t>）</a:t>
            </a:r>
            <a:endParaRPr lang="en-US"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=236</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1</a:t>
            </a:r>
            <a:r>
              <a:rPr lang="en-US" altLang="zh-CN" sz="2400" dirty="0" smtClean="0">
                <a:solidFill>
                  <a:srgbClr val="FF0000"/>
                </a:solidFill>
                <a:latin typeface="微软雅黑" panose="020B0503020204020204" pitchFamily="34" charset="-122"/>
                <a:ea typeface="微软雅黑" panose="020B0503020204020204" pitchFamily="34" charset="-122"/>
              </a:rPr>
              <a:t>00</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=336</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23" name="矩形 22"/>
          <p:cNvSpPr/>
          <p:nvPr/>
        </p:nvSpPr>
        <p:spPr>
          <a:xfrm>
            <a:off x="9781781" y="2381201"/>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336</a:t>
            </a:r>
            <a:endParaRPr lang="zh-CN" altLang="zh-CN" sz="2800" dirty="0">
              <a:solidFill>
                <a:srgbClr val="FF0000"/>
              </a:solidFill>
              <a:latin typeface="微软雅黑" panose="020B0503020204020204" pitchFamily="34" charset="-122"/>
              <a:ea typeface="微软雅黑" panose="020B0503020204020204" pitchFamily="34" charset="-122"/>
            </a:endParaRPr>
          </a:p>
        </p:txBody>
      </p:sp>
      <p:pic>
        <p:nvPicPr>
          <p:cNvPr id="6146" name="Picture 2" descr="C:\Users\Administrator\Desktop\课件插图\算盘.png"/>
          <p:cNvPicPr>
            <a:picLocks noChangeAspect="1" noChangeArrowheads="1"/>
          </p:cNvPicPr>
          <p:nvPr/>
        </p:nvPicPr>
        <p:blipFill>
          <a:blip r:embed="rId2"/>
          <a:srcRect/>
          <a:stretch>
            <a:fillRect/>
          </a:stretch>
        </p:blipFill>
        <p:spPr bwMode="auto">
          <a:xfrm>
            <a:off x="9215497" y="4906602"/>
            <a:ext cx="2801728" cy="1863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14" grpId="0"/>
      <p:bldP spid="2" grpId="0"/>
      <p:bldP spid="22"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0" y="501650"/>
            <a:ext cx="2583543"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拓展</a:t>
            </a:r>
            <a:r>
              <a:rPr lang="zh-CN" altLang="en-US" sz="3200" dirty="0" smtClean="0">
                <a:solidFill>
                  <a:srgbClr val="FFFFFF"/>
                </a:solidFill>
                <a:latin typeface="微软雅黑" panose="020B0503020204020204" pitchFamily="34" charset="-122"/>
              </a:rPr>
              <a:t>提高</a:t>
            </a:r>
          </a:p>
        </p:txBody>
      </p:sp>
      <p:sp>
        <p:nvSpPr>
          <p:cNvPr id="4" name="TextBox 3"/>
          <p:cNvSpPr txBox="1"/>
          <p:nvPr/>
        </p:nvSpPr>
        <p:spPr>
          <a:xfrm>
            <a:off x="865001" y="1731221"/>
            <a:ext cx="10731930" cy="2246769"/>
          </a:xfrm>
          <a:prstGeom prst="rect">
            <a:avLst/>
          </a:prstGeom>
          <a:noFill/>
        </p:spPr>
        <p:txBody>
          <a:bodyPr wrap="square" rtlCol="0">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3</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算一算</a:t>
            </a:r>
            <a:r>
              <a:rPr lang="zh-CN" altLang="zh-CN" sz="2800" dirty="0">
                <a:latin typeface="微软雅黑" panose="020B0503020204020204" pitchFamily="34" charset="-122"/>
                <a:ea typeface="微软雅黑" panose="020B0503020204020204" pitchFamily="34" charset="-122"/>
              </a:rPr>
              <a:t>，比一比，你发现了什么？</a:t>
            </a:r>
          </a:p>
          <a:p>
            <a:pPr>
              <a:lnSpc>
                <a:spcPct val="15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162 + 204 =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357 + 406 =</a:t>
            </a:r>
            <a:endParaRPr lang="zh-CN" altLang="zh-CN" sz="2800" dirty="0">
              <a:latin typeface="微软雅黑" panose="020B0503020204020204" pitchFamily="34" charset="-122"/>
              <a:ea typeface="微软雅黑" panose="020B0503020204020204" pitchFamily="34" charset="-122"/>
            </a:endParaRPr>
          </a:p>
          <a:p>
            <a:pPr>
              <a:lnSpc>
                <a:spcPct val="200000"/>
              </a:lnSpc>
            </a:pPr>
            <a:r>
              <a:rPr lang="en-US" altLang="zh-CN" sz="2800" dirty="0" smtClean="0">
                <a:latin typeface="微软雅黑" panose="020B0503020204020204" pitchFamily="34" charset="-122"/>
                <a:ea typeface="微软雅黑" panose="020B0503020204020204" pitchFamily="34" charset="-122"/>
              </a:rPr>
              <a:t>            162 </a:t>
            </a:r>
            <a:r>
              <a:rPr lang="en-US" altLang="zh-CN" sz="2800" dirty="0">
                <a:latin typeface="微软雅黑" panose="020B0503020204020204" pitchFamily="34" charset="-122"/>
                <a:ea typeface="微软雅黑" panose="020B0503020204020204" pitchFamily="34" charset="-122"/>
              </a:rPr>
              <a:t>+ 200 + 4=                     </a:t>
            </a:r>
            <a:r>
              <a:rPr lang="en-US" altLang="zh-CN" sz="2800" dirty="0" smtClean="0">
                <a:latin typeface="微软雅黑" panose="020B0503020204020204" pitchFamily="34" charset="-122"/>
                <a:ea typeface="微软雅黑" panose="020B0503020204020204" pitchFamily="34" charset="-122"/>
              </a:rPr>
              <a:t> 357 </a:t>
            </a:r>
            <a:r>
              <a:rPr lang="en-US" altLang="zh-CN" sz="2800" dirty="0">
                <a:latin typeface="微软雅黑" panose="020B0503020204020204" pitchFamily="34" charset="-122"/>
                <a:ea typeface="微软雅黑" panose="020B0503020204020204" pitchFamily="34" charset="-122"/>
              </a:rPr>
              <a:t>+ 400 + 6 =</a:t>
            </a:r>
          </a:p>
        </p:txBody>
      </p:sp>
      <p:sp>
        <p:nvSpPr>
          <p:cNvPr id="5" name="矩形 4"/>
          <p:cNvSpPr/>
          <p:nvPr/>
        </p:nvSpPr>
        <p:spPr>
          <a:xfrm>
            <a:off x="4260215" y="2376826"/>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366</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4858089" y="3185714"/>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366</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7" name="矩形 6"/>
          <p:cNvSpPr/>
          <p:nvPr/>
        </p:nvSpPr>
        <p:spPr>
          <a:xfrm>
            <a:off x="9265969" y="2376826"/>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763</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8" name="矩形 7"/>
          <p:cNvSpPr/>
          <p:nvPr/>
        </p:nvSpPr>
        <p:spPr>
          <a:xfrm>
            <a:off x="9953416" y="3188817"/>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763</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a:xfrm>
            <a:off x="1899138" y="3738426"/>
            <a:ext cx="4433066" cy="1200329"/>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=362</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4</a:t>
            </a:r>
            <a:endParaRPr lang="en-US" altLang="zh-CN" sz="2400" dirty="0" smtClean="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=366</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0" name="矩形 9"/>
          <p:cNvSpPr/>
          <p:nvPr/>
        </p:nvSpPr>
        <p:spPr>
          <a:xfrm>
            <a:off x="6881414" y="3726704"/>
            <a:ext cx="4433066" cy="1200329"/>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=757</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6</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=763</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1" name="矩形 10"/>
          <p:cNvSpPr/>
          <p:nvPr/>
        </p:nvSpPr>
        <p:spPr>
          <a:xfrm>
            <a:off x="1181019" y="5372736"/>
            <a:ext cx="8542723" cy="553998"/>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en-US" sz="2000" dirty="0" smtClean="0">
                <a:solidFill>
                  <a:srgbClr val="FF0000"/>
                </a:solidFill>
                <a:latin typeface="楷体" panose="02010609060101010101" pitchFamily="49" charset="-122"/>
                <a:ea typeface="楷体" panose="02010609060101010101" pitchFamily="49" charset="-122"/>
              </a:rPr>
              <a:t>每一组</a:t>
            </a:r>
            <a:r>
              <a:rPr lang="zh-CN" altLang="zh-CN" sz="2000" dirty="0" smtClean="0">
                <a:solidFill>
                  <a:srgbClr val="FF0000"/>
                </a:solidFill>
                <a:latin typeface="楷体" panose="02010609060101010101" pitchFamily="49" charset="-122"/>
                <a:ea typeface="楷体" panose="02010609060101010101" pitchFamily="49" charset="-122"/>
              </a:rPr>
              <a:t>两</a:t>
            </a:r>
            <a:r>
              <a:rPr lang="zh-CN" altLang="zh-CN" sz="2000" dirty="0">
                <a:solidFill>
                  <a:srgbClr val="FF0000"/>
                </a:solidFill>
                <a:latin typeface="楷体" panose="02010609060101010101" pitchFamily="49" charset="-122"/>
                <a:ea typeface="楷体" panose="02010609060101010101" pitchFamily="49" charset="-122"/>
              </a:rPr>
              <a:t>个算式的结果</a:t>
            </a:r>
            <a:r>
              <a:rPr lang="zh-CN" altLang="zh-CN" sz="2000" dirty="0" smtClean="0">
                <a:solidFill>
                  <a:srgbClr val="FF0000"/>
                </a:solidFill>
                <a:latin typeface="楷体" panose="02010609060101010101" pitchFamily="49" charset="-122"/>
                <a:ea typeface="楷体" panose="02010609060101010101" pitchFamily="49" charset="-122"/>
              </a:rPr>
              <a:t>都是</a:t>
            </a:r>
            <a:r>
              <a:rPr lang="zh-CN" altLang="en-US" sz="2000" dirty="0" smtClean="0">
                <a:solidFill>
                  <a:srgbClr val="FF0000"/>
                </a:solidFill>
                <a:latin typeface="楷体" panose="02010609060101010101" pitchFamily="49" charset="-122"/>
                <a:ea typeface="楷体" panose="02010609060101010101" pitchFamily="49" charset="-122"/>
              </a:rPr>
              <a:t>相同的</a:t>
            </a:r>
            <a:r>
              <a:rPr lang="zh-CN" altLang="zh-CN" sz="2000" dirty="0" smtClean="0">
                <a:solidFill>
                  <a:srgbClr val="FF0000"/>
                </a:solidFill>
                <a:latin typeface="楷体" panose="02010609060101010101" pitchFamily="49" charset="-122"/>
                <a:ea typeface="楷体" panose="02010609060101010101" pitchFamily="49" charset="-122"/>
              </a:rPr>
              <a:t>，</a:t>
            </a:r>
            <a:r>
              <a:rPr lang="zh-CN" altLang="zh-CN" sz="2000" dirty="0">
                <a:solidFill>
                  <a:srgbClr val="FF0000"/>
                </a:solidFill>
                <a:latin typeface="楷体" panose="02010609060101010101" pitchFamily="49" charset="-122"/>
                <a:ea typeface="楷体" panose="02010609060101010101" pitchFamily="49" charset="-122"/>
              </a:rPr>
              <a:t>下面的算式比较简便。</a:t>
            </a:r>
            <a:endParaRPr lang="zh-CN" altLang="en-US" sz="2000" dirty="0">
              <a:solidFill>
                <a:srgbClr val="FF0000"/>
              </a:solidFill>
              <a:latin typeface="楷体" panose="02010609060101010101" pitchFamily="49" charset="-122"/>
              <a:ea typeface="楷体" panose="02010609060101010101" pitchFamily="49" charset="-122"/>
            </a:endParaRPr>
          </a:p>
        </p:txBody>
      </p:sp>
      <p:pic>
        <p:nvPicPr>
          <p:cNvPr id="7171" name="Picture 3" descr="C:\Users\Administrator\Desktop\课件插图\飞书.png"/>
          <p:cNvPicPr>
            <a:picLocks noChangeAspect="1" noChangeArrowheads="1"/>
          </p:cNvPicPr>
          <p:nvPr/>
        </p:nvPicPr>
        <p:blipFill>
          <a:blip r:embed="rId2"/>
          <a:srcRect/>
          <a:stretch>
            <a:fillRect/>
          </a:stretch>
        </p:blipFill>
        <p:spPr bwMode="auto">
          <a:xfrm>
            <a:off x="9791036" y="4554726"/>
            <a:ext cx="2114550"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0" y="501650"/>
            <a:ext cx="2583543"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拓展</a:t>
            </a:r>
            <a:r>
              <a:rPr lang="zh-CN" altLang="en-US" sz="3200" dirty="0" smtClean="0">
                <a:solidFill>
                  <a:srgbClr val="FFFFFF"/>
                </a:solidFill>
                <a:latin typeface="微软雅黑" panose="020B0503020204020204" pitchFamily="34" charset="-122"/>
              </a:rPr>
              <a:t>提高</a:t>
            </a:r>
          </a:p>
        </p:txBody>
      </p:sp>
      <p:sp>
        <p:nvSpPr>
          <p:cNvPr id="4" name="TextBox 3"/>
          <p:cNvSpPr txBox="1"/>
          <p:nvPr/>
        </p:nvSpPr>
        <p:spPr>
          <a:xfrm>
            <a:off x="865001" y="1731221"/>
            <a:ext cx="10731930" cy="3323987"/>
          </a:xfrm>
          <a:prstGeom prst="rect">
            <a:avLst/>
          </a:prstGeom>
          <a:noFill/>
        </p:spPr>
        <p:txBody>
          <a:bodyPr wrap="square" rtlCol="0">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4</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你</a:t>
            </a:r>
            <a:r>
              <a:rPr lang="zh-CN" altLang="zh-CN" sz="2800" dirty="0">
                <a:latin typeface="微软雅黑" panose="020B0503020204020204" pitchFamily="34" charset="-122"/>
                <a:ea typeface="微软雅黑" panose="020B0503020204020204" pitchFamily="34" charset="-122"/>
              </a:rPr>
              <a:t>能很快说出下面每组三个数的和吗？</a:t>
            </a:r>
          </a:p>
          <a:p>
            <a:pPr>
              <a:lnSpc>
                <a:spcPct val="15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38  35  22      </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29  64  36 </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     </a:t>
            </a:r>
          </a:p>
          <a:p>
            <a:pPr>
              <a:lnSpc>
                <a:spcPct val="15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47   34   53</a:t>
            </a:r>
            <a:endParaRPr lang="zh-CN" altLang="zh-CN" sz="2800" dirty="0">
              <a:latin typeface="微软雅黑" panose="020B0503020204020204" pitchFamily="34" charset="-122"/>
              <a:ea typeface="微软雅黑" panose="020B0503020204020204" pitchFamily="34" charset="-122"/>
            </a:endParaRPr>
          </a:p>
        </p:txBody>
      </p:sp>
      <p:sp>
        <p:nvSpPr>
          <p:cNvPr id="9" name="矩形 8"/>
          <p:cNvSpPr/>
          <p:nvPr/>
        </p:nvSpPr>
        <p:spPr>
          <a:xfrm>
            <a:off x="1774454" y="2882785"/>
            <a:ext cx="4433066" cy="1754326"/>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38</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22</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35</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=60</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35</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=95</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2" name="矩形 11"/>
          <p:cNvSpPr/>
          <p:nvPr/>
        </p:nvSpPr>
        <p:spPr>
          <a:xfrm>
            <a:off x="6991190" y="2894509"/>
            <a:ext cx="4433066" cy="1754326"/>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=29</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64</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36</a:t>
            </a:r>
            <a:r>
              <a:rPr lang="zh-CN" altLang="en-US" sz="2400" dirty="0" smtClean="0">
                <a:solidFill>
                  <a:srgbClr val="FF0000"/>
                </a:solidFill>
                <a:latin typeface="微软雅黑" panose="020B0503020204020204" pitchFamily="34" charset="-122"/>
                <a:ea typeface="微软雅黑" panose="020B0503020204020204" pitchFamily="34" charset="-122"/>
              </a:rPr>
              <a:t>）</a:t>
            </a:r>
            <a:endParaRPr lang="en-US" altLang="zh-CN" sz="2400" dirty="0" smtClean="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=29</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100</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=129</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13" name="矩形 12"/>
          <p:cNvSpPr/>
          <p:nvPr/>
        </p:nvSpPr>
        <p:spPr>
          <a:xfrm>
            <a:off x="1751008" y="4796008"/>
            <a:ext cx="4433066" cy="1754326"/>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47</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53</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34</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=100</a:t>
            </a:r>
            <a:r>
              <a:rPr lang="zh-CN" altLang="en-US" sz="2400" dirty="0" smtClean="0">
                <a:solidFill>
                  <a:srgbClr val="FF0000"/>
                </a:solidFill>
                <a:latin typeface="微软雅黑" panose="020B0503020204020204" pitchFamily="34" charset="-122"/>
                <a:ea typeface="微软雅黑" panose="020B0503020204020204" pitchFamily="34" charset="-122"/>
              </a:rPr>
              <a:t>＋</a:t>
            </a:r>
            <a:r>
              <a:rPr lang="en-US" altLang="zh-CN" sz="2400" dirty="0" smtClean="0">
                <a:solidFill>
                  <a:srgbClr val="FF0000"/>
                </a:solidFill>
                <a:latin typeface="微软雅黑" panose="020B0503020204020204" pitchFamily="34" charset="-122"/>
                <a:ea typeface="微软雅黑" panose="020B0503020204020204" pitchFamily="34" charset="-122"/>
              </a:rPr>
              <a:t>34</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=134</a:t>
            </a:r>
            <a:endParaRPr lang="zh-CN" altLang="zh-CN" sz="2400" dirty="0">
              <a:solidFill>
                <a:srgbClr val="FF0000"/>
              </a:solidFill>
              <a:latin typeface="微软雅黑" panose="020B0503020204020204" pitchFamily="34" charset="-122"/>
              <a:ea typeface="微软雅黑" panose="020B0503020204020204" pitchFamily="34" charset="-122"/>
            </a:endParaRPr>
          </a:p>
        </p:txBody>
      </p:sp>
      <p:pic>
        <p:nvPicPr>
          <p:cNvPr id="8194" name="Picture 2" descr="C:\Users\Administrator\Desktop\课件插图\背景书.png"/>
          <p:cNvPicPr>
            <a:picLocks noChangeAspect="1" noChangeArrowheads="1"/>
          </p:cNvPicPr>
          <p:nvPr/>
        </p:nvPicPr>
        <p:blipFill>
          <a:blip r:embed="rId2"/>
          <a:srcRect/>
          <a:stretch>
            <a:fillRect/>
          </a:stretch>
        </p:blipFill>
        <p:spPr bwMode="auto">
          <a:xfrm>
            <a:off x="9847386" y="4834556"/>
            <a:ext cx="2198228" cy="195054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4462245" y="2389529"/>
            <a:ext cx="604653" cy="738664"/>
          </a:xfrm>
          <a:prstGeom prst="rect">
            <a:avLst/>
          </a:prstGeom>
        </p:spPr>
        <p:txBody>
          <a:bodyPr wrap="none">
            <a:spAutoFit/>
          </a:bodyPr>
          <a:lstStyle/>
          <a:p>
            <a:pPr>
              <a:lnSpc>
                <a:spcPct val="150000"/>
              </a:lnSpc>
            </a:pPr>
            <a:r>
              <a:rPr lang="en-US" altLang="zh-CN" sz="2800" dirty="0">
                <a:solidFill>
                  <a:srgbClr val="FF0000"/>
                </a:solidFill>
                <a:latin typeface="微软雅黑" panose="020B0503020204020204" pitchFamily="34" charset="-122"/>
                <a:ea typeface="微软雅黑" panose="020B0503020204020204" pitchFamily="34" charset="-122"/>
              </a:rPr>
              <a:t>95</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16" name="矩形 15"/>
          <p:cNvSpPr/>
          <p:nvPr/>
        </p:nvSpPr>
        <p:spPr>
          <a:xfrm>
            <a:off x="9641374" y="2389529"/>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129</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17" name="矩形 16"/>
          <p:cNvSpPr/>
          <p:nvPr/>
        </p:nvSpPr>
        <p:spPr>
          <a:xfrm>
            <a:off x="4495452" y="4282388"/>
            <a:ext cx="814647"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134</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2" grpId="0"/>
      <p:bldP spid="13" grpId="0"/>
      <p:bldP spid="2"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0" y="501650"/>
            <a:ext cx="261257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课题引入</a:t>
            </a:r>
          </a:p>
        </p:txBody>
      </p:sp>
      <p:sp>
        <p:nvSpPr>
          <p:cNvPr id="12" name="矩形 11"/>
          <p:cNvSpPr/>
          <p:nvPr/>
        </p:nvSpPr>
        <p:spPr>
          <a:xfrm>
            <a:off x="913287" y="1476505"/>
            <a:ext cx="10712558" cy="1308884"/>
          </a:xfrm>
          <a:prstGeom prst="rect">
            <a:avLst/>
          </a:prstGeom>
        </p:spPr>
        <p:txBody>
          <a:bodyPr wrap="square">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       如</a:t>
            </a:r>
            <a:r>
              <a:rPr lang="zh-CN" altLang="en-US" sz="2800" dirty="0">
                <a:latin typeface="微软雅黑" panose="020B0503020204020204" pitchFamily="34" charset="-122"/>
                <a:ea typeface="微软雅黑" panose="020B0503020204020204" pitchFamily="34" charset="-122"/>
              </a:rPr>
              <a:t>图所</a:t>
            </a:r>
            <a:r>
              <a:rPr lang="zh-CN" altLang="en-US" sz="2800" dirty="0" smtClean="0">
                <a:latin typeface="微软雅黑" panose="020B0503020204020204" pitchFamily="34" charset="-122"/>
                <a:ea typeface="微软雅黑" panose="020B0503020204020204" pitchFamily="34" charset="-122"/>
              </a:rPr>
              <a:t>示，</a:t>
            </a:r>
            <a:r>
              <a:rPr lang="zh-CN" altLang="zh-CN" sz="2800" dirty="0">
                <a:latin typeface="微软雅黑" panose="020B0503020204020204" pitchFamily="34" charset="-122"/>
                <a:ea typeface="微软雅黑" panose="020B0503020204020204" pitchFamily="34" charset="-122"/>
              </a:rPr>
              <a:t>四年级的同学正在操场上开展体育活动</a:t>
            </a:r>
            <a:r>
              <a:rPr lang="zh-CN" altLang="zh-CN" sz="2800"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你从图中获得了哪些数学信息？你能提出哪些用加法计算的问题？</a:t>
            </a:r>
            <a:endParaRPr lang="en-US" altLang="zh-CN" sz="2800" dirty="0">
              <a:latin typeface="微软雅黑" panose="020B0503020204020204" pitchFamily="34" charset="-122"/>
              <a:ea typeface="微软雅黑" panose="020B0503020204020204" pitchFamily="34" charset="-122"/>
            </a:endParaRPr>
          </a:p>
        </p:txBody>
      </p:sp>
      <p:pic>
        <p:nvPicPr>
          <p:cNvPr id="2050" name="Picture 2"/>
          <p:cNvPicPr>
            <a:picLocks noChangeAspect="1" noChangeArrowheads="1"/>
          </p:cNvPicPr>
          <p:nvPr/>
        </p:nvPicPr>
        <p:blipFill>
          <a:blip r:embed="rId3"/>
          <a:srcRect/>
          <a:stretch>
            <a:fillRect/>
          </a:stretch>
        </p:blipFill>
        <p:spPr bwMode="auto">
          <a:xfrm>
            <a:off x="1811559" y="2955283"/>
            <a:ext cx="8679277" cy="2437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913287" y="5823411"/>
            <a:ext cx="4091185" cy="523220"/>
          </a:xfrm>
          <a:prstGeom prst="rect">
            <a:avLst/>
          </a:prstGeom>
        </p:spPr>
        <p:txBody>
          <a:bodyPr wrap="none">
            <a:spAutoFit/>
          </a:bodyPr>
          <a:lstStyle/>
          <a:p>
            <a:r>
              <a:rPr lang="zh-CN" altLang="en-US" sz="2800" dirty="0" smtClean="0">
                <a:latin typeface="微软雅黑" panose="020B0503020204020204" pitchFamily="34" charset="-122"/>
                <a:ea typeface="微软雅黑" panose="020B0503020204020204" pitchFamily="34" charset="-122"/>
              </a:rPr>
              <a:t>问</a:t>
            </a: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跳绳的有多少人？</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up)">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0" y="501650"/>
            <a:ext cx="2583543"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发散</a:t>
            </a:r>
            <a:r>
              <a:rPr lang="zh-CN" altLang="en-US" sz="3200" dirty="0">
                <a:solidFill>
                  <a:srgbClr val="FFFFFF"/>
                </a:solidFill>
                <a:latin typeface="微软雅黑" panose="020B0503020204020204" pitchFamily="34" charset="-122"/>
              </a:rPr>
              <a:t>思维</a:t>
            </a:r>
            <a:endParaRPr lang="zh-CN" altLang="en-US" sz="3200" dirty="0" smtClean="0">
              <a:solidFill>
                <a:srgbClr val="FFFFFF"/>
              </a:solidFill>
              <a:latin typeface="微软雅黑" panose="020B0503020204020204" pitchFamily="34" charset="-122"/>
            </a:endParaRPr>
          </a:p>
        </p:txBody>
      </p:sp>
      <p:sp>
        <p:nvSpPr>
          <p:cNvPr id="3" name="TextBox 2"/>
          <p:cNvSpPr txBox="1"/>
          <p:nvPr/>
        </p:nvSpPr>
        <p:spPr>
          <a:xfrm>
            <a:off x="865001" y="1379531"/>
            <a:ext cx="10731930" cy="3108543"/>
          </a:xfrm>
          <a:prstGeom prst="rect">
            <a:avLst/>
          </a:prstGeom>
          <a:noFill/>
        </p:spPr>
        <p:txBody>
          <a:bodyPr wrap="square" rtlCol="0">
            <a:spAutoFit/>
          </a:bodyPr>
          <a:lstStyle/>
          <a:p>
            <a:pPr>
              <a:lnSpc>
                <a:spcPct val="150000"/>
              </a:lnSpc>
            </a:pPr>
            <a:r>
              <a:rPr lang="en-US" altLang="zh-CN" sz="2800" dirty="0">
                <a:latin typeface="微软雅黑" panose="020B0503020204020204" pitchFamily="34" charset="-122"/>
                <a:ea typeface="微软雅黑" panose="020B0503020204020204" pitchFamily="34" charset="-122"/>
              </a:rPr>
              <a:t>5</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算一算</a:t>
            </a:r>
            <a:r>
              <a:rPr lang="zh-CN" altLang="zh-CN" sz="2800" dirty="0">
                <a:latin typeface="微软雅黑" panose="020B0503020204020204" pitchFamily="34" charset="-122"/>
                <a:ea typeface="微软雅黑" panose="020B0503020204020204" pitchFamily="34" charset="-122"/>
              </a:rPr>
              <a:t>，比一比，你发现了什么？</a:t>
            </a:r>
          </a:p>
          <a:p>
            <a:pPr>
              <a:lnSpc>
                <a:spcPct val="150000"/>
              </a:lnSpc>
            </a:pP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247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47 + 8</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386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54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46</a:t>
            </a:r>
          </a:p>
          <a:p>
            <a:pPr>
              <a:lnSpc>
                <a:spcPct val="200000"/>
              </a:lnSpc>
            </a:pPr>
            <a:endParaRPr lang="zh-CN" altLang="zh-CN" sz="2800" dirty="0">
              <a:latin typeface="微软雅黑" panose="020B0503020204020204" pitchFamily="34" charset="-122"/>
              <a:ea typeface="微软雅黑" panose="020B0503020204020204" pitchFamily="34" charset="-122"/>
            </a:endParaRPr>
          </a:p>
          <a:p>
            <a:pPr>
              <a:lnSpc>
                <a:spcPct val="200000"/>
              </a:lnSpc>
            </a:pPr>
            <a:r>
              <a:rPr lang="en-US" altLang="zh-CN" sz="2800" dirty="0" smtClean="0">
                <a:latin typeface="微软雅黑" panose="020B0503020204020204" pitchFamily="34" charset="-122"/>
                <a:ea typeface="微软雅黑" panose="020B0503020204020204" pitchFamily="34" charset="-122"/>
              </a:rPr>
              <a:t>            247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47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8                   </a:t>
            </a:r>
            <a:r>
              <a:rPr lang="en-US" altLang="zh-CN" sz="2800" dirty="0" smtClean="0">
                <a:latin typeface="微软雅黑" panose="020B0503020204020204" pitchFamily="34" charset="-122"/>
                <a:ea typeface="微软雅黑" panose="020B0503020204020204" pitchFamily="34" charset="-122"/>
              </a:rPr>
              <a:t>      386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54 + 46</a:t>
            </a:r>
            <a:r>
              <a:rPr lang="zh-CN" altLang="zh-CN" sz="2800" dirty="0">
                <a:latin typeface="微软雅黑" panose="020B0503020204020204" pitchFamily="34" charset="-122"/>
                <a:ea typeface="微软雅黑" panose="020B0503020204020204" pitchFamily="34" charset="-122"/>
              </a:rPr>
              <a:t>）</a:t>
            </a:r>
          </a:p>
        </p:txBody>
      </p:sp>
      <p:sp>
        <p:nvSpPr>
          <p:cNvPr id="4" name="矩形 3"/>
          <p:cNvSpPr/>
          <p:nvPr/>
        </p:nvSpPr>
        <p:spPr>
          <a:xfrm>
            <a:off x="1875692" y="2589572"/>
            <a:ext cx="2508739" cy="1200329"/>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=247-55</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=192</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5" name="矩形 4"/>
          <p:cNvSpPr/>
          <p:nvPr/>
        </p:nvSpPr>
        <p:spPr>
          <a:xfrm>
            <a:off x="1887416" y="4195624"/>
            <a:ext cx="2508739" cy="1200329"/>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=200-8</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=192</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6986954" y="2566125"/>
            <a:ext cx="2508739" cy="1200329"/>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=332-46</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=286</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7" name="矩形 6"/>
          <p:cNvSpPr/>
          <p:nvPr/>
        </p:nvSpPr>
        <p:spPr>
          <a:xfrm>
            <a:off x="6998678" y="4195623"/>
            <a:ext cx="2508739" cy="1200329"/>
          </a:xfrm>
          <a:prstGeom prst="rect">
            <a:avLst/>
          </a:prstGeom>
        </p:spPr>
        <p:txBody>
          <a:bodyPr wrap="square">
            <a:spAutoFit/>
          </a:bodyPr>
          <a:lstStyle/>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=386-100</a:t>
            </a:r>
          </a:p>
          <a:p>
            <a:pPr>
              <a:lnSpc>
                <a:spcPct val="150000"/>
              </a:lnSpc>
            </a:pPr>
            <a:r>
              <a:rPr lang="en-US" altLang="zh-CN" sz="2400" dirty="0" smtClean="0">
                <a:solidFill>
                  <a:srgbClr val="FF0000"/>
                </a:solidFill>
                <a:latin typeface="微软雅黑" panose="020B0503020204020204" pitchFamily="34" charset="-122"/>
                <a:ea typeface="微软雅黑" panose="020B0503020204020204" pitchFamily="34" charset="-122"/>
              </a:rPr>
              <a:t>=286</a:t>
            </a:r>
            <a:endParaRPr lang="zh-CN" altLang="zh-CN" sz="2400" dirty="0">
              <a:solidFill>
                <a:srgbClr val="FF0000"/>
              </a:solidFill>
              <a:latin typeface="微软雅黑" panose="020B0503020204020204" pitchFamily="34" charset="-122"/>
              <a:ea typeface="微软雅黑" panose="020B0503020204020204" pitchFamily="34" charset="-122"/>
            </a:endParaRPr>
          </a:p>
        </p:txBody>
      </p:sp>
      <p:sp>
        <p:nvSpPr>
          <p:cNvPr id="8" name="矩形 7"/>
          <p:cNvSpPr/>
          <p:nvPr/>
        </p:nvSpPr>
        <p:spPr>
          <a:xfrm>
            <a:off x="1181019" y="5372736"/>
            <a:ext cx="9862119" cy="1477328"/>
          </a:xfrm>
          <a:prstGeom prst="rect">
            <a:avLst/>
          </a:prstGeom>
        </p:spPr>
        <p:txBody>
          <a:bodyPr wrap="square">
            <a:spAutoFit/>
          </a:bodyPr>
          <a:lstStyle/>
          <a:p>
            <a:pPr>
              <a:lnSpc>
                <a:spcPct val="150000"/>
              </a:lnSpc>
            </a:pPr>
            <a:r>
              <a:rPr lang="en-US" altLang="zh-CN" sz="2000" dirty="0">
                <a:solidFill>
                  <a:srgbClr val="FF0000"/>
                </a:solidFill>
                <a:latin typeface="楷体" panose="02010609060101010101" pitchFamily="49" charset="-122"/>
                <a:ea typeface="楷体" panose="02010609060101010101" pitchFamily="49" charset="-122"/>
              </a:rPr>
              <a:t>【</a:t>
            </a:r>
            <a:r>
              <a:rPr lang="zh-CN" altLang="en-US" sz="2000" dirty="0">
                <a:solidFill>
                  <a:srgbClr val="FF0000"/>
                </a:solidFill>
                <a:latin typeface="楷体" panose="02010609060101010101" pitchFamily="49" charset="-122"/>
                <a:ea typeface="楷体" panose="02010609060101010101" pitchFamily="49" charset="-122"/>
              </a:rPr>
              <a:t>答案</a:t>
            </a:r>
            <a:r>
              <a:rPr lang="en-US" altLang="zh-CN" sz="2000" dirty="0" smtClean="0">
                <a:solidFill>
                  <a:srgbClr val="FF0000"/>
                </a:solidFill>
                <a:latin typeface="楷体" panose="02010609060101010101" pitchFamily="49" charset="-122"/>
                <a:ea typeface="楷体" panose="02010609060101010101" pitchFamily="49" charset="-122"/>
              </a:rPr>
              <a:t>】</a:t>
            </a:r>
            <a:r>
              <a:rPr lang="zh-CN" altLang="en-US" sz="2000" dirty="0" smtClean="0">
                <a:solidFill>
                  <a:srgbClr val="FF0000"/>
                </a:solidFill>
                <a:latin typeface="楷体" panose="02010609060101010101" pitchFamily="49" charset="-122"/>
                <a:ea typeface="楷体" panose="02010609060101010101" pitchFamily="49" charset="-122"/>
              </a:rPr>
              <a:t>每一组</a:t>
            </a:r>
            <a:r>
              <a:rPr lang="zh-CN" altLang="zh-CN" sz="2000" dirty="0" smtClean="0">
                <a:solidFill>
                  <a:srgbClr val="FF0000"/>
                </a:solidFill>
                <a:latin typeface="楷体" panose="02010609060101010101" pitchFamily="49" charset="-122"/>
                <a:ea typeface="楷体" panose="02010609060101010101" pitchFamily="49" charset="-122"/>
              </a:rPr>
              <a:t>两</a:t>
            </a:r>
            <a:r>
              <a:rPr lang="zh-CN" altLang="zh-CN" sz="2000" dirty="0">
                <a:solidFill>
                  <a:srgbClr val="FF0000"/>
                </a:solidFill>
                <a:latin typeface="楷体" panose="02010609060101010101" pitchFamily="49" charset="-122"/>
                <a:ea typeface="楷体" panose="02010609060101010101" pitchFamily="49" charset="-122"/>
              </a:rPr>
              <a:t>个算式的结果</a:t>
            </a:r>
            <a:r>
              <a:rPr lang="zh-CN" altLang="zh-CN" sz="2000" dirty="0" smtClean="0">
                <a:solidFill>
                  <a:srgbClr val="FF0000"/>
                </a:solidFill>
                <a:latin typeface="楷体" panose="02010609060101010101" pitchFamily="49" charset="-122"/>
                <a:ea typeface="楷体" panose="02010609060101010101" pitchFamily="49" charset="-122"/>
              </a:rPr>
              <a:t>都是</a:t>
            </a:r>
            <a:r>
              <a:rPr lang="zh-CN" altLang="en-US" sz="2000" dirty="0" smtClean="0">
                <a:solidFill>
                  <a:srgbClr val="FF0000"/>
                </a:solidFill>
                <a:latin typeface="楷体" panose="02010609060101010101" pitchFamily="49" charset="-122"/>
                <a:ea typeface="楷体" panose="02010609060101010101" pitchFamily="49" charset="-122"/>
              </a:rPr>
              <a:t>相同的</a:t>
            </a:r>
            <a:r>
              <a:rPr lang="zh-CN" altLang="zh-CN" sz="2000" dirty="0" smtClean="0">
                <a:solidFill>
                  <a:srgbClr val="FF0000"/>
                </a:solidFill>
                <a:latin typeface="楷体" panose="02010609060101010101" pitchFamily="49" charset="-122"/>
                <a:ea typeface="楷体" panose="02010609060101010101" pitchFamily="49" charset="-122"/>
              </a:rPr>
              <a:t>，</a:t>
            </a:r>
            <a:r>
              <a:rPr lang="zh-CN" altLang="zh-CN" sz="2000" dirty="0">
                <a:solidFill>
                  <a:srgbClr val="FF0000"/>
                </a:solidFill>
                <a:latin typeface="楷体" panose="02010609060101010101" pitchFamily="49" charset="-122"/>
                <a:ea typeface="楷体" panose="02010609060101010101" pitchFamily="49" charset="-122"/>
              </a:rPr>
              <a:t>下面的算式比较简便</a:t>
            </a:r>
            <a:r>
              <a:rPr lang="zh-CN" altLang="zh-CN" sz="2000" dirty="0" smtClean="0">
                <a:solidFill>
                  <a:srgbClr val="FF0000"/>
                </a:solidFill>
                <a:latin typeface="楷体" panose="02010609060101010101" pitchFamily="49" charset="-122"/>
                <a:ea typeface="楷体" panose="02010609060101010101" pitchFamily="49" charset="-122"/>
              </a:rPr>
              <a:t>。</a:t>
            </a:r>
            <a:endParaRPr lang="en-US" altLang="zh-CN" sz="2000" dirty="0" smtClean="0">
              <a:solidFill>
                <a:srgbClr val="FF0000"/>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rgbClr val="FF0000"/>
                </a:solidFill>
                <a:latin typeface="楷体" panose="02010609060101010101" pitchFamily="49" charset="-122"/>
                <a:ea typeface="楷体" panose="02010609060101010101" pitchFamily="49" charset="-122"/>
              </a:rPr>
              <a:t>发现</a:t>
            </a:r>
            <a:r>
              <a:rPr lang="zh-CN" altLang="zh-CN" sz="2000" dirty="0">
                <a:solidFill>
                  <a:srgbClr val="FF0000"/>
                </a:solidFill>
                <a:latin typeface="楷体" panose="02010609060101010101" pitchFamily="49" charset="-122"/>
                <a:ea typeface="楷体" panose="02010609060101010101" pitchFamily="49" charset="-122"/>
              </a:rPr>
              <a:t>：从一个数中连续减去两个数，可以先算出两个减数的和，然后再从被减数中减去这两个减数的和，结果不变。</a:t>
            </a:r>
            <a:endParaRPr lang="zh-CN" altLang="en-US" sz="2000" dirty="0">
              <a:solidFill>
                <a:srgbClr val="FF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istrator\Desktop\课件插图\问.png"/>
          <p:cNvPicPr>
            <a:picLocks noChangeAspect="1" noChangeArrowheads="1"/>
          </p:cNvPicPr>
          <p:nvPr/>
        </p:nvPicPr>
        <p:blipFill>
          <a:blip r:embed="rId2"/>
          <a:srcRect/>
          <a:stretch>
            <a:fillRect/>
          </a:stretch>
        </p:blipFill>
        <p:spPr bwMode="auto">
          <a:xfrm>
            <a:off x="9485884" y="4618892"/>
            <a:ext cx="2534665" cy="2262555"/>
          </a:xfrm>
          <a:prstGeom prst="rect">
            <a:avLst/>
          </a:prstGeom>
          <a:noFill/>
          <a:extLst>
            <a:ext uri="{909E8E84-426E-40DD-AFC4-6F175D3DCCD1}">
              <a14:hiddenFill xmlns:a14="http://schemas.microsoft.com/office/drawing/2010/main">
                <a:solidFill>
                  <a:srgbClr val="FFFFFF"/>
                </a:solidFill>
              </a14:hiddenFill>
            </a:ext>
          </a:extLst>
        </p:spPr>
      </p:pic>
      <p:sp>
        <p:nvSpPr>
          <p:cNvPr id="2" name="五边形 7"/>
          <p:cNvSpPr>
            <a:spLocks noChangeArrowheads="1"/>
          </p:cNvSpPr>
          <p:nvPr/>
        </p:nvSpPr>
        <p:spPr bwMode="auto">
          <a:xfrm>
            <a:off x="0" y="501650"/>
            <a:ext cx="261257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课题引入</a:t>
            </a:r>
          </a:p>
        </p:txBody>
      </p:sp>
      <p:sp>
        <p:nvSpPr>
          <p:cNvPr id="3" name="矩形 2"/>
          <p:cNvSpPr/>
          <p:nvPr/>
        </p:nvSpPr>
        <p:spPr>
          <a:xfrm>
            <a:off x="797168" y="1518030"/>
            <a:ext cx="2907324" cy="1846659"/>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p>
          <a:p>
            <a:pPr>
              <a:lnSpc>
                <a:spcPct val="150000"/>
              </a:lnSpc>
            </a:pP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方法</a:t>
            </a: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         28</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17=</a:t>
            </a:r>
            <a:endParaRPr lang="zh-CN" altLang="zh-CN" sz="2800" dirty="0">
              <a:latin typeface="微软雅黑" panose="020B0503020204020204" pitchFamily="34" charset="-122"/>
              <a:ea typeface="微软雅黑" panose="020B0503020204020204" pitchFamily="34" charset="-122"/>
            </a:endParaRPr>
          </a:p>
        </p:txBody>
      </p:sp>
      <p:sp>
        <p:nvSpPr>
          <p:cNvPr id="4" name="矩形 3"/>
          <p:cNvSpPr/>
          <p:nvPr/>
        </p:nvSpPr>
        <p:spPr>
          <a:xfrm>
            <a:off x="3259014" y="2614303"/>
            <a:ext cx="890955" cy="738664"/>
          </a:xfrm>
          <a:prstGeom prst="rect">
            <a:avLst/>
          </a:prstGeom>
        </p:spPr>
        <p:txBody>
          <a:bodyPr wrap="squar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45</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5896674" y="1529754"/>
            <a:ext cx="2907324" cy="1846659"/>
          </a:xfrm>
          <a:prstGeom prst="rect">
            <a:avLst/>
          </a:prstGeom>
        </p:spPr>
        <p:txBody>
          <a:bodyPr wrap="square">
            <a:spAutoFit/>
          </a:bodyPr>
          <a:lstStyle/>
          <a:p>
            <a:pPr>
              <a:lnSpc>
                <a:spcPct val="150000"/>
              </a:lnSpc>
            </a:pP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方法</a:t>
            </a:r>
            <a:r>
              <a:rPr lang="en-US" altLang="zh-CN" sz="2800" dirty="0">
                <a:latin typeface="微软雅黑" panose="020B0503020204020204" pitchFamily="34" charset="-122"/>
                <a:ea typeface="微软雅黑" panose="020B0503020204020204" pitchFamily="34" charset="-122"/>
              </a:rPr>
              <a:t>2</a:t>
            </a:r>
            <a:r>
              <a:rPr lang="zh-CN" altLang="en-US" sz="2800" dirty="0" smtClean="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         17</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28=</a:t>
            </a:r>
            <a:endParaRPr lang="zh-CN" altLang="zh-CN" sz="2800" dirty="0">
              <a:latin typeface="微软雅黑" panose="020B0503020204020204" pitchFamily="34" charset="-122"/>
              <a:ea typeface="微软雅黑" panose="020B0503020204020204" pitchFamily="34" charset="-122"/>
            </a:endParaRPr>
          </a:p>
        </p:txBody>
      </p:sp>
      <p:sp>
        <p:nvSpPr>
          <p:cNvPr id="7" name="矩形 6"/>
          <p:cNvSpPr/>
          <p:nvPr/>
        </p:nvSpPr>
        <p:spPr>
          <a:xfrm>
            <a:off x="8358520" y="2626025"/>
            <a:ext cx="890955" cy="738664"/>
          </a:xfrm>
          <a:prstGeom prst="rect">
            <a:avLst/>
          </a:prstGeom>
        </p:spPr>
        <p:txBody>
          <a:bodyPr wrap="squar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45</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5" name="右大括号 4"/>
          <p:cNvSpPr/>
          <p:nvPr/>
        </p:nvSpPr>
        <p:spPr>
          <a:xfrm rot="5400000">
            <a:off x="4736129" y="1172311"/>
            <a:ext cx="609602" cy="487680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0000"/>
              </a:solidFill>
            </a:endParaRPr>
          </a:p>
        </p:txBody>
      </p:sp>
      <p:sp>
        <p:nvSpPr>
          <p:cNvPr id="8" name="矩形 7"/>
          <p:cNvSpPr/>
          <p:nvPr/>
        </p:nvSpPr>
        <p:spPr>
          <a:xfrm>
            <a:off x="3446585" y="4072936"/>
            <a:ext cx="3403496" cy="662554"/>
          </a:xfrm>
          <a:prstGeom prst="rect">
            <a:avLst/>
          </a:prstGeom>
        </p:spPr>
        <p:txBody>
          <a:bodyPr wrap="none">
            <a:spAutoFit/>
          </a:bodyPr>
          <a:lstStyle/>
          <a:p>
            <a:pPr>
              <a:lnSpc>
                <a:spcPct val="150000"/>
              </a:lnSpc>
            </a:pPr>
            <a:r>
              <a:rPr lang="en-US" altLang="zh-CN" sz="2800" dirty="0">
                <a:solidFill>
                  <a:srgbClr val="FF0000"/>
                </a:solidFill>
                <a:latin typeface="微软雅黑" panose="020B0503020204020204" pitchFamily="34" charset="-122"/>
                <a:ea typeface="微软雅黑" panose="020B0503020204020204" pitchFamily="34" charset="-122"/>
              </a:rPr>
              <a:t>28 + 17 = 17 + 28 </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9" name="下箭头 8"/>
          <p:cNvSpPr/>
          <p:nvPr/>
        </p:nvSpPr>
        <p:spPr>
          <a:xfrm>
            <a:off x="4853362" y="4900244"/>
            <a:ext cx="398578" cy="113127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738556" y="6040286"/>
            <a:ext cx="4628190" cy="523220"/>
          </a:xfrm>
          <a:prstGeom prst="rect">
            <a:avLst/>
          </a:prstGeom>
        </p:spPr>
        <p:txBody>
          <a:bodyPr wrap="none">
            <a:spAutoFit/>
          </a:bodyPr>
          <a:lstStyle/>
          <a:p>
            <a:r>
              <a:rPr lang="zh-CN" altLang="en-US" sz="2800" dirty="0" smtClean="0">
                <a:solidFill>
                  <a:srgbClr val="FF0000"/>
                </a:solidFill>
                <a:latin typeface="微软雅黑" panose="020B0503020204020204" pitchFamily="34" charset="-122"/>
                <a:ea typeface="微软雅黑" panose="020B0503020204020204" pitchFamily="34" charset="-122"/>
              </a:rPr>
              <a:t>加法交换律：</a:t>
            </a:r>
            <a:r>
              <a:rPr lang="en-US" altLang="zh-CN" sz="2800" dirty="0" smtClean="0">
                <a:solidFill>
                  <a:srgbClr val="FF0000"/>
                </a:solidFill>
                <a:latin typeface="微软雅黑" panose="020B0503020204020204" pitchFamily="34" charset="-122"/>
                <a:ea typeface="微软雅黑" panose="020B0503020204020204" pitchFamily="34" charset="-122"/>
              </a:rPr>
              <a:t>a </a:t>
            </a:r>
            <a:r>
              <a:rPr lang="en-US" altLang="zh-CN" sz="2800" dirty="0">
                <a:solidFill>
                  <a:srgbClr val="FF0000"/>
                </a:solidFill>
                <a:latin typeface="微软雅黑" panose="020B0503020204020204" pitchFamily="34" charset="-122"/>
                <a:ea typeface="微软雅黑" panose="020B0503020204020204" pitchFamily="34" charset="-122"/>
              </a:rPr>
              <a:t>+ b = b + a</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up)">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up)">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5" grpId="0" animBg="1"/>
      <p:bldP spid="8" grpId="0"/>
      <p:bldP spid="9"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7"/>
          <p:cNvSpPr>
            <a:spLocks noChangeArrowheads="1"/>
          </p:cNvSpPr>
          <p:nvPr/>
        </p:nvSpPr>
        <p:spPr bwMode="auto">
          <a:xfrm>
            <a:off x="0" y="501650"/>
            <a:ext cx="261257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smtClean="0">
                <a:solidFill>
                  <a:srgbClr val="FFFFFF"/>
                </a:solidFill>
                <a:latin typeface="微软雅黑" panose="020B0503020204020204" pitchFamily="34" charset="-122"/>
              </a:rPr>
              <a:t>课题引入</a:t>
            </a:r>
          </a:p>
        </p:txBody>
      </p:sp>
      <p:sp>
        <p:nvSpPr>
          <p:cNvPr id="2" name="矩形 1"/>
          <p:cNvSpPr/>
          <p:nvPr/>
        </p:nvSpPr>
        <p:spPr>
          <a:xfrm>
            <a:off x="842949" y="1227967"/>
            <a:ext cx="5953874" cy="662554"/>
          </a:xfrm>
          <a:prstGeom prst="rect">
            <a:avLst/>
          </a:prstGeom>
        </p:spPr>
        <p:txBody>
          <a:bodyPr wrap="none">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问</a:t>
            </a:r>
            <a:r>
              <a:rPr lang="en-US" altLang="zh-CN" sz="2800" dirty="0">
                <a:latin typeface="微软雅黑" panose="020B0503020204020204" pitchFamily="34" charset="-122"/>
                <a:ea typeface="微软雅黑" panose="020B0503020204020204" pitchFamily="34" charset="-122"/>
              </a:rPr>
              <a:t>2</a:t>
            </a:r>
            <a:r>
              <a:rPr lang="zh-CN" altLang="en-US" sz="2800"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跳绳和踢毽子的一共有多少人</a:t>
            </a:r>
            <a:r>
              <a:rPr lang="en-US" altLang="zh-CN" sz="2800" dirty="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6" name="矩形 5"/>
          <p:cNvSpPr/>
          <p:nvPr/>
        </p:nvSpPr>
        <p:spPr>
          <a:xfrm>
            <a:off x="842949" y="1887194"/>
            <a:ext cx="5112374" cy="1846659"/>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p>
          <a:p>
            <a:pPr>
              <a:lnSpc>
                <a:spcPct val="150000"/>
              </a:lnSpc>
            </a:pPr>
            <a:r>
              <a:rPr lang="zh-CN" altLang="en-US" sz="2800" dirty="0" smtClean="0">
                <a:latin typeface="微软雅黑" panose="020B0503020204020204" pitchFamily="34" charset="-122"/>
                <a:ea typeface="微软雅黑" panose="020B0503020204020204" pitchFamily="34" charset="-122"/>
              </a:rPr>
              <a:t>方法</a:t>
            </a: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：先算出跳绳的有多少人。</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28</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17</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23=</a:t>
            </a:r>
            <a:endParaRPr lang="zh-CN" altLang="zh-CN" sz="2800" dirty="0">
              <a:latin typeface="微软雅黑" panose="020B0503020204020204" pitchFamily="34" charset="-122"/>
              <a:ea typeface="微软雅黑" panose="020B0503020204020204" pitchFamily="34" charset="-122"/>
            </a:endParaRPr>
          </a:p>
        </p:txBody>
      </p:sp>
      <p:sp>
        <p:nvSpPr>
          <p:cNvPr id="7" name="矩形 6"/>
          <p:cNvSpPr/>
          <p:nvPr/>
        </p:nvSpPr>
        <p:spPr>
          <a:xfrm>
            <a:off x="6435935" y="2348858"/>
            <a:ext cx="4865111" cy="1384995"/>
          </a:xfrm>
          <a:prstGeom prst="rect">
            <a:avLst/>
          </a:prstGeom>
        </p:spPr>
        <p:txBody>
          <a:bodyPr wrap="square">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方法</a:t>
            </a:r>
            <a:r>
              <a:rPr lang="en-US" altLang="zh-CN" sz="2800" dirty="0">
                <a:latin typeface="微软雅黑" panose="020B0503020204020204" pitchFamily="34" charset="-122"/>
                <a:ea typeface="微软雅黑" panose="020B0503020204020204" pitchFamily="34" charset="-122"/>
              </a:rPr>
              <a:t>2</a:t>
            </a:r>
            <a:r>
              <a:rPr lang="zh-CN" altLang="en-US" sz="2800" dirty="0" smtClean="0">
                <a:latin typeface="微软雅黑" panose="020B0503020204020204" pitchFamily="34" charset="-122"/>
                <a:ea typeface="微软雅黑" panose="020B0503020204020204" pitchFamily="34" charset="-122"/>
              </a:rPr>
              <a:t>：先算出女生有多少人。</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          28</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17</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23</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a:t>
            </a:r>
            <a:endParaRPr lang="zh-CN" altLang="zh-CN" sz="2800" dirty="0">
              <a:latin typeface="微软雅黑" panose="020B0503020204020204" pitchFamily="34" charset="-122"/>
              <a:ea typeface="微软雅黑" panose="020B0503020204020204" pitchFamily="34" charset="-122"/>
            </a:endParaRPr>
          </a:p>
        </p:txBody>
      </p:sp>
      <p:sp>
        <p:nvSpPr>
          <p:cNvPr id="8" name="矩形 7"/>
          <p:cNvSpPr/>
          <p:nvPr/>
        </p:nvSpPr>
        <p:spPr>
          <a:xfrm>
            <a:off x="4777972" y="3000961"/>
            <a:ext cx="1657963" cy="738664"/>
          </a:xfrm>
          <a:prstGeom prst="rect">
            <a:avLst/>
          </a:prstGeom>
        </p:spPr>
        <p:txBody>
          <a:bodyPr wrap="squar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68</a:t>
            </a:r>
            <a:r>
              <a:rPr lang="zh-CN" altLang="en-US" sz="2800" dirty="0" smtClean="0">
                <a:solidFill>
                  <a:srgbClr val="FF0000"/>
                </a:solidFill>
                <a:latin typeface="微软雅黑" panose="020B0503020204020204" pitchFamily="34" charset="-122"/>
                <a:ea typeface="微软雅黑" panose="020B0503020204020204" pitchFamily="34" charset="-122"/>
              </a:rPr>
              <a:t>（人）</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a:xfrm>
            <a:off x="10498832" y="3024407"/>
            <a:ext cx="1693168" cy="738664"/>
          </a:xfrm>
          <a:prstGeom prst="rect">
            <a:avLst/>
          </a:prstGeom>
        </p:spPr>
        <p:txBody>
          <a:bodyPr wrap="squar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68</a:t>
            </a:r>
            <a:r>
              <a:rPr lang="zh-CN" altLang="en-US" sz="2800" dirty="0" smtClean="0">
                <a:solidFill>
                  <a:srgbClr val="FF0000"/>
                </a:solidFill>
                <a:latin typeface="微软雅黑" panose="020B0503020204020204" pitchFamily="34" charset="-122"/>
                <a:ea typeface="微软雅黑" panose="020B0503020204020204" pitchFamily="34" charset="-122"/>
              </a:rPr>
              <a:t>（人）</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0" name="右大括号 9"/>
          <p:cNvSpPr/>
          <p:nvPr/>
        </p:nvSpPr>
        <p:spPr>
          <a:xfrm rot="5400000">
            <a:off x="5744307" y="1524001"/>
            <a:ext cx="609602" cy="487680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0000"/>
              </a:solidFill>
            </a:endParaRPr>
          </a:p>
        </p:txBody>
      </p:sp>
      <p:sp>
        <p:nvSpPr>
          <p:cNvPr id="11" name="矩形 10"/>
          <p:cNvSpPr/>
          <p:nvPr/>
        </p:nvSpPr>
        <p:spPr>
          <a:xfrm>
            <a:off x="3168360" y="4424626"/>
            <a:ext cx="5949064" cy="662554"/>
          </a:xfrm>
          <a:prstGeom prst="rect">
            <a:avLst/>
          </a:prstGeom>
        </p:spPr>
        <p:txBody>
          <a:bodyPr wrap="none">
            <a:spAutoFit/>
          </a:bodyPr>
          <a:lstStyle/>
          <a:p>
            <a:pPr>
              <a:lnSpc>
                <a:spcPct val="150000"/>
              </a:lnSpc>
            </a:pPr>
            <a:r>
              <a:rPr lang="zh-CN" altLang="en-US" sz="2800" dirty="0">
                <a:solidFill>
                  <a:srgbClr val="FF0000"/>
                </a:solidFill>
                <a:latin typeface="微软雅黑" panose="020B0503020204020204" pitchFamily="34" charset="-122"/>
                <a:ea typeface="微软雅黑" panose="020B0503020204020204" pitchFamily="34" charset="-122"/>
              </a:rPr>
              <a:t>（</a:t>
            </a:r>
            <a:r>
              <a:rPr lang="en-US" altLang="zh-CN" sz="2800" dirty="0">
                <a:solidFill>
                  <a:srgbClr val="FF0000"/>
                </a:solidFill>
                <a:latin typeface="微软雅黑" panose="020B0503020204020204" pitchFamily="34" charset="-122"/>
                <a:ea typeface="微软雅黑" panose="020B0503020204020204" pitchFamily="34" charset="-122"/>
              </a:rPr>
              <a:t>28</a:t>
            </a:r>
            <a:r>
              <a:rPr lang="zh-CN" altLang="en-US" sz="2800" dirty="0">
                <a:solidFill>
                  <a:srgbClr val="FF0000"/>
                </a:solidFill>
                <a:latin typeface="微软雅黑" panose="020B0503020204020204" pitchFamily="34" charset="-122"/>
                <a:ea typeface="微软雅黑" panose="020B0503020204020204" pitchFamily="34" charset="-122"/>
              </a:rPr>
              <a:t>＋</a:t>
            </a:r>
            <a:r>
              <a:rPr lang="en-US" altLang="zh-CN" sz="2800" dirty="0">
                <a:solidFill>
                  <a:srgbClr val="FF0000"/>
                </a:solidFill>
                <a:latin typeface="微软雅黑" panose="020B0503020204020204" pitchFamily="34" charset="-122"/>
                <a:ea typeface="微软雅黑" panose="020B0503020204020204" pitchFamily="34" charset="-122"/>
              </a:rPr>
              <a:t>17</a:t>
            </a:r>
            <a:r>
              <a:rPr lang="zh-CN" altLang="en-US" sz="2800" dirty="0">
                <a:solidFill>
                  <a:srgbClr val="FF0000"/>
                </a:solidFill>
                <a:latin typeface="微软雅黑" panose="020B0503020204020204" pitchFamily="34" charset="-122"/>
                <a:ea typeface="微软雅黑" panose="020B0503020204020204" pitchFamily="34" charset="-122"/>
              </a:rPr>
              <a:t>）＋</a:t>
            </a:r>
            <a:r>
              <a:rPr lang="en-US" altLang="zh-CN" sz="2800" dirty="0" smtClean="0">
                <a:solidFill>
                  <a:srgbClr val="FF0000"/>
                </a:solidFill>
                <a:latin typeface="微软雅黑" panose="020B0503020204020204" pitchFamily="34" charset="-122"/>
                <a:ea typeface="微软雅黑" panose="020B0503020204020204" pitchFamily="34" charset="-122"/>
              </a:rPr>
              <a:t>23=28</a:t>
            </a:r>
            <a:r>
              <a:rPr lang="zh-CN" altLang="en-US" sz="2800" dirty="0">
                <a:solidFill>
                  <a:srgbClr val="FF0000"/>
                </a:solidFill>
                <a:latin typeface="微软雅黑" panose="020B0503020204020204" pitchFamily="34" charset="-122"/>
                <a:ea typeface="微软雅黑" panose="020B0503020204020204" pitchFamily="34" charset="-122"/>
              </a:rPr>
              <a:t>＋（</a:t>
            </a:r>
            <a:r>
              <a:rPr lang="en-US" altLang="zh-CN" sz="2800" dirty="0">
                <a:solidFill>
                  <a:srgbClr val="FF0000"/>
                </a:solidFill>
                <a:latin typeface="微软雅黑" panose="020B0503020204020204" pitchFamily="34" charset="-122"/>
                <a:ea typeface="微软雅黑" panose="020B0503020204020204" pitchFamily="34" charset="-122"/>
              </a:rPr>
              <a:t>17</a:t>
            </a:r>
            <a:r>
              <a:rPr lang="zh-CN" altLang="en-US" sz="2800" dirty="0">
                <a:solidFill>
                  <a:srgbClr val="FF0000"/>
                </a:solidFill>
                <a:latin typeface="微软雅黑" panose="020B0503020204020204" pitchFamily="34" charset="-122"/>
                <a:ea typeface="微软雅黑" panose="020B0503020204020204" pitchFamily="34" charset="-122"/>
              </a:rPr>
              <a:t>＋</a:t>
            </a:r>
            <a:r>
              <a:rPr lang="en-US" altLang="zh-CN" sz="2800" dirty="0">
                <a:solidFill>
                  <a:srgbClr val="FF0000"/>
                </a:solidFill>
                <a:latin typeface="微软雅黑" panose="020B0503020204020204" pitchFamily="34" charset="-122"/>
                <a:ea typeface="微软雅黑" panose="020B0503020204020204" pitchFamily="34" charset="-122"/>
              </a:rPr>
              <a:t>23</a:t>
            </a:r>
            <a:r>
              <a:rPr lang="zh-CN" altLang="en-US" sz="2800" dirty="0">
                <a:solidFill>
                  <a:srgbClr val="FF0000"/>
                </a:solidFill>
                <a:latin typeface="微软雅黑" panose="020B0503020204020204" pitchFamily="34" charset="-122"/>
                <a:ea typeface="微软雅黑" panose="020B0503020204020204" pitchFamily="34" charset="-122"/>
              </a:rPr>
              <a:t>）</a:t>
            </a:r>
            <a:endParaRPr lang="zh-CN" altLang="zh-CN" sz="2800" dirty="0">
              <a:solidFill>
                <a:srgbClr val="FF0000"/>
              </a:solidFill>
              <a:latin typeface="微软雅黑" panose="020B0503020204020204" pitchFamily="34" charset="-122"/>
              <a:ea typeface="微软雅黑" panose="020B0503020204020204" pitchFamily="34" charset="-122"/>
            </a:endParaRPr>
          </a:p>
        </p:txBody>
      </p:sp>
      <p:sp>
        <p:nvSpPr>
          <p:cNvPr id="13" name="下箭头 12"/>
          <p:cNvSpPr/>
          <p:nvPr/>
        </p:nvSpPr>
        <p:spPr>
          <a:xfrm>
            <a:off x="5814648" y="5181596"/>
            <a:ext cx="398578" cy="113127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071992" y="6317192"/>
            <a:ext cx="7883890" cy="523220"/>
          </a:xfrm>
          <a:prstGeom prst="rect">
            <a:avLst/>
          </a:prstGeom>
        </p:spPr>
        <p:txBody>
          <a:bodyPr wrap="none">
            <a:spAutoFit/>
          </a:bodyPr>
          <a:lstStyle/>
          <a:p>
            <a:r>
              <a:rPr lang="zh-CN" altLang="en-US" sz="2800" dirty="0" smtClean="0">
                <a:solidFill>
                  <a:srgbClr val="FF0000"/>
                </a:solidFill>
                <a:latin typeface="微软雅黑" panose="020B0503020204020204" pitchFamily="34" charset="-122"/>
                <a:ea typeface="微软雅黑" panose="020B0503020204020204" pitchFamily="34" charset="-122"/>
              </a:rPr>
              <a:t>加法结合律：</a:t>
            </a:r>
            <a:r>
              <a:rPr lang="zh-CN" altLang="zh-CN" sz="2800" dirty="0" smtClean="0">
                <a:solidFill>
                  <a:srgbClr val="FF0000"/>
                </a:solidFill>
                <a:latin typeface="微软雅黑" panose="020B0503020204020204" pitchFamily="34" charset="-122"/>
                <a:ea typeface="微软雅黑" panose="020B0503020204020204" pitchFamily="34" charset="-122"/>
              </a:rPr>
              <a:t>（</a:t>
            </a:r>
            <a:r>
              <a:rPr lang="en-US" altLang="zh-CN" sz="2800" dirty="0" smtClean="0">
                <a:solidFill>
                  <a:srgbClr val="FF0000"/>
                </a:solidFill>
                <a:latin typeface="微软雅黑" panose="020B0503020204020204" pitchFamily="34" charset="-122"/>
                <a:ea typeface="微软雅黑" panose="020B0503020204020204" pitchFamily="34" charset="-122"/>
              </a:rPr>
              <a:t> </a:t>
            </a:r>
            <a:r>
              <a:rPr lang="en-US" altLang="zh-CN" sz="2800" dirty="0">
                <a:solidFill>
                  <a:srgbClr val="FF0000"/>
                </a:solidFill>
                <a:latin typeface="微软雅黑" panose="020B0503020204020204" pitchFamily="34" charset="-122"/>
                <a:ea typeface="微软雅黑" panose="020B0503020204020204" pitchFamily="34" charset="-122"/>
              </a:rPr>
              <a:t>a + b </a:t>
            </a:r>
            <a:r>
              <a:rPr lang="zh-CN" altLang="zh-CN" sz="2800" dirty="0">
                <a:solidFill>
                  <a:srgbClr val="FF0000"/>
                </a:solidFill>
                <a:latin typeface="微软雅黑" panose="020B0503020204020204" pitchFamily="34" charset="-122"/>
                <a:ea typeface="微软雅黑" panose="020B0503020204020204" pitchFamily="34" charset="-122"/>
              </a:rPr>
              <a:t>）</a:t>
            </a:r>
            <a:r>
              <a:rPr lang="en-US" altLang="zh-CN" sz="2800" dirty="0">
                <a:solidFill>
                  <a:srgbClr val="FF0000"/>
                </a:solidFill>
                <a:latin typeface="微软雅黑" panose="020B0503020204020204" pitchFamily="34" charset="-122"/>
                <a:ea typeface="微软雅黑" panose="020B0503020204020204" pitchFamily="34" charset="-122"/>
              </a:rPr>
              <a:t> + c = a + </a:t>
            </a:r>
            <a:r>
              <a:rPr lang="zh-CN" altLang="zh-CN" sz="2800" dirty="0">
                <a:solidFill>
                  <a:srgbClr val="FF0000"/>
                </a:solidFill>
                <a:latin typeface="微软雅黑" panose="020B0503020204020204" pitchFamily="34" charset="-122"/>
                <a:ea typeface="微软雅黑" panose="020B0503020204020204" pitchFamily="34" charset="-122"/>
              </a:rPr>
              <a:t>（</a:t>
            </a:r>
            <a:r>
              <a:rPr lang="en-US" altLang="zh-CN" sz="2800" dirty="0">
                <a:solidFill>
                  <a:srgbClr val="FF0000"/>
                </a:solidFill>
                <a:latin typeface="微软雅黑" panose="020B0503020204020204" pitchFamily="34" charset="-122"/>
                <a:ea typeface="微软雅黑" panose="020B0503020204020204" pitchFamily="34" charset="-122"/>
              </a:rPr>
              <a:t> b + c </a:t>
            </a:r>
            <a:r>
              <a:rPr lang="zh-CN" altLang="zh-CN" sz="2800" dirty="0">
                <a:solidFill>
                  <a:srgbClr val="FF0000"/>
                </a:solidFill>
                <a:latin typeface="微软雅黑" panose="020B0503020204020204" pitchFamily="34" charset="-122"/>
                <a:ea typeface="微软雅黑" panose="020B0503020204020204" pitchFamily="34" charset="-122"/>
              </a:rPr>
              <a:t>）</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500"/>
                                        <p:tgtEl>
                                          <p:spTgt spid="13"/>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animBg="1"/>
      <p:bldP spid="11" grpId="0"/>
      <p:bldP spid="13"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9819" y="1666385"/>
            <a:ext cx="8233504"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知识</a:t>
            </a:r>
            <a:r>
              <a:rPr lang="zh-CN" altLang="en-US" sz="2800" b="1" dirty="0" smtClean="0">
                <a:latin typeface="微软雅黑" panose="020B0503020204020204" pitchFamily="34" charset="-122"/>
                <a:ea typeface="微软雅黑" panose="020B0503020204020204" pitchFamily="34" charset="-122"/>
              </a:rPr>
              <a:t>点</a:t>
            </a:r>
            <a:r>
              <a:rPr lang="en-US" altLang="zh-CN" sz="2800" b="1" dirty="0" smtClean="0">
                <a:latin typeface="微软雅黑" panose="020B0503020204020204" pitchFamily="34" charset="-122"/>
                <a:ea typeface="微软雅黑" panose="020B0503020204020204" pitchFamily="34" charset="-122"/>
              </a:rPr>
              <a:t>1</a:t>
            </a:r>
            <a:r>
              <a:rPr lang="zh-CN" altLang="en-US" sz="2800" b="1" dirty="0" smtClean="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加法交换律。</a:t>
            </a:r>
            <a:endParaRPr lang="zh-CN" altLang="en-US" sz="2800" b="1" dirty="0">
              <a:latin typeface="微软雅黑" panose="020B0503020204020204" pitchFamily="34" charset="-122"/>
              <a:ea typeface="微软雅黑" panose="020B0503020204020204" pitchFamily="34" charset="-122"/>
            </a:endParaRPr>
          </a:p>
        </p:txBody>
      </p:sp>
      <p:sp>
        <p:nvSpPr>
          <p:cNvPr id="3"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14" name="TextBox 13"/>
          <p:cNvSpPr txBox="1"/>
          <p:nvPr/>
        </p:nvSpPr>
        <p:spPr>
          <a:xfrm>
            <a:off x="2178692" y="2254446"/>
            <a:ext cx="8930707" cy="1311193"/>
          </a:xfrm>
          <a:prstGeom prst="rect">
            <a:avLst/>
          </a:prstGeom>
          <a:noFill/>
        </p:spPr>
        <p:txBody>
          <a:bodyPr wrap="square" rtlCol="0">
            <a:spAutoFit/>
          </a:bodyPr>
          <a:lstStyle/>
          <a:p>
            <a:pPr>
              <a:lnSpc>
                <a:spcPct val="150000"/>
              </a:lnSpc>
            </a:pPr>
            <a:r>
              <a:rPr lang="zh-CN" altLang="zh-CN" sz="2800" dirty="0" smtClean="0">
                <a:solidFill>
                  <a:schemeClr val="accent1">
                    <a:lumMod val="50000"/>
                  </a:schemeClr>
                </a:solidFill>
                <a:latin typeface="微软雅黑" panose="020B0503020204020204" pitchFamily="34" charset="-122"/>
                <a:ea typeface="微软雅黑" panose="020B0503020204020204" pitchFamily="34" charset="-122"/>
              </a:rPr>
              <a:t>加法交换律</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：如果用字母</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a</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b</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分别表示两个加数，那么可以写成</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a + b = b + a</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，这就是加法交换律。</a:t>
            </a:r>
          </a:p>
        </p:txBody>
      </p:sp>
      <p:sp>
        <p:nvSpPr>
          <p:cNvPr id="42" name="TextBox 41"/>
          <p:cNvSpPr txBox="1"/>
          <p:nvPr/>
        </p:nvSpPr>
        <p:spPr>
          <a:xfrm>
            <a:off x="769819" y="4313058"/>
            <a:ext cx="10339580" cy="1384995"/>
          </a:xfrm>
          <a:prstGeom prst="rect">
            <a:avLst/>
          </a:prstGeom>
          <a:noFill/>
        </p:spPr>
        <p:txBody>
          <a:bodyPr wrap="square" rtlCol="0">
            <a:spAutoFit/>
          </a:bodyPr>
          <a:lstStyle/>
          <a:p>
            <a:pPr marL="1080135" indent="-1080135">
              <a:lnSpc>
                <a:spcPct val="150000"/>
              </a:lnSpc>
            </a:pP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例</a:t>
            </a:r>
            <a:r>
              <a:rPr lang="en-US" altLang="zh-CN" sz="2800" b="1" dirty="0" smtClean="0">
                <a:latin typeface="微软雅黑" panose="020B0503020204020204" pitchFamily="34" charset="-122"/>
                <a:ea typeface="微软雅黑" panose="020B0503020204020204" pitchFamily="34" charset="-122"/>
              </a:rPr>
              <a:t>】</a:t>
            </a:r>
            <a:r>
              <a:rPr lang="en-US" altLang="zh-CN" sz="2800" dirty="0"/>
              <a:t> </a:t>
            </a:r>
            <a:r>
              <a:rPr lang="en-US" altLang="zh-CN" sz="2800" dirty="0">
                <a:latin typeface="微软雅黑" panose="020B0503020204020204" pitchFamily="34" charset="-122"/>
                <a:ea typeface="微软雅黑" panose="020B0503020204020204" pitchFamily="34" charset="-122"/>
              </a:rPr>
              <a:t>21</a:t>
            </a:r>
            <a:r>
              <a:rPr lang="zh-CN" altLang="zh-CN" sz="2800" dirty="0">
                <a:latin typeface="微软雅黑" panose="020B0503020204020204" pitchFamily="34" charset="-122"/>
                <a:ea typeface="微软雅黑" panose="020B0503020204020204" pitchFamily="34" charset="-122"/>
              </a:rPr>
              <a:t>个男同学参加合唱组，</a:t>
            </a:r>
            <a:r>
              <a:rPr lang="en-US" altLang="zh-CN" sz="2800" dirty="0">
                <a:latin typeface="微软雅黑" panose="020B0503020204020204" pitchFamily="34" charset="-122"/>
                <a:ea typeface="微软雅黑" panose="020B0503020204020204" pitchFamily="34" charset="-122"/>
              </a:rPr>
              <a:t>16</a:t>
            </a:r>
            <a:r>
              <a:rPr lang="zh-CN" altLang="zh-CN" sz="2800" dirty="0">
                <a:latin typeface="微软雅黑" panose="020B0503020204020204" pitchFamily="34" charset="-122"/>
                <a:ea typeface="微软雅黑" panose="020B0503020204020204" pitchFamily="34" charset="-122"/>
              </a:rPr>
              <a:t>个女同学参加合唱组，</a:t>
            </a:r>
            <a:r>
              <a:rPr lang="en-US" altLang="zh-CN" sz="2800" dirty="0">
                <a:latin typeface="微软雅黑" panose="020B0503020204020204" pitchFamily="34" charset="-122"/>
                <a:ea typeface="微软雅黑" panose="020B0503020204020204" pitchFamily="34" charset="-122"/>
              </a:rPr>
              <a:t>14</a:t>
            </a:r>
            <a:r>
              <a:rPr lang="zh-CN" altLang="zh-CN" sz="2800" dirty="0">
                <a:latin typeface="微软雅黑" panose="020B0503020204020204" pitchFamily="34" charset="-122"/>
                <a:ea typeface="微软雅黑" panose="020B0503020204020204" pitchFamily="34" charset="-122"/>
              </a:rPr>
              <a:t>个女同学参加手工组，参加合唱组的同学一共有多少人</a:t>
            </a:r>
            <a:r>
              <a:rPr lang="en-US" altLang="zh-CN" sz="2800" dirty="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left)">
                                      <p:cBhvr>
                                        <p:cTn id="1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3" name="矩形 2"/>
          <p:cNvSpPr/>
          <p:nvPr/>
        </p:nvSpPr>
        <p:spPr>
          <a:xfrm>
            <a:off x="896471" y="1374450"/>
            <a:ext cx="10263898" cy="4247317"/>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t> </a:t>
            </a:r>
            <a:r>
              <a:rPr lang="zh-CN" altLang="zh-CN" sz="2000" dirty="0">
                <a:solidFill>
                  <a:schemeClr val="accent1">
                    <a:lumMod val="50000"/>
                  </a:schemeClr>
                </a:solidFill>
                <a:latin typeface="楷体" panose="02010609060101010101" pitchFamily="49" charset="-122"/>
                <a:ea typeface="楷体" panose="02010609060101010101" pitchFamily="49" charset="-122"/>
              </a:rPr>
              <a:t>①求参加合唱组的同学一共有多少人就是用参加合唱组的女同学人数加参加合唱组的男同学人数</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②</a:t>
            </a:r>
            <a:r>
              <a:rPr lang="zh-CN" altLang="zh-CN" sz="2000" dirty="0">
                <a:solidFill>
                  <a:schemeClr val="accent1">
                    <a:lumMod val="50000"/>
                  </a:schemeClr>
                </a:solidFill>
                <a:latin typeface="楷体" panose="02010609060101010101" pitchFamily="49" charset="-122"/>
                <a:ea typeface="楷体" panose="02010609060101010101" pitchFamily="49" charset="-122"/>
              </a:rPr>
              <a:t>比较</a:t>
            </a:r>
            <a:r>
              <a:rPr lang="en-US" altLang="zh-CN" sz="2000" dirty="0">
                <a:solidFill>
                  <a:schemeClr val="accent1">
                    <a:lumMod val="50000"/>
                  </a:schemeClr>
                </a:solidFill>
                <a:latin typeface="楷体" panose="02010609060101010101" pitchFamily="49" charset="-122"/>
                <a:ea typeface="楷体" panose="02010609060101010101" pitchFamily="49" charset="-122"/>
              </a:rPr>
              <a:t>21 + 16</a:t>
            </a:r>
            <a:r>
              <a:rPr lang="zh-CN" altLang="zh-CN" sz="2000" dirty="0">
                <a:solidFill>
                  <a:schemeClr val="accent1">
                    <a:lumMod val="50000"/>
                  </a:schemeClr>
                </a:solidFill>
                <a:latin typeface="楷体" panose="02010609060101010101" pitchFamily="49" charset="-122"/>
                <a:ea typeface="楷体" panose="02010609060101010101" pitchFamily="49" charset="-122"/>
              </a:rPr>
              <a:t>和</a:t>
            </a:r>
            <a:r>
              <a:rPr lang="en-US" altLang="zh-CN" sz="2000" dirty="0">
                <a:solidFill>
                  <a:schemeClr val="accent1">
                    <a:lumMod val="50000"/>
                  </a:schemeClr>
                </a:solidFill>
                <a:latin typeface="楷体" panose="02010609060101010101" pitchFamily="49" charset="-122"/>
                <a:ea typeface="楷体" panose="02010609060101010101" pitchFamily="49" charset="-122"/>
              </a:rPr>
              <a:t>16 + 21</a:t>
            </a:r>
            <a:r>
              <a:rPr lang="zh-CN" altLang="zh-CN" sz="2000" dirty="0">
                <a:solidFill>
                  <a:schemeClr val="accent1">
                    <a:lumMod val="50000"/>
                  </a:schemeClr>
                </a:solidFill>
                <a:latin typeface="楷体" panose="02010609060101010101" pitchFamily="49" charset="-122"/>
                <a:ea typeface="楷体" panose="02010609060101010101" pitchFamily="49" charset="-122"/>
              </a:rPr>
              <a:t>的结果，我们可以发现两个算式求的是同一个问题，因此结果相同，表示两个算式相等</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③</a:t>
            </a:r>
            <a:r>
              <a:rPr lang="zh-CN" altLang="zh-CN" sz="2000" dirty="0">
                <a:solidFill>
                  <a:schemeClr val="accent1">
                    <a:lumMod val="50000"/>
                  </a:schemeClr>
                </a:solidFill>
                <a:latin typeface="楷体" panose="02010609060101010101" pitchFamily="49" charset="-122"/>
                <a:ea typeface="楷体" panose="02010609060101010101" pitchFamily="49" charset="-122"/>
              </a:rPr>
              <a:t>我们不能只根据一个例子就得出一般结论，必须要多观察几组不同数目的算式，因此，还要多列举出几组这样的等式进行比较分析</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④</a:t>
            </a:r>
            <a:r>
              <a:rPr lang="zh-CN" altLang="zh-CN" sz="2000" dirty="0">
                <a:solidFill>
                  <a:schemeClr val="accent1">
                    <a:lumMod val="50000"/>
                  </a:schemeClr>
                </a:solidFill>
                <a:latin typeface="楷体" panose="02010609060101010101" pitchFamily="49" charset="-122"/>
                <a:ea typeface="楷体" panose="02010609060101010101" pitchFamily="49" charset="-122"/>
              </a:rPr>
              <a:t>通过观察、比较和分析几组这样的等式，我们可以发现：两个数相加，交换加数的位置，和不变。这就是加法的交换律</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⑤</a:t>
            </a:r>
            <a:r>
              <a:rPr lang="zh-CN" altLang="zh-CN" sz="2000" dirty="0">
                <a:solidFill>
                  <a:schemeClr val="accent1">
                    <a:lumMod val="50000"/>
                  </a:schemeClr>
                </a:solidFill>
                <a:latin typeface="楷体" panose="02010609060101010101" pitchFamily="49" charset="-122"/>
                <a:ea typeface="楷体" panose="02010609060101010101" pitchFamily="49" charset="-122"/>
              </a:rPr>
              <a:t>我们过去用交换两个加数的位置再加一遍的方法来验算加法，就是应用了加法的交换律。</a:t>
            </a:r>
            <a:endParaRPr lang="zh-CN" altLang="en-US" sz="2000" dirty="0">
              <a:solidFill>
                <a:schemeClr val="accent1">
                  <a:lumMod val="50000"/>
                </a:schemeClr>
              </a:solidFill>
              <a:latin typeface="楷体" panose="02010609060101010101" pitchFamily="49" charset="-122"/>
              <a:ea typeface="楷体" panose="02010609060101010101" pitchFamily="49" charset="-122"/>
            </a:endParaRPr>
          </a:p>
        </p:txBody>
      </p:sp>
      <p:sp>
        <p:nvSpPr>
          <p:cNvPr id="4" name="矩形 3"/>
          <p:cNvSpPr/>
          <p:nvPr/>
        </p:nvSpPr>
        <p:spPr>
          <a:xfrm>
            <a:off x="896471" y="5792276"/>
            <a:ext cx="10263898" cy="943528"/>
          </a:xfrm>
          <a:prstGeom prst="rect">
            <a:avLst/>
          </a:prstGeom>
        </p:spPr>
        <p:txBody>
          <a:bodyPr wrap="square">
            <a:spAutoFit/>
          </a:bodyPr>
          <a:lstStyle/>
          <a:p>
            <a:pPr>
              <a:lnSpc>
                <a:spcPct val="150000"/>
              </a:lnSpc>
            </a:pPr>
            <a:r>
              <a:rPr lang="zh-CN" altLang="zh-CN" sz="2000" dirty="0">
                <a:solidFill>
                  <a:schemeClr val="accent1">
                    <a:lumMod val="50000"/>
                  </a:schemeClr>
                </a:solidFill>
                <a:latin typeface="楷体" panose="02010609060101010101" pitchFamily="49" charset="-122"/>
                <a:ea typeface="楷体" panose="02010609060101010101" pitchFamily="49" charset="-122"/>
              </a:rPr>
              <a:t>【方法小结】如果用字母</a:t>
            </a:r>
            <a:r>
              <a:rPr lang="en-US" altLang="zh-CN" sz="2000" dirty="0">
                <a:solidFill>
                  <a:schemeClr val="accent1">
                    <a:lumMod val="50000"/>
                  </a:schemeClr>
                </a:solidFill>
                <a:latin typeface="楷体" panose="02010609060101010101" pitchFamily="49" charset="-122"/>
                <a:ea typeface="楷体" panose="02010609060101010101" pitchFamily="49" charset="-122"/>
              </a:rPr>
              <a:t>a</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r>
              <a:rPr lang="en-US" altLang="zh-CN" sz="2000" dirty="0">
                <a:solidFill>
                  <a:schemeClr val="accent1">
                    <a:lumMod val="50000"/>
                  </a:schemeClr>
                </a:solidFill>
                <a:latin typeface="楷体" panose="02010609060101010101" pitchFamily="49" charset="-122"/>
                <a:ea typeface="楷体" panose="02010609060101010101" pitchFamily="49" charset="-122"/>
              </a:rPr>
              <a:t>b</a:t>
            </a:r>
            <a:r>
              <a:rPr lang="zh-CN" altLang="zh-CN" sz="2000" dirty="0">
                <a:solidFill>
                  <a:schemeClr val="accent1">
                    <a:lumMod val="50000"/>
                  </a:schemeClr>
                </a:solidFill>
                <a:latin typeface="楷体" panose="02010609060101010101" pitchFamily="49" charset="-122"/>
                <a:ea typeface="楷体" panose="02010609060101010101" pitchFamily="49" charset="-122"/>
              </a:rPr>
              <a:t>分别表示两个加数，那么可以写成</a:t>
            </a:r>
            <a:r>
              <a:rPr lang="en-US" altLang="zh-CN" sz="2000" dirty="0">
                <a:solidFill>
                  <a:schemeClr val="accent1">
                    <a:lumMod val="50000"/>
                  </a:schemeClr>
                </a:solidFill>
                <a:latin typeface="楷体" panose="02010609060101010101" pitchFamily="49" charset="-122"/>
                <a:ea typeface="楷体" panose="02010609060101010101" pitchFamily="49" charset="-122"/>
              </a:rPr>
              <a:t>a + b = b + a</a:t>
            </a:r>
            <a:r>
              <a:rPr lang="zh-CN" altLang="zh-CN" sz="2000" dirty="0">
                <a:solidFill>
                  <a:schemeClr val="accent1">
                    <a:lumMod val="50000"/>
                  </a:schemeClr>
                </a:solidFill>
                <a:latin typeface="楷体" panose="02010609060101010101" pitchFamily="49" charset="-122"/>
                <a:ea typeface="楷体" panose="02010609060101010101" pitchFamily="49" charset="-122"/>
              </a:rPr>
              <a:t>，这就是加法交换律，在计算中，常用加法的交换律，交换加数的位置进行验算。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0" y="501650"/>
            <a:ext cx="2565485"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12" name="TextBox 11"/>
          <p:cNvSpPr txBox="1"/>
          <p:nvPr/>
        </p:nvSpPr>
        <p:spPr>
          <a:xfrm>
            <a:off x="729063" y="1475998"/>
            <a:ext cx="10348686" cy="4271234"/>
          </a:xfrm>
          <a:prstGeom prst="rect">
            <a:avLst/>
          </a:prstGeom>
          <a:noFill/>
        </p:spPr>
        <p:txBody>
          <a:bodyPr wrap="square" rtlCol="0">
            <a:spAutoFit/>
          </a:bodyPr>
          <a:lstStyle/>
          <a:p>
            <a:pPr>
              <a:lnSpc>
                <a:spcPct val="200000"/>
              </a:lnSpc>
            </a:pP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小练习</a:t>
            </a:r>
            <a:r>
              <a:rPr lang="en-US" altLang="zh-CN" sz="2800" b="1" dirty="0" smtClean="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在括号里填上合适的数或字母。</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45 + 76 = 76 +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endParaRPr lang="zh-CN" altLang="zh-CN" sz="2800" dirty="0">
              <a:latin typeface="微软雅黑" panose="020B0503020204020204" pitchFamily="34" charset="-122"/>
              <a:ea typeface="微软雅黑" panose="020B0503020204020204" pitchFamily="34" charset="-122"/>
            </a:endParaRP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28 </a:t>
            </a:r>
            <a:r>
              <a:rPr lang="en-US" altLang="zh-CN"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62 +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a + b = b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p>
          <a:p>
            <a:pPr>
              <a:lnSpc>
                <a:spcPct val="20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b + c = c +</a:t>
            </a:r>
            <a:r>
              <a:rPr lang="zh-CN" altLang="zh-CN"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zh-CN" sz="2800" dirty="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p:txBody>
      </p:sp>
      <p:sp>
        <p:nvSpPr>
          <p:cNvPr id="4" name="矩形 3"/>
          <p:cNvSpPr/>
          <p:nvPr/>
        </p:nvSpPr>
        <p:spPr>
          <a:xfrm>
            <a:off x="5693412" y="2520207"/>
            <a:ext cx="604653"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45</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24" name="矩形 23"/>
          <p:cNvSpPr/>
          <p:nvPr/>
        </p:nvSpPr>
        <p:spPr>
          <a:xfrm>
            <a:off x="3766950" y="3374122"/>
            <a:ext cx="604653"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62</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3" name="矩形 12"/>
          <p:cNvSpPr/>
          <p:nvPr/>
        </p:nvSpPr>
        <p:spPr>
          <a:xfrm>
            <a:off x="6355575" y="3374122"/>
            <a:ext cx="604653"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28</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5" name="矩形 14"/>
          <p:cNvSpPr/>
          <p:nvPr/>
        </p:nvSpPr>
        <p:spPr>
          <a:xfrm>
            <a:off x="5054313" y="4206461"/>
            <a:ext cx="383438"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a</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6" name="矩形 15"/>
          <p:cNvSpPr/>
          <p:nvPr/>
        </p:nvSpPr>
        <p:spPr>
          <a:xfrm>
            <a:off x="4991548" y="5084678"/>
            <a:ext cx="413896" cy="662554"/>
          </a:xfrm>
          <a:prstGeom prst="rect">
            <a:avLst/>
          </a:prstGeom>
        </p:spPr>
        <p:txBody>
          <a:bodyPr wrap="none">
            <a:spAutoFit/>
          </a:bodyPr>
          <a:lstStyle/>
          <a:p>
            <a:pPr>
              <a:lnSpc>
                <a:spcPct val="150000"/>
              </a:lnSpc>
            </a:pPr>
            <a:r>
              <a:rPr lang="en-US" altLang="zh-CN" sz="2800" dirty="0" smtClean="0">
                <a:solidFill>
                  <a:srgbClr val="FF0000"/>
                </a:solidFill>
                <a:latin typeface="微软雅黑" panose="020B0503020204020204" pitchFamily="34" charset="-122"/>
                <a:ea typeface="微软雅黑" panose="020B0503020204020204" pitchFamily="34" charset="-122"/>
              </a:rPr>
              <a:t>b</a:t>
            </a:r>
            <a:endParaRPr lang="zh-CN" altLang="en-US" sz="2800" dirty="0">
              <a:solidFill>
                <a:srgbClr val="FF0000"/>
              </a:solidFill>
              <a:latin typeface="微软雅黑" panose="020B0503020204020204" pitchFamily="34" charset="-122"/>
              <a:ea typeface="微软雅黑" panose="020B0503020204020204" pitchFamily="34" charset="-122"/>
            </a:endParaRPr>
          </a:p>
        </p:txBody>
      </p:sp>
      <p:pic>
        <p:nvPicPr>
          <p:cNvPr id="1026" name="Picture 2" descr="C:\Users\Administrator\Desktop\课件插图\柳树.png"/>
          <p:cNvPicPr>
            <a:picLocks noChangeAspect="1" noChangeArrowheads="1"/>
          </p:cNvPicPr>
          <p:nvPr/>
        </p:nvPicPr>
        <p:blipFill>
          <a:blip r:embed="rId2"/>
          <a:srcRect/>
          <a:stretch>
            <a:fillRect/>
          </a:stretch>
        </p:blipFill>
        <p:spPr bwMode="auto">
          <a:xfrm>
            <a:off x="9493550" y="4323692"/>
            <a:ext cx="2447016" cy="24470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randombar(horizontal)">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randombar(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randombar(horizontal)">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24" grpId="0"/>
      <p:bldP spid="13"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9819" y="1666385"/>
            <a:ext cx="8233504"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知识</a:t>
            </a:r>
            <a:r>
              <a:rPr lang="zh-CN" altLang="en-US" sz="2800" b="1" dirty="0" smtClean="0">
                <a:latin typeface="微软雅黑" panose="020B0503020204020204" pitchFamily="34" charset="-122"/>
                <a:ea typeface="微软雅黑" panose="020B0503020204020204" pitchFamily="34" charset="-122"/>
              </a:rPr>
              <a:t>点</a:t>
            </a:r>
            <a:r>
              <a:rPr lang="en-US" altLang="zh-CN" sz="2800" b="1" dirty="0">
                <a:latin typeface="微软雅黑" panose="020B0503020204020204" pitchFamily="34" charset="-122"/>
                <a:ea typeface="微软雅黑" panose="020B0503020204020204" pitchFamily="34" charset="-122"/>
              </a:rPr>
              <a:t>2</a:t>
            </a:r>
            <a:r>
              <a:rPr lang="zh-CN" altLang="en-US" sz="2800" b="1" dirty="0" smtClean="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加法结合律。</a:t>
            </a:r>
            <a:endParaRPr lang="zh-CN" altLang="en-US" sz="2800" b="1" dirty="0">
              <a:latin typeface="微软雅黑" panose="020B0503020204020204" pitchFamily="34" charset="-122"/>
              <a:ea typeface="微软雅黑" panose="020B0503020204020204" pitchFamily="34" charset="-122"/>
            </a:endParaRPr>
          </a:p>
        </p:txBody>
      </p:sp>
      <p:sp>
        <p:nvSpPr>
          <p:cNvPr id="3"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14" name="TextBox 13"/>
          <p:cNvSpPr txBox="1"/>
          <p:nvPr/>
        </p:nvSpPr>
        <p:spPr>
          <a:xfrm>
            <a:off x="2178692" y="2254446"/>
            <a:ext cx="8930707" cy="2031325"/>
          </a:xfrm>
          <a:prstGeom prst="rect">
            <a:avLst/>
          </a:prstGeom>
          <a:noFill/>
        </p:spPr>
        <p:txBody>
          <a:bodyPr wrap="square" rtlCol="0">
            <a:spAutoFit/>
          </a:bodyPr>
          <a:lstStyle/>
          <a:p>
            <a:pPr>
              <a:lnSpc>
                <a:spcPct val="150000"/>
              </a:lnSpc>
            </a:pPr>
            <a:r>
              <a:rPr lang="zh-CN" altLang="zh-CN" sz="2800" dirty="0" smtClean="0">
                <a:solidFill>
                  <a:schemeClr val="accent1">
                    <a:lumMod val="50000"/>
                  </a:schemeClr>
                </a:solidFill>
                <a:latin typeface="微软雅黑" panose="020B0503020204020204" pitchFamily="34" charset="-122"/>
                <a:ea typeface="微软雅黑" panose="020B0503020204020204" pitchFamily="34" charset="-122"/>
              </a:rPr>
              <a:t>加法结合律</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：如果用字母</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a</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b</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c</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分别表示三个加数，那么可以写成（</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a + b</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 c = a +</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a:t>
            </a:r>
            <a:r>
              <a:rPr lang="en-US" altLang="zh-CN" sz="2800" dirty="0">
                <a:solidFill>
                  <a:schemeClr val="accent1">
                    <a:lumMod val="50000"/>
                  </a:schemeClr>
                </a:solidFill>
                <a:latin typeface="微软雅黑" panose="020B0503020204020204" pitchFamily="34" charset="-122"/>
                <a:ea typeface="微软雅黑" panose="020B0503020204020204" pitchFamily="34" charset="-122"/>
              </a:rPr>
              <a:t>b + c</a:t>
            </a:r>
            <a:r>
              <a:rPr lang="zh-CN" altLang="zh-CN" sz="2800" dirty="0">
                <a:solidFill>
                  <a:schemeClr val="accent1">
                    <a:lumMod val="50000"/>
                  </a:schemeClr>
                </a:solidFill>
                <a:latin typeface="微软雅黑" panose="020B0503020204020204" pitchFamily="34" charset="-122"/>
                <a:ea typeface="微软雅黑" panose="020B0503020204020204" pitchFamily="34" charset="-122"/>
              </a:rPr>
              <a:t>），这就是加法结合律。</a:t>
            </a:r>
          </a:p>
        </p:txBody>
      </p:sp>
      <p:sp>
        <p:nvSpPr>
          <p:cNvPr id="42" name="TextBox 41"/>
          <p:cNvSpPr txBox="1"/>
          <p:nvPr/>
        </p:nvSpPr>
        <p:spPr>
          <a:xfrm>
            <a:off x="769819" y="4477180"/>
            <a:ext cx="10339580" cy="1308884"/>
          </a:xfrm>
          <a:prstGeom prst="rect">
            <a:avLst/>
          </a:prstGeom>
          <a:noFill/>
        </p:spPr>
        <p:txBody>
          <a:bodyPr wrap="square" rtlCol="0">
            <a:spAutoFit/>
          </a:bodyPr>
          <a:lstStyle/>
          <a:p>
            <a:pPr marL="1080135" indent="-1080135">
              <a:lnSpc>
                <a:spcPct val="150000"/>
              </a:lnSpc>
            </a:pP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例</a:t>
            </a:r>
            <a:r>
              <a:rPr lang="en-US" altLang="zh-CN" sz="2800" b="1"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21</a:t>
            </a:r>
            <a:r>
              <a:rPr lang="zh-CN" altLang="zh-CN" sz="2800" dirty="0">
                <a:latin typeface="微软雅黑" panose="020B0503020204020204" pitchFamily="34" charset="-122"/>
                <a:ea typeface="微软雅黑" panose="020B0503020204020204" pitchFamily="34" charset="-122"/>
              </a:rPr>
              <a:t>个男同学参加合唱组，</a:t>
            </a:r>
            <a:r>
              <a:rPr lang="en-US" altLang="zh-CN" sz="2800" dirty="0">
                <a:latin typeface="微软雅黑" panose="020B0503020204020204" pitchFamily="34" charset="-122"/>
                <a:ea typeface="微软雅黑" panose="020B0503020204020204" pitchFamily="34" charset="-122"/>
              </a:rPr>
              <a:t>16</a:t>
            </a:r>
            <a:r>
              <a:rPr lang="zh-CN" altLang="zh-CN" sz="2800" dirty="0">
                <a:latin typeface="微软雅黑" panose="020B0503020204020204" pitchFamily="34" charset="-122"/>
                <a:ea typeface="微软雅黑" panose="020B0503020204020204" pitchFamily="34" charset="-122"/>
              </a:rPr>
              <a:t>个女同学参加合唱组，</a:t>
            </a:r>
            <a:r>
              <a:rPr lang="en-US" altLang="zh-CN" sz="2800" dirty="0">
                <a:latin typeface="微软雅黑" panose="020B0503020204020204" pitchFamily="34" charset="-122"/>
                <a:ea typeface="微软雅黑" panose="020B0503020204020204" pitchFamily="34" charset="-122"/>
              </a:rPr>
              <a:t>14</a:t>
            </a:r>
            <a:r>
              <a:rPr lang="zh-CN" altLang="zh-CN" sz="2800" dirty="0">
                <a:latin typeface="微软雅黑" panose="020B0503020204020204" pitchFamily="34" charset="-122"/>
                <a:ea typeface="微软雅黑" panose="020B0503020204020204" pitchFamily="34" charset="-122"/>
              </a:rPr>
              <a:t>个女同学参加手工组，参加兴趣组的同学一共有多少人</a:t>
            </a:r>
            <a:r>
              <a:rPr lang="en-US" altLang="zh-CN" sz="2800" dirty="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left)">
                                      <p:cBhvr>
                                        <p:cTn id="1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五边形 7"/>
          <p:cNvSpPr>
            <a:spLocks noChangeArrowheads="1"/>
          </p:cNvSpPr>
          <p:nvPr/>
        </p:nvSpPr>
        <p:spPr bwMode="auto">
          <a:xfrm>
            <a:off x="1" y="501650"/>
            <a:ext cx="272374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eaLnBrk="1" hangingPunct="1">
              <a:buFont typeface="Arial" panose="020B0604020202020204" pitchFamily="34" charset="0"/>
              <a:buNone/>
              <a:defRPr/>
            </a:pPr>
            <a:r>
              <a:rPr lang="zh-CN" altLang="en-US" sz="3200" dirty="0">
                <a:solidFill>
                  <a:srgbClr val="FFFFFF"/>
                </a:solidFill>
                <a:latin typeface="微软雅黑" panose="020B0503020204020204" pitchFamily="34" charset="-122"/>
              </a:rPr>
              <a:t>知识梳理</a:t>
            </a:r>
            <a:endParaRPr lang="zh-CN" altLang="en-US" sz="3200" dirty="0" smtClean="0">
              <a:solidFill>
                <a:srgbClr val="FFFFFF"/>
              </a:solidFill>
              <a:latin typeface="微软雅黑" panose="020B0503020204020204" pitchFamily="34" charset="-122"/>
            </a:endParaRPr>
          </a:p>
        </p:txBody>
      </p:sp>
      <p:sp>
        <p:nvSpPr>
          <p:cNvPr id="3" name="矩形 2"/>
          <p:cNvSpPr/>
          <p:nvPr/>
        </p:nvSpPr>
        <p:spPr>
          <a:xfrm>
            <a:off x="896471" y="1548712"/>
            <a:ext cx="10263898" cy="4708981"/>
          </a:xfrm>
          <a:prstGeom prst="rect">
            <a:avLst/>
          </a:prstGeom>
        </p:spPr>
        <p:txBody>
          <a:bodyPr wrap="square">
            <a:spAutoFit/>
          </a:bodyPr>
          <a:lstStyle/>
          <a:p>
            <a:pPr>
              <a:lnSpc>
                <a:spcPct val="150000"/>
              </a:lnSpc>
            </a:pP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000" dirty="0" smtClean="0">
                <a:solidFill>
                  <a:schemeClr val="accent1">
                    <a:lumMod val="50000"/>
                  </a:schemeClr>
                </a:solidFill>
                <a:latin typeface="楷体" panose="02010609060101010101" pitchFamily="49" charset="-122"/>
                <a:ea typeface="楷体" panose="02010609060101010101" pitchFamily="49" charset="-122"/>
              </a:rPr>
              <a:t>解析</a:t>
            </a:r>
            <a:r>
              <a:rPr lang="en-US" altLang="zh-CN" sz="2000" dirty="0" smtClean="0">
                <a:solidFill>
                  <a:schemeClr val="accent1">
                    <a:lumMod val="50000"/>
                  </a:schemeClr>
                </a:solidFill>
                <a:latin typeface="楷体" panose="02010609060101010101" pitchFamily="49" charset="-122"/>
                <a:ea typeface="楷体" panose="02010609060101010101" pitchFamily="49" charset="-122"/>
              </a:rPr>
              <a:t>】</a:t>
            </a:r>
            <a:r>
              <a:rPr lang="zh-CN" altLang="zh-CN" sz="2000" dirty="0">
                <a:solidFill>
                  <a:schemeClr val="accent1">
                    <a:lumMod val="50000"/>
                  </a:schemeClr>
                </a:solidFill>
                <a:latin typeface="楷体" panose="02010609060101010101" pitchFamily="49" charset="-122"/>
                <a:ea typeface="楷体" panose="02010609060101010101" pitchFamily="49" charset="-122"/>
              </a:rPr>
              <a:t>①求参加兴趣组的同学一共有多少人有两种方法。方法一，先算出参加合唱组的一共有多少人；方法二，先算出女生一共有多少人</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②</a:t>
            </a:r>
            <a:r>
              <a:rPr lang="zh-CN" altLang="zh-CN" sz="2000" dirty="0">
                <a:solidFill>
                  <a:schemeClr val="accent1">
                    <a:lumMod val="50000"/>
                  </a:schemeClr>
                </a:solidFill>
                <a:latin typeface="楷体" panose="02010609060101010101" pitchFamily="49" charset="-122"/>
                <a:ea typeface="楷体" panose="02010609060101010101" pitchFamily="49" charset="-122"/>
              </a:rPr>
              <a:t>比较（</a:t>
            </a:r>
            <a:r>
              <a:rPr lang="en-US" altLang="zh-CN" sz="2000" dirty="0">
                <a:solidFill>
                  <a:schemeClr val="accent1">
                    <a:lumMod val="50000"/>
                  </a:schemeClr>
                </a:solidFill>
                <a:latin typeface="楷体" panose="02010609060101010101" pitchFamily="49" charset="-122"/>
                <a:ea typeface="楷体" panose="02010609060101010101" pitchFamily="49" charset="-122"/>
              </a:rPr>
              <a:t>21 + 16</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r>
              <a:rPr lang="en-US" altLang="zh-CN" sz="2000" dirty="0">
                <a:solidFill>
                  <a:schemeClr val="accent1">
                    <a:lumMod val="50000"/>
                  </a:schemeClr>
                </a:solidFill>
                <a:latin typeface="楷体" panose="02010609060101010101" pitchFamily="49" charset="-122"/>
                <a:ea typeface="楷体" panose="02010609060101010101" pitchFamily="49" charset="-122"/>
              </a:rPr>
              <a:t>+ 14</a:t>
            </a:r>
            <a:r>
              <a:rPr lang="zh-CN" altLang="zh-CN" sz="2000" dirty="0">
                <a:solidFill>
                  <a:schemeClr val="accent1">
                    <a:lumMod val="50000"/>
                  </a:schemeClr>
                </a:solidFill>
                <a:latin typeface="楷体" panose="02010609060101010101" pitchFamily="49" charset="-122"/>
                <a:ea typeface="楷体" panose="02010609060101010101" pitchFamily="49" charset="-122"/>
              </a:rPr>
              <a:t>和</a:t>
            </a:r>
            <a:r>
              <a:rPr lang="en-US" altLang="zh-CN" sz="2000" dirty="0">
                <a:solidFill>
                  <a:schemeClr val="accent1">
                    <a:lumMod val="50000"/>
                  </a:schemeClr>
                </a:solidFill>
                <a:latin typeface="楷体" panose="02010609060101010101" pitchFamily="49" charset="-122"/>
                <a:ea typeface="楷体" panose="02010609060101010101" pitchFamily="49" charset="-122"/>
              </a:rPr>
              <a:t>21 +</a:t>
            </a:r>
            <a:r>
              <a:rPr lang="zh-CN" altLang="zh-CN" sz="2000" dirty="0">
                <a:solidFill>
                  <a:schemeClr val="accent1">
                    <a:lumMod val="50000"/>
                  </a:schemeClr>
                </a:solidFill>
                <a:latin typeface="楷体" panose="02010609060101010101" pitchFamily="49" charset="-122"/>
                <a:ea typeface="楷体" panose="02010609060101010101" pitchFamily="49" charset="-122"/>
              </a:rPr>
              <a:t>（</a:t>
            </a:r>
            <a:r>
              <a:rPr lang="en-US" altLang="zh-CN" sz="2000" dirty="0">
                <a:solidFill>
                  <a:schemeClr val="accent1">
                    <a:lumMod val="50000"/>
                  </a:schemeClr>
                </a:solidFill>
                <a:latin typeface="楷体" panose="02010609060101010101" pitchFamily="49" charset="-122"/>
                <a:ea typeface="楷体" panose="02010609060101010101" pitchFamily="49" charset="-122"/>
              </a:rPr>
              <a:t>16 + 14</a:t>
            </a:r>
            <a:r>
              <a:rPr lang="zh-CN" altLang="zh-CN" sz="2000" dirty="0">
                <a:solidFill>
                  <a:schemeClr val="accent1">
                    <a:lumMod val="50000"/>
                  </a:schemeClr>
                </a:solidFill>
                <a:latin typeface="楷体" panose="02010609060101010101" pitchFamily="49" charset="-122"/>
                <a:ea typeface="楷体" panose="02010609060101010101" pitchFamily="49" charset="-122"/>
              </a:rPr>
              <a:t>）的结果，我们可以</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发现这</a:t>
            </a:r>
            <a:r>
              <a:rPr lang="zh-CN" altLang="zh-CN" sz="2000" dirty="0">
                <a:solidFill>
                  <a:schemeClr val="accent1">
                    <a:lumMod val="50000"/>
                  </a:schemeClr>
                </a:solidFill>
                <a:latin typeface="楷体" panose="02010609060101010101" pitchFamily="49" charset="-122"/>
                <a:ea typeface="楷体" panose="02010609060101010101" pitchFamily="49" charset="-122"/>
              </a:rPr>
              <a:t>两个算式的共同点是加数的位置没有变化，结果相同；不同点是运算的顺序发生了改变，一道题是先把前两个数相加，另一道题是先把后两个数相加</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③</a:t>
            </a:r>
            <a:r>
              <a:rPr lang="zh-CN" altLang="zh-CN" sz="2000" dirty="0">
                <a:solidFill>
                  <a:schemeClr val="accent1">
                    <a:lumMod val="50000"/>
                  </a:schemeClr>
                </a:solidFill>
                <a:latin typeface="楷体" panose="02010609060101010101" pitchFamily="49" charset="-122"/>
                <a:ea typeface="楷体" panose="02010609060101010101" pitchFamily="49" charset="-122"/>
              </a:rPr>
              <a:t>我们不能只根据一个例子就得出一般结论，必须要多观察几组不同数目的算式，因此，还要多列举出几组这样的等式进行比较分析</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000" dirty="0" smtClean="0">
              <a:solidFill>
                <a:schemeClr val="accent1">
                  <a:lumMod val="50000"/>
                </a:schemeClr>
              </a:solidFill>
              <a:latin typeface="楷体" panose="02010609060101010101" pitchFamily="49" charset="-122"/>
              <a:ea typeface="楷体" panose="02010609060101010101" pitchFamily="49" charset="-122"/>
            </a:endParaRPr>
          </a:p>
          <a:p>
            <a:pPr>
              <a:lnSpc>
                <a:spcPct val="150000"/>
              </a:lnSpc>
            </a:pPr>
            <a:r>
              <a:rPr lang="zh-CN" altLang="zh-CN" sz="2000" dirty="0" smtClean="0">
                <a:solidFill>
                  <a:schemeClr val="accent1">
                    <a:lumMod val="50000"/>
                  </a:schemeClr>
                </a:solidFill>
                <a:latin typeface="楷体" panose="02010609060101010101" pitchFamily="49" charset="-122"/>
                <a:ea typeface="楷体" panose="02010609060101010101" pitchFamily="49" charset="-122"/>
              </a:rPr>
              <a:t>④</a:t>
            </a:r>
            <a:r>
              <a:rPr lang="zh-CN" altLang="zh-CN" sz="2000" dirty="0">
                <a:solidFill>
                  <a:schemeClr val="accent1">
                    <a:lumMod val="50000"/>
                  </a:schemeClr>
                </a:solidFill>
                <a:latin typeface="楷体" panose="02010609060101010101" pitchFamily="49" charset="-122"/>
                <a:ea typeface="楷体" panose="02010609060101010101" pitchFamily="49" charset="-122"/>
              </a:rPr>
              <a:t>通过观察、比较和分析几组这样的等式，我们可以发现：三个数相加，可以先把前两个数相加，再与第三个数相加，也可以先把后两个数相加，再与第一个数相加，和不变。这其实就是加法结合律</a:t>
            </a:r>
            <a:r>
              <a:rPr lang="zh-CN" altLang="zh-CN" sz="2000" dirty="0" smtClean="0">
                <a:solidFill>
                  <a:schemeClr val="accent1">
                    <a:lumMod val="50000"/>
                  </a:schemeClr>
                </a:solidFill>
                <a:latin typeface="楷体" panose="02010609060101010101" pitchFamily="49" charset="-122"/>
                <a:ea typeface="楷体" panose="02010609060101010101" pitchFamily="49" charset="-122"/>
              </a:rPr>
              <a:t>。</a:t>
            </a:r>
            <a:endParaRPr lang="zh-CN" altLang="en-US" sz="2000" dirty="0">
              <a:solidFill>
                <a:schemeClr val="accent1">
                  <a:lumMod val="50000"/>
                </a:schemeClr>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1623</Words>
  <Application>Microsoft Office PowerPoint</Application>
  <PresentationFormat>宽屏</PresentationFormat>
  <Paragraphs>196</Paragraphs>
  <Slides>20</Slides>
  <Notes>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楷体</vt: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2016-05-27T03:58:00Z</dcterms:created>
  <dcterms:modified xsi:type="dcterms:W3CDTF">2023-01-16T19:35:48Z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4CB8C8E776BE4460925F29B68EF3C0D2</vt:lpwstr>
  </property>
  <property fmtid="{A09F084E-AD41-489F-8076-AA5BE3082BCA}" pid="100">
    <vt:ui4>5</vt:ui4>
  </property>
  <property fmtid="{64440492-4C8B-11D1-8B70-080036B11A03}" pid="11">
    <vt:lpwstr>www.2ppt.com-爱PPT提供资源下载</vt:lpwstr>
  </property>
</Properties>
</file>