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FB398-6982-4DB8-9A91-517FBA76D78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F2CE8-ADBB-4C15-8664-3AFBC841DF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F2CE8-ADBB-4C15-8664-3AFBC841DFD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307FF-46E9-4742-8300-9A672E8458E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6AD9D-BD2C-4B7F-84A2-3CF25773281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CB16D-CBEE-4A62-946A-ED889F1C6C4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0C2AA-0C95-42DA-97A7-87F79E0DC2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D5C57-3B47-4D3A-BF8D-B3A6DFB11D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77024-0938-44DA-82FE-6062A1B4A6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4F9D4-5E7D-49FC-BBA7-00873FD3BF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7D12A-EBD6-4254-A9B6-6FE4D5A8C8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0AE3A-A72B-4CE9-A6BF-30A05B7FEF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64633-5DEA-4392-A905-DF484C93A9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46E00-F2B7-4293-8439-BDC4BF76CC3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114E84C-9BCA-46BF-921A-71FE1DA95AF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21771" y="121920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600" b="1" kern="10" dirty="0" smtClean="0">
                <a:ln w="12700">
                  <a:noFill/>
                  <a:round/>
                </a:ln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Unit 6</a:t>
            </a:r>
          </a:p>
          <a:p>
            <a:r>
              <a:rPr lang="en-US" altLang="zh-CN" sz="6600" b="1" kern="10" dirty="0" smtClean="0">
                <a:ln w="12700">
                  <a:noFill/>
                  <a:round/>
                </a:ln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Sunshine for all</a:t>
            </a:r>
            <a:endParaRPr lang="zh-CN" altLang="en-US" sz="6600" b="1" kern="10" dirty="0">
              <a:ln w="12700">
                <a:noFill/>
                <a:round/>
              </a:ln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02983" y="51816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53745" y="3607832"/>
            <a:ext cx="22365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/>
              <a:t>Study skills</a:t>
            </a:r>
            <a:endParaRPr lang="zh-CN" altLang="en-US" sz="32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539750" y="620713"/>
            <a:ext cx="7993063" cy="40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General to specific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When we use this method, we give a general statement first, and then use specific information to support the main idea.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55650" y="549275"/>
            <a:ext cx="7991475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Topic: </a:t>
            </a:r>
            <a:r>
              <a:rPr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Travelling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Travelling is fun.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We see different people and sights.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We learn about different cultures.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Travelling helps our mind relax.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Traveling helps us keep fit.</a:t>
            </a:r>
            <a:endParaRPr lang="zh-CN" altLang="en-US" sz="4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827088" y="765175"/>
            <a:ext cx="7704137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Specific to general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We use this method when we want to use some specific examples to lead to our main ideas.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611188" y="404813"/>
            <a:ext cx="8064500" cy="563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Topic: </a:t>
            </a:r>
            <a:r>
              <a:rPr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Environment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The sky is not as blue as before.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The water is not clean any more.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The weather changes often.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We have more bad weather.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Our environment is getting worse.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We need to take action to protect it.</a:t>
            </a:r>
            <a:endParaRPr lang="zh-CN" altLang="en-US" sz="4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755650" y="908050"/>
            <a:ext cx="7705725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 dirty="0" err="1">
                <a:solidFill>
                  <a:srgbClr val="CC00CC"/>
                </a:solidFill>
              </a:rPr>
              <a:t>Mr</a:t>
            </a:r>
            <a:r>
              <a:rPr lang="en-US" altLang="zh-CN" sz="3600" b="1" dirty="0">
                <a:solidFill>
                  <a:srgbClr val="CC00CC"/>
                </a:solidFill>
              </a:rPr>
              <a:t> Wu gives the students some topics and asks them to choose a suitable way to organize their ideas. Help them choose the best way for each topic. Write A, B, C or D in the box.</a:t>
            </a:r>
            <a:endParaRPr lang="zh-CN" altLang="en-US" sz="3600" b="1" dirty="0">
              <a:solidFill>
                <a:srgbClr val="CC00CC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263650" y="549275"/>
            <a:ext cx="75549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  A day at Hong Kong Disneyland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254000" y="619125"/>
            <a:ext cx="719138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54000" y="1681163"/>
            <a:ext cx="719138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254000" y="2717800"/>
            <a:ext cx="71913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254000" y="3789363"/>
            <a:ext cx="7191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254000" y="4797425"/>
            <a:ext cx="719138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54000" y="5807075"/>
            <a:ext cx="7191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1260475" y="1682750"/>
            <a:ext cx="7558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  Good reading habits are important</a:t>
            </a:r>
            <a:endParaRPr lang="zh-CN" altLang="en-US" sz="3600" dirty="0">
              <a:latin typeface="Times New Roman" panose="02020603050405020304" pitchFamily="18" charset="0"/>
            </a:endParaRP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1263650" y="2657475"/>
            <a:ext cx="704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  Teenagers' after-school activities</a:t>
            </a: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1263650" y="3733800"/>
            <a:ext cx="3867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4  My dream home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1263650" y="4797425"/>
            <a:ext cx="568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5  Changes in my hometown</a:t>
            </a:r>
            <a:endParaRPr lang="zh-CN" altLang="en-US"/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1260475" y="5807075"/>
            <a:ext cx="65579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6  It is fantastic to be a volunteer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323850" y="588963"/>
            <a:ext cx="549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352425" y="3736975"/>
            <a:ext cx="5207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323850" y="1611313"/>
            <a:ext cx="550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323850" y="2657475"/>
            <a:ext cx="550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323850" y="4767263"/>
            <a:ext cx="522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323850" y="5703888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0" grpId="0" bldLvl="0" autoUpdateAnimBg="0"/>
      <p:bldP spid="86031" grpId="0" bldLvl="0" autoUpdateAnimBg="0"/>
      <p:bldP spid="86032" grpId="0" bldLvl="0" autoUpdateAnimBg="0"/>
      <p:bldP spid="86033" grpId="0" bldLvl="0" autoUpdateAnimBg="0"/>
      <p:bldP spid="86034" grpId="0" bldLvl="0" autoUpdateAnimBg="0"/>
      <p:bldP spid="86035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559675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C00CC"/>
                </a:solidFill>
              </a:rPr>
              <a:t>Write a short passage about your trip. Using one of the type of writing we have learnt.</a:t>
            </a:r>
          </a:p>
        </p:txBody>
      </p:sp>
      <p:sp>
        <p:nvSpPr>
          <p:cNvPr id="87043" name="WordArt 3"/>
          <p:cNvSpPr>
            <a:spLocks noChangeArrowheads="1" noChangeShapeType="1" noTextEdit="1"/>
          </p:cNvSpPr>
          <p:nvPr/>
        </p:nvSpPr>
        <p:spPr bwMode="auto">
          <a:xfrm>
            <a:off x="2411413" y="836613"/>
            <a:ext cx="3744912" cy="96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Writing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755650" y="836613"/>
            <a:ext cx="7777163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A trip to Beijing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This summer vacation, I went to Beijing. It was a very great city!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　</a:t>
            </a:r>
            <a:r>
              <a:rPr lang="en-US" altLang="zh-CN" sz="3600" b="1" dirty="0">
                <a:latin typeface="Times New Roman" panose="02020603050405020304" pitchFamily="18" charset="0"/>
              </a:rPr>
              <a:t>First, we went to the Great Wall. Like its name, it was very great. We can see many mountains around.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Next, we ate the Beijing roast duck, it’s so delicious. 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79388" y="266700"/>
            <a:ext cx="35290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</a:rPr>
              <a:t>Sample writing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611188" y="765175"/>
            <a:ext cx="7777162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Then we went to visit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Tian'an</a:t>
            </a:r>
            <a:r>
              <a:rPr lang="en-US" altLang="zh-CN" sz="3600" b="1" dirty="0">
                <a:latin typeface="Times New Roman" panose="02020603050405020304" pitchFamily="18" charset="0"/>
              </a:rPr>
              <a:t> Men Square. It was also fantastic.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　</a:t>
            </a:r>
            <a:r>
              <a:rPr lang="en-US" altLang="zh-CN" sz="3600" b="1" dirty="0">
                <a:latin typeface="Times New Roman" panose="02020603050405020304" pitchFamily="18" charset="0"/>
              </a:rPr>
              <a:t>Finally, we lived in a small house in a Beijing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hutong</a:t>
            </a:r>
            <a:r>
              <a:rPr lang="en-US" altLang="zh-CN" sz="3600" b="1" dirty="0">
                <a:latin typeface="Times New Roman" panose="02020603050405020304" pitchFamily="18" charset="0"/>
              </a:rPr>
              <a:t>, it was a traditional Beijing building called 'four-section compound'.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　</a:t>
            </a:r>
            <a:r>
              <a:rPr lang="en-US" altLang="zh-CN" sz="3600" b="1" dirty="0">
                <a:latin typeface="Times New Roman" panose="02020603050405020304" pitchFamily="18" charset="0"/>
              </a:rPr>
              <a:t>I enjoyed myself a lot.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　</a:t>
            </a:r>
            <a:r>
              <a:rPr lang="en-US" altLang="zh-CN" sz="3600" b="1" dirty="0">
                <a:latin typeface="Times New Roman" panose="02020603050405020304" pitchFamily="18" charset="0"/>
              </a:rPr>
              <a:t>I love Beijing!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2205038"/>
            <a:ext cx="7427912" cy="2189162"/>
          </a:xfrm>
        </p:spPr>
        <p:txBody>
          <a:bodyPr/>
          <a:lstStyle/>
          <a:p>
            <a:pPr marL="266700" indent="-266700">
              <a:lnSpc>
                <a:spcPct val="120000"/>
              </a:lnSpc>
              <a:spcBef>
                <a:spcPct val="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Learn how to organize ideas according to the type of writing.</a:t>
            </a:r>
          </a:p>
          <a:p>
            <a:pPr marL="266700" indent="-266700">
              <a:lnSpc>
                <a:spcPct val="120000"/>
              </a:lnSpc>
              <a:spcBef>
                <a:spcPct val="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Preview the next lesson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90115" name="WordArt 3"/>
          <p:cNvSpPr>
            <a:spLocks noChangeArrowheads="1" noChangeShapeType="1" noTextEdit="1"/>
          </p:cNvSpPr>
          <p:nvPr/>
        </p:nvSpPr>
        <p:spPr bwMode="auto">
          <a:xfrm>
            <a:off x="2700338" y="1052513"/>
            <a:ext cx="36004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WordArt 2"/>
          <p:cNvSpPr>
            <a:spLocks noChangeArrowheads="1" noChangeShapeType="1" noTextEdit="1"/>
          </p:cNvSpPr>
          <p:nvPr/>
        </p:nvSpPr>
        <p:spPr bwMode="auto">
          <a:xfrm>
            <a:off x="1908175" y="2349500"/>
            <a:ext cx="5903913" cy="14398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Study skills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4325" y="1025525"/>
            <a:ext cx="8361363" cy="5351463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zh-CN" altLang="en-US" sz="3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翻译下列短语。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在周末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超过，多于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改善他们的生活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在我们的日常生活中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节约你的零花钱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把某物捐献给某人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926013" y="1773238"/>
            <a:ext cx="310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at the weekend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889500" y="2500313"/>
            <a:ext cx="220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more than</a:t>
            </a:r>
            <a:endParaRPr lang="zh-CN" altLang="en-US" sz="3600" b="1" dirty="0">
              <a:solidFill>
                <a:srgbClr val="FF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4873625" y="3213100"/>
            <a:ext cx="384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improve their lives</a:t>
            </a:r>
            <a:endParaRPr lang="zh-CN" altLang="en-US" sz="3600" b="1" dirty="0">
              <a:solidFill>
                <a:srgbClr val="FF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883150" y="4005263"/>
            <a:ext cx="3168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in our daily life</a:t>
            </a:r>
            <a:endParaRPr lang="zh-CN" altLang="en-US" sz="3600" b="1" dirty="0">
              <a:solidFill>
                <a:srgbClr val="FF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211638" y="4652963"/>
            <a:ext cx="4870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save your pocket money</a:t>
            </a:r>
            <a:endParaRPr lang="zh-CN" altLang="en-US" sz="3600" b="1" dirty="0">
              <a:solidFill>
                <a:srgbClr val="FF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4859338" y="5373688"/>
            <a:ext cx="347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donate </a:t>
            </a:r>
            <a:r>
              <a:rPr lang="en-US" altLang="zh-CN" sz="3600" b="1" dirty="0" err="1">
                <a:solidFill>
                  <a:srgbClr val="FF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sth</a:t>
            </a: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 to sb.</a:t>
            </a:r>
            <a:endParaRPr lang="zh-CN" altLang="en-US" sz="3600" b="1" dirty="0">
              <a:solidFill>
                <a:srgbClr val="FF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37" name="WordArt 9"/>
          <p:cNvSpPr>
            <a:spLocks noChangeArrowheads="1" noChangeShapeType="1" noTextEdit="1"/>
          </p:cNvSpPr>
          <p:nvPr/>
        </p:nvSpPr>
        <p:spPr bwMode="auto">
          <a:xfrm>
            <a:off x="2901950" y="331788"/>
            <a:ext cx="299561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Revision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ldLvl="0" autoUpdateAnimBg="0"/>
      <p:bldP spid="73732" grpId="0" bldLvl="0" autoUpdateAnimBg="0"/>
      <p:bldP spid="73733" grpId="0" bldLvl="0" autoUpdateAnimBg="0"/>
      <p:bldP spid="73734" grpId="0" bldLvl="0" autoUpdateAnimBg="0"/>
      <p:bldP spid="73735" grpId="0" bldLvl="0" autoUpdateAnimBg="0"/>
      <p:bldP spid="73736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2988" y="2276475"/>
            <a:ext cx="7272337" cy="2663825"/>
          </a:xfrm>
        </p:spPr>
        <p:txBody>
          <a:bodyPr/>
          <a:lstStyle/>
          <a:p>
            <a:pPr marL="355600" indent="-355600">
              <a:lnSpc>
                <a:spcPct val="130000"/>
              </a:lnSpc>
              <a:spcBef>
                <a:spcPct val="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Can you t</a:t>
            </a:r>
            <a:r>
              <a:rPr lang="zh-CN" altLang="en-US" sz="4000" b="1" dirty="0">
                <a:latin typeface="Times New Roman" panose="02020603050405020304" pitchFamily="18" charset="0"/>
              </a:rPr>
              <a:t>ell a moving story</a:t>
            </a:r>
            <a:r>
              <a:rPr lang="en-US" altLang="zh-CN" sz="4000" b="1" dirty="0">
                <a:latin typeface="Times New Roman" panose="02020603050405020304" pitchFamily="18" charset="0"/>
              </a:rPr>
              <a:t>?</a:t>
            </a:r>
            <a:endParaRPr lang="zh-CN" altLang="en-US" sz="4000" b="1" dirty="0">
              <a:latin typeface="Times New Roman" panose="02020603050405020304" pitchFamily="18" charset="0"/>
            </a:endParaRPr>
          </a:p>
          <a:p>
            <a:pPr marL="355600" indent="-355600">
              <a:lnSpc>
                <a:spcPct val="130000"/>
              </a:lnSpc>
              <a:spcBef>
                <a:spcPct val="0"/>
              </a:spcBef>
            </a:pPr>
            <a:r>
              <a:rPr lang="zh-CN" altLang="en-US" sz="4000" b="1" dirty="0">
                <a:latin typeface="Times New Roman" panose="02020603050405020304" pitchFamily="18" charset="0"/>
              </a:rPr>
              <a:t>How can we tell the story very</a:t>
            </a:r>
            <a:r>
              <a:rPr lang="en-US" altLang="zh-CN" sz="4000" b="1" dirty="0">
                <a:latin typeface="Times New Roman" panose="02020603050405020304" pitchFamily="18" charset="0"/>
              </a:rPr>
              <a:t> </a:t>
            </a:r>
            <a:r>
              <a:rPr lang="zh-CN" altLang="en-US" sz="4000" b="1" dirty="0">
                <a:latin typeface="Times New Roman" panose="02020603050405020304" pitchFamily="18" charset="0"/>
              </a:rPr>
              <a:t>well?</a:t>
            </a:r>
          </a:p>
        </p:txBody>
      </p:sp>
      <p:sp>
        <p:nvSpPr>
          <p:cNvPr id="74755" name="WordArt 3"/>
          <p:cNvSpPr>
            <a:spLocks noChangeArrowheads="1" noChangeShapeType="1" noTextEdit="1"/>
          </p:cNvSpPr>
          <p:nvPr/>
        </p:nvSpPr>
        <p:spPr bwMode="auto">
          <a:xfrm>
            <a:off x="3203575" y="976313"/>
            <a:ext cx="2736850" cy="8683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Free talk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403350" y="765175"/>
            <a:ext cx="60563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CC00FF"/>
                </a:solidFill>
                <a:sym typeface="Arial" panose="020B0604020202020204" pitchFamily="34" charset="0"/>
              </a:rPr>
              <a:t>Organizing your ideas</a:t>
            </a:r>
            <a:endParaRPr lang="zh-CN" altLang="en-US" sz="4400" b="1" dirty="0">
              <a:solidFill>
                <a:srgbClr val="CC00FF"/>
              </a:solidFill>
              <a:sym typeface="Arial" panose="020B0604020202020204" pitchFamily="34" charset="0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539750" y="1743075"/>
            <a:ext cx="7848600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An article is often made up of three parts: introduction, main body and conclusion. However, we can organize our ideas in different ways according to the type of writing.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082675" y="620713"/>
            <a:ext cx="67675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CC00FF"/>
                </a:solidFill>
                <a:sym typeface="Arial" panose="020B0604020202020204" pitchFamily="34" charset="0"/>
              </a:rPr>
              <a:t>Different types of writing</a:t>
            </a:r>
            <a:endParaRPr lang="zh-CN" altLang="en-US" sz="4400" b="1">
              <a:solidFill>
                <a:srgbClr val="CC00FF"/>
              </a:solidFill>
              <a:sym typeface="Arial" panose="020B0604020202020204" pitchFamily="34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684213" y="1660525"/>
            <a:ext cx="794385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Time order</a:t>
            </a:r>
            <a:endParaRPr lang="en-US" altLang="zh-CN" sz="40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i="1" dirty="0">
                <a:latin typeface="Times New Roman" panose="02020603050405020304" pitchFamily="18" charset="0"/>
              </a:rPr>
              <a:t>We use this method when we write about an experience or an event</a:t>
            </a:r>
            <a:r>
              <a:rPr lang="en-US" altLang="zh-CN" sz="4000" b="1" i="1" dirty="0" smtClean="0">
                <a:latin typeface="Times New Roman" panose="02020603050405020304" pitchFamily="18" charset="0"/>
              </a:rPr>
              <a:t>.</a:t>
            </a:r>
            <a:endParaRPr lang="en-US" altLang="zh-CN" sz="4000" b="1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619250" y="836613"/>
            <a:ext cx="5761038" cy="40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Topic: </a:t>
            </a:r>
            <a:r>
              <a:rPr lang="en-US" altLang="zh-CN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A trip to Nanjing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First, ....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Next, ....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Then, ....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Finally, ....</a:t>
            </a:r>
            <a:endParaRPr lang="zh-CN" altLang="en-US" sz="40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331913" y="1052513"/>
            <a:ext cx="6840537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Space order</a:t>
            </a: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i="1">
                <a:latin typeface="Times New Roman" panose="02020603050405020304" pitchFamily="18" charset="0"/>
              </a:rPr>
              <a:t>We use this method when we describe a place or an object.</a:t>
            </a:r>
            <a:endParaRPr lang="zh-CN" altLang="en-US" sz="4000" i="1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827088" y="765175"/>
            <a:ext cx="7775575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Topic: </a:t>
            </a:r>
            <a:r>
              <a:rPr lang="en-US" altLang="zh-CN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My bedroom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The door....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My bed ....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The computer on my desk ....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The window....</a:t>
            </a:r>
            <a:endParaRPr lang="zh-CN" altLang="en-US" sz="40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全屏显示(4:3)</PresentationFormat>
  <Paragraphs>84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2023-01-16T19:35:53Z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DF7F026623744E1E885852E746D43A2F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